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4" r:id="rId16"/>
    <p:sldId id="278" r:id="rId17"/>
    <p:sldId id="270" r:id="rId18"/>
    <p:sldId id="279" r:id="rId19"/>
    <p:sldId id="271" r:id="rId20"/>
    <p:sldId id="277" r:id="rId21"/>
    <p:sldId id="281" r:id="rId22"/>
    <p:sldId id="272" r:id="rId23"/>
    <p:sldId id="280" r:id="rId24"/>
    <p:sldId id="273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FFB7-3B8B-45F6-9868-1A3D8C904D3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D6D2-4702-44A8-8C40-CD0AED450A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D6D2-4702-44A8-8C40-CD0AED450A5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416EC7-B3FF-459F-BB05-D303B459303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939941-CA37-4362-8582-6F73200AB66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Shraddha_Arya_wearing_a_Sari,_traditional_Indian_attire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2204864"/>
            <a:ext cx="5220072" cy="1196704"/>
          </a:xfrm>
        </p:spPr>
        <p:txBody>
          <a:bodyPr/>
          <a:lstStyle/>
          <a:p>
            <a:r>
              <a:rPr lang="uk-UA" sz="5400" dirty="0" smtClean="0">
                <a:solidFill>
                  <a:srgbClr val="00B0F0"/>
                </a:solidFill>
              </a:rPr>
              <a:t>Індійський одяг</a:t>
            </a:r>
            <a:br>
              <a:rPr lang="uk-UA" sz="5400" dirty="0" smtClean="0">
                <a:solidFill>
                  <a:srgbClr val="00B0F0"/>
                </a:solidFill>
              </a:rPr>
            </a:b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weddingphotographerdallas.com/images/Dallas-indian-wedding-photograp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5768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Ленга-чолі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традиційне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жіноче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вбрання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Північній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Індії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Воно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складається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двох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частин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700" b="0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чолі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700" b="0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лахенга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Ленга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це традиційна для Північної Індії та Пакистану жіноча легка спідниця-кльош, яку носять нижче талії, з вишитим краєм.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досягає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пальців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ніг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Особливо </a:t>
            </a:r>
            <a:r>
              <a:rPr kumimoji="0" lang="ru-RU" sz="2700" b="0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лахенга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популярна у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штаті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Пенджаб.</a:t>
            </a: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Існує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три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найпопулярніших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ленги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700" b="0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гагхара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(широка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спідниця-кльош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2700" b="0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гарара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дуже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широкі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шаровари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схожі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спідницю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та </a:t>
            </a:r>
            <a:r>
              <a:rPr kumimoji="0" lang="ru-RU" sz="2700" b="0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шарара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спідниця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вузька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згори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широка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коліна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Блузка,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вкрита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вишивкою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бісером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бути короткою </a:t>
            </a:r>
            <a:r>
              <a:rPr kumimoji="0" lang="ru-RU" sz="2700" b="0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чолі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довгою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курта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вбрання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входить шаль — </a:t>
            </a:r>
            <a:r>
              <a:rPr kumimoji="0" lang="ru-RU" sz="2700" b="0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дупатта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Зазвичай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вбрання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вдягається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свята та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весілля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Воно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часто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вважається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одягом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індуїстів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однак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зараз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носять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мусульманки та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жінки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віросповідань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Fcy;&amp;acy;&amp;jcy;&amp;lcy;:Leh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628800"/>
            <a:ext cx="4139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srgbClr val="92D050"/>
                </a:solidFill>
              </a:rPr>
              <a:t>Дівчата</a:t>
            </a:r>
            <a:r>
              <a:rPr lang="ru-RU" sz="4400" dirty="0" smtClean="0">
                <a:solidFill>
                  <a:srgbClr val="92D050"/>
                </a:solidFill>
              </a:rPr>
              <a:t> у </a:t>
            </a:r>
            <a:r>
              <a:rPr lang="ru-RU" sz="4400" dirty="0" err="1" smtClean="0">
                <a:solidFill>
                  <a:srgbClr val="92D050"/>
                </a:solidFill>
              </a:rPr>
              <a:t>ленга-чолі</a:t>
            </a:r>
            <a:endParaRPr lang="ru-RU" sz="4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92D050"/>
                </a:solidFill>
              </a:rPr>
              <a:t>Життєрадісний</a:t>
            </a:r>
            <a:r>
              <a:rPr lang="ru-RU" sz="3200" dirty="0" smtClean="0">
                <a:solidFill>
                  <a:srgbClr val="92D050"/>
                </a:solidFill>
              </a:rPr>
              <a:t> характер </a:t>
            </a:r>
            <a:r>
              <a:rPr lang="ru-RU" sz="3200" dirty="0" err="1" smtClean="0">
                <a:solidFill>
                  <a:srgbClr val="92D050"/>
                </a:solidFill>
              </a:rPr>
              <a:t>індійців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помітний</a:t>
            </a:r>
            <a:r>
              <a:rPr lang="ru-RU" sz="3200" dirty="0" smtClean="0">
                <a:solidFill>
                  <a:srgbClr val="92D050"/>
                </a:solidFill>
              </a:rPr>
              <a:t> не </a:t>
            </a:r>
            <a:r>
              <a:rPr lang="ru-RU" sz="3200" dirty="0" err="1" smtClean="0">
                <a:solidFill>
                  <a:srgbClr val="92D050"/>
                </a:solidFill>
              </a:rPr>
              <a:t>тільки</a:t>
            </a:r>
            <a:r>
              <a:rPr lang="ru-RU" sz="3200" dirty="0" smtClean="0">
                <a:solidFill>
                  <a:srgbClr val="92D050"/>
                </a:solidFill>
              </a:rPr>
              <a:t> по </a:t>
            </a:r>
            <a:r>
              <a:rPr lang="ru-RU" sz="3200" dirty="0" err="1" smtClean="0">
                <a:solidFill>
                  <a:srgbClr val="92D050"/>
                </a:solidFill>
              </a:rPr>
              <a:t>яскравим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кольорах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одягів</a:t>
            </a:r>
            <a:r>
              <a:rPr lang="ru-RU" sz="3200" dirty="0" smtClean="0">
                <a:solidFill>
                  <a:srgbClr val="92D050"/>
                </a:solidFill>
              </a:rPr>
              <a:t>, </a:t>
            </a:r>
            <a:r>
              <a:rPr lang="ru-RU" sz="3200" dirty="0" err="1" smtClean="0">
                <a:solidFill>
                  <a:srgbClr val="92D050"/>
                </a:solidFill>
              </a:rPr>
              <a:t>але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навіть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по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зачісках</a:t>
            </a:r>
            <a:r>
              <a:rPr lang="ru-RU" sz="3200" dirty="0" smtClean="0">
                <a:solidFill>
                  <a:srgbClr val="92D050"/>
                </a:solidFill>
              </a:rPr>
              <a:t>. </a:t>
            </a:r>
            <a:r>
              <a:rPr lang="ru-RU" sz="3200" dirty="0" err="1" smtClean="0">
                <a:solidFill>
                  <a:srgbClr val="92D050"/>
                </a:solidFill>
              </a:rPr>
              <a:t>Чоловіки</a:t>
            </a:r>
            <a:r>
              <a:rPr lang="ru-RU" sz="3200" dirty="0" smtClean="0">
                <a:solidFill>
                  <a:srgbClr val="92D050"/>
                </a:solidFill>
              </a:rPr>
              <a:t> любили </a:t>
            </a:r>
            <a:r>
              <a:rPr lang="ru-RU" sz="3200" dirty="0" err="1" smtClean="0">
                <a:solidFill>
                  <a:srgbClr val="92D050"/>
                </a:solidFill>
              </a:rPr>
              <a:t>забарвлювати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своє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довге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волосся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довгі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бороди</a:t>
            </a:r>
            <a:r>
              <a:rPr lang="ru-RU" sz="3200" dirty="0" smtClean="0">
                <a:solidFill>
                  <a:srgbClr val="92D050"/>
                </a:solidFill>
              </a:rPr>
              <a:t> в </a:t>
            </a:r>
            <a:r>
              <a:rPr lang="ru-RU" sz="3200" dirty="0" err="1" smtClean="0">
                <a:solidFill>
                  <a:srgbClr val="92D050"/>
                </a:solidFill>
              </a:rPr>
              <a:t>синій</a:t>
            </a:r>
            <a:r>
              <a:rPr lang="ru-RU" sz="3200" dirty="0" smtClean="0">
                <a:solidFill>
                  <a:srgbClr val="92D050"/>
                </a:solidFill>
              </a:rPr>
              <a:t>, </a:t>
            </a:r>
            <a:r>
              <a:rPr lang="ru-RU" sz="3200" dirty="0" err="1" smtClean="0">
                <a:solidFill>
                  <a:srgbClr val="92D050"/>
                </a:solidFill>
              </a:rPr>
              <a:t>зелений</a:t>
            </a:r>
            <a:r>
              <a:rPr lang="ru-RU" sz="3200" dirty="0" smtClean="0">
                <a:solidFill>
                  <a:srgbClr val="92D050"/>
                </a:solidFill>
              </a:rPr>
              <a:t>, </a:t>
            </a:r>
            <a:r>
              <a:rPr lang="ru-RU" sz="3200" dirty="0" err="1" smtClean="0">
                <a:solidFill>
                  <a:srgbClr val="92D050"/>
                </a:solidFill>
              </a:rPr>
              <a:t>пурпурний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навіть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білий</a:t>
            </a:r>
            <a:r>
              <a:rPr lang="ru-RU" sz="3200" dirty="0" smtClean="0">
                <a:solidFill>
                  <a:srgbClr val="92D050"/>
                </a:solidFill>
              </a:rPr>
              <a:t> (не </a:t>
            </a:r>
            <a:r>
              <a:rPr lang="ru-RU" sz="3200" dirty="0" err="1" smtClean="0">
                <a:solidFill>
                  <a:srgbClr val="92D050"/>
                </a:solidFill>
              </a:rPr>
              <a:t>чекаючи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сивини</a:t>
            </a:r>
            <a:r>
              <a:rPr lang="ru-RU" sz="3200" dirty="0" smtClean="0">
                <a:solidFill>
                  <a:srgbClr val="92D050"/>
                </a:solidFill>
              </a:rPr>
              <a:t>) </a:t>
            </a:r>
            <a:r>
              <a:rPr lang="ru-RU" sz="3200" dirty="0" err="1" smtClean="0">
                <a:solidFill>
                  <a:srgbClr val="92D050"/>
                </a:solidFill>
              </a:rPr>
              <a:t>кольори</a:t>
            </a:r>
            <a:r>
              <a:rPr lang="ru-RU" sz="3200" dirty="0" smtClean="0">
                <a:solidFill>
                  <a:srgbClr val="92D050"/>
                </a:solidFill>
              </a:rPr>
              <a:t>. </a:t>
            </a:r>
            <a:r>
              <a:rPr lang="ru-RU" sz="3200" dirty="0" err="1" smtClean="0">
                <a:solidFill>
                  <a:srgbClr val="92D050"/>
                </a:solidFill>
              </a:rPr>
              <a:t>Заміжні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жінки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заплітали</a:t>
            </a:r>
            <a:r>
              <a:rPr lang="ru-RU" sz="3200" dirty="0" smtClean="0">
                <a:solidFill>
                  <a:srgbClr val="92D050"/>
                </a:solidFill>
              </a:rPr>
              <a:t> коси, </a:t>
            </a:r>
            <a:r>
              <a:rPr lang="ru-RU" sz="3200" dirty="0" err="1" smtClean="0">
                <a:solidFill>
                  <a:srgbClr val="92D050"/>
                </a:solidFill>
              </a:rPr>
              <a:t>що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спускалися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уздовж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спини</a:t>
            </a:r>
            <a:r>
              <a:rPr lang="ru-RU" sz="3200" dirty="0" smtClean="0">
                <a:solidFill>
                  <a:srgbClr val="92D050"/>
                </a:solidFill>
              </a:rPr>
              <a:t>. У коси вони </a:t>
            </a:r>
            <a:r>
              <a:rPr lang="ru-RU" sz="3200" dirty="0" err="1" smtClean="0">
                <a:solidFill>
                  <a:srgbClr val="92D050"/>
                </a:solidFill>
              </a:rPr>
              <a:t>вплітали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квіти</a:t>
            </a:r>
            <a:r>
              <a:rPr lang="ru-RU" sz="3200" dirty="0" smtClean="0">
                <a:solidFill>
                  <a:srgbClr val="92D050"/>
                </a:solidFill>
              </a:rPr>
              <a:t>, нитки </a:t>
            </a:r>
            <a:r>
              <a:rPr lang="ru-RU" sz="3200" dirty="0" err="1" smtClean="0">
                <a:solidFill>
                  <a:srgbClr val="92D050"/>
                </a:solidFill>
              </a:rPr>
              <a:t>перлів</a:t>
            </a:r>
            <a:r>
              <a:rPr lang="ru-RU" sz="3200" dirty="0" smtClean="0">
                <a:solidFill>
                  <a:srgbClr val="92D050"/>
                </a:solidFill>
              </a:rPr>
              <a:t>, </a:t>
            </a:r>
            <a:r>
              <a:rPr lang="ru-RU" sz="3200" dirty="0" err="1" smtClean="0">
                <a:solidFill>
                  <a:srgbClr val="92D050"/>
                </a:solidFill>
              </a:rPr>
              <a:t>стрічки</a:t>
            </a:r>
            <a:r>
              <a:rPr lang="ru-RU" sz="3200" dirty="0" smtClean="0">
                <a:solidFill>
                  <a:srgbClr val="92D050"/>
                </a:solidFill>
              </a:rPr>
              <a:t>. </a:t>
            </a:r>
            <a:r>
              <a:rPr lang="ru-RU" sz="3200" dirty="0" err="1" smtClean="0">
                <a:solidFill>
                  <a:srgbClr val="92D050"/>
                </a:solidFill>
              </a:rPr>
              <a:t>Дівчата</a:t>
            </a:r>
            <a:r>
              <a:rPr lang="ru-RU" sz="3200" dirty="0" smtClean="0">
                <a:solidFill>
                  <a:srgbClr val="92D050"/>
                </a:solidFill>
              </a:rPr>
              <a:t> носили на </a:t>
            </a:r>
            <a:r>
              <a:rPr lang="ru-RU" sz="3200" dirty="0" err="1" smtClean="0">
                <a:solidFill>
                  <a:srgbClr val="92D050"/>
                </a:solidFill>
              </a:rPr>
              <a:t>голові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обручі</a:t>
            </a:r>
            <a:r>
              <a:rPr lang="ru-RU" sz="3200" dirty="0" smtClean="0">
                <a:solidFill>
                  <a:srgbClr val="92D050"/>
                </a:solidFill>
              </a:rPr>
              <a:t>, </a:t>
            </a:r>
            <a:r>
              <a:rPr lang="ru-RU" sz="3200" dirty="0" err="1" smtClean="0">
                <a:solidFill>
                  <a:srgbClr val="92D050"/>
                </a:solidFill>
              </a:rPr>
              <a:t>прикрашені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дзвіночками</a:t>
            </a:r>
            <a:r>
              <a:rPr lang="ru-RU" sz="3200" dirty="0" smtClean="0">
                <a:solidFill>
                  <a:srgbClr val="92D050"/>
                </a:solidFill>
              </a:rPr>
              <a:t>. </a:t>
            </a:r>
            <a:r>
              <a:rPr lang="ru-RU" sz="3200" dirty="0" err="1" smtClean="0">
                <a:solidFill>
                  <a:srgbClr val="92D050"/>
                </a:solidFill>
              </a:rPr>
              <a:t>Волосся</a:t>
            </a:r>
            <a:r>
              <a:rPr lang="ru-RU" sz="3200" dirty="0" smtClean="0">
                <a:solidFill>
                  <a:srgbClr val="92D050"/>
                </a:solidFill>
              </a:rPr>
              <a:t> вони </a:t>
            </a:r>
            <a:r>
              <a:rPr lang="ru-RU" sz="3200" dirty="0" err="1" smtClean="0">
                <a:solidFill>
                  <a:srgbClr val="92D050"/>
                </a:solidFill>
              </a:rPr>
              <a:t>зачісували</a:t>
            </a:r>
            <a:r>
              <a:rPr lang="ru-RU" sz="3200" dirty="0" smtClean="0">
                <a:solidFill>
                  <a:srgbClr val="92D050"/>
                </a:solidFill>
              </a:rPr>
              <a:t> наперед </a:t>
            </a:r>
            <a:r>
              <a:rPr lang="ru-RU" sz="3200" dirty="0" err="1" smtClean="0">
                <a:solidFill>
                  <a:srgbClr val="92D050"/>
                </a:solidFill>
              </a:rPr>
              <a:t>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зв'язували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вузлом</a:t>
            </a:r>
            <a:r>
              <a:rPr lang="ru-RU" sz="3200" dirty="0" smtClean="0">
                <a:solidFill>
                  <a:srgbClr val="92D050"/>
                </a:solidFill>
              </a:rPr>
              <a:t> на </a:t>
            </a:r>
            <a:r>
              <a:rPr lang="ru-RU" sz="3200" dirty="0" err="1" smtClean="0">
                <a:solidFill>
                  <a:srgbClr val="92D050"/>
                </a:solidFill>
              </a:rPr>
              <a:t>чолі</a:t>
            </a:r>
            <a:r>
              <a:rPr lang="ru-RU" sz="2400" dirty="0" smtClean="0">
                <a:solidFill>
                  <a:srgbClr val="92D050"/>
                </a:solidFill>
              </a:rPr>
              <a:t>.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airlife.ru/uploaded_files/users/portfolio/2011/2304/big_161_1315136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noFill/>
        </p:spPr>
      </p:pic>
      <p:pic>
        <p:nvPicPr>
          <p:cNvPr id="29698" name="Picture 2" descr="http://img1.liveinternet.ru/images/attach/c/3/75/91/75091091_2222299_kit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"/>
            <a:ext cx="5220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8956"/>
            <a:ext cx="82444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Прикраси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індійської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намиста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шпильки,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браслети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ін.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Намиста дуже популярні модні аксесуари по всій Індії. Вони виготовляються з різних матеріалів, починаючи від скляних бус і закінчуючи золотом і алмазами.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роль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намиста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тому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золото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зберігатися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найкращій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свято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дарують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намиста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господареві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-fotki.yandex.ru/get/5306/28985492.56/0_6d4d0_28393c8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7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open.az/uploads/posts/2010-03/1268672148_2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00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92D050"/>
                </a:solidFill>
              </a:rPr>
              <a:t>Браслети</a:t>
            </a:r>
            <a:r>
              <a:rPr lang="ru-RU" sz="3600" dirty="0">
                <a:solidFill>
                  <a:srgbClr val="92D050"/>
                </a:solidFill>
              </a:rPr>
              <a:t> для рук </a:t>
            </a:r>
            <a:r>
              <a:rPr lang="ru-RU" sz="3600" dirty="0" err="1">
                <a:solidFill>
                  <a:srgbClr val="92D050"/>
                </a:solidFill>
              </a:rPr>
              <a:t>носяться</a:t>
            </a:r>
            <a:r>
              <a:rPr lang="ru-RU" sz="3600" dirty="0">
                <a:solidFill>
                  <a:srgbClr val="92D050"/>
                </a:solidFill>
              </a:rPr>
              <a:t> на </a:t>
            </a:r>
            <a:r>
              <a:rPr lang="ru-RU" sz="3600" dirty="0" err="1">
                <a:solidFill>
                  <a:srgbClr val="92D050"/>
                </a:solidFill>
              </a:rPr>
              <a:t>зап'ясті</a:t>
            </a:r>
            <a:r>
              <a:rPr lang="ru-RU" sz="3600" dirty="0">
                <a:solidFill>
                  <a:srgbClr val="92D050"/>
                </a:solidFill>
              </a:rPr>
              <a:t>, вони </a:t>
            </a:r>
            <a:r>
              <a:rPr lang="ru-RU" sz="3600" dirty="0" err="1">
                <a:solidFill>
                  <a:srgbClr val="92D050"/>
                </a:solidFill>
              </a:rPr>
              <a:t>вважаються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захисними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смугами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і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жінки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завжди</a:t>
            </a:r>
            <a:r>
              <a:rPr lang="ru-RU" sz="3600" dirty="0">
                <a:solidFill>
                  <a:srgbClr val="92D050"/>
                </a:solidFill>
              </a:rPr>
              <a:t> носили </a:t>
            </a:r>
            <a:r>
              <a:rPr lang="ru-RU" sz="3600" dirty="0" err="1">
                <a:solidFill>
                  <a:srgbClr val="92D050"/>
                </a:solidFill>
              </a:rPr>
              <a:t>їх</a:t>
            </a:r>
            <a:r>
              <a:rPr lang="ru-RU" sz="3600" dirty="0">
                <a:solidFill>
                  <a:srgbClr val="92D050"/>
                </a:solidFill>
              </a:rPr>
              <a:t> як </a:t>
            </a:r>
            <a:r>
              <a:rPr lang="ru-RU" sz="3600" dirty="0" err="1">
                <a:solidFill>
                  <a:srgbClr val="92D050"/>
                </a:solidFill>
              </a:rPr>
              <a:t>символічних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охоронців</a:t>
            </a:r>
            <a:r>
              <a:rPr lang="ru-RU" sz="3600" dirty="0">
                <a:solidFill>
                  <a:srgbClr val="92D050"/>
                </a:solidFill>
              </a:rPr>
              <a:t> над </a:t>
            </a:r>
            <a:r>
              <a:rPr lang="ru-RU" sz="3600" dirty="0" err="1">
                <a:solidFill>
                  <a:srgbClr val="92D050"/>
                </a:solidFill>
              </a:rPr>
              <a:t>своїми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чоловіками</a:t>
            </a:r>
            <a:r>
              <a:rPr lang="ru-RU" sz="3600" dirty="0">
                <a:solidFill>
                  <a:srgbClr val="92D050"/>
                </a:solidFill>
              </a:rPr>
              <a:t>. Як </a:t>
            </a:r>
            <a:r>
              <a:rPr lang="ru-RU" sz="3600" dirty="0" err="1">
                <a:solidFill>
                  <a:srgbClr val="92D050"/>
                </a:solidFill>
              </a:rPr>
              <a:t>і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інші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прикраси</a:t>
            </a:r>
            <a:r>
              <a:rPr lang="ru-RU" sz="3600" dirty="0">
                <a:solidFill>
                  <a:srgbClr val="92D050"/>
                </a:solidFill>
              </a:rPr>
              <a:t>, </a:t>
            </a:r>
            <a:r>
              <a:rPr lang="ru-RU" sz="3600" dirty="0" err="1">
                <a:solidFill>
                  <a:srgbClr val="92D050"/>
                </a:solidFill>
              </a:rPr>
              <a:t>браслети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зі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u="sng" dirty="0" err="1" smtClean="0">
                <a:solidFill>
                  <a:srgbClr val="92D050"/>
                </a:solidFill>
              </a:rPr>
              <a:t>срібла</a:t>
            </a:r>
            <a:r>
              <a:rPr lang="ru-RU" sz="3600" u="sng" dirty="0" smtClean="0">
                <a:solidFill>
                  <a:srgbClr val="92D050"/>
                </a:solidFill>
              </a:rPr>
              <a:t> </a:t>
            </a:r>
            <a:r>
              <a:rPr lang="ru-RU" sz="3600" dirty="0" smtClean="0">
                <a:solidFill>
                  <a:srgbClr val="92D050"/>
                </a:solidFill>
              </a:rPr>
              <a:t>, </a:t>
            </a:r>
            <a:r>
              <a:rPr lang="ru-RU" sz="3600" dirty="0">
                <a:solidFill>
                  <a:srgbClr val="92D050"/>
                </a:solidFill>
              </a:rPr>
              <a:t>золота, дерева, </a:t>
            </a:r>
            <a:r>
              <a:rPr lang="ru-RU" sz="3600" dirty="0" err="1">
                <a:solidFill>
                  <a:srgbClr val="92D050"/>
                </a:solidFill>
              </a:rPr>
              <a:t>скла</a:t>
            </a:r>
            <a:r>
              <a:rPr lang="ru-RU" sz="3600" dirty="0">
                <a:solidFill>
                  <a:srgbClr val="92D050"/>
                </a:solidFill>
              </a:rPr>
              <a:t> та </a:t>
            </a:r>
            <a:r>
              <a:rPr lang="ru-RU" sz="3600" u="sng" dirty="0" smtClean="0">
                <a:solidFill>
                  <a:srgbClr val="92D050"/>
                </a:solidFill>
              </a:rPr>
              <a:t>пластику</a:t>
            </a:r>
            <a:r>
              <a:rPr lang="ru-RU" sz="3600" dirty="0" smtClean="0">
                <a:solidFill>
                  <a:srgbClr val="92D050"/>
                </a:solidFill>
              </a:rPr>
              <a:t> та </a:t>
            </a:r>
            <a:r>
              <a:rPr lang="ru-RU" sz="3600" dirty="0" err="1">
                <a:solidFill>
                  <a:srgbClr val="92D050"/>
                </a:solidFill>
              </a:rPr>
              <a:t>інших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матеріалів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сьогодні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носять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жінки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різного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віку</a:t>
            </a:r>
            <a:r>
              <a:rPr lang="ru-RU" sz="3600" dirty="0">
                <a:solidFill>
                  <a:srgbClr val="92D050"/>
                </a:solidFill>
              </a:rPr>
              <a:t> по </a:t>
            </a:r>
            <a:r>
              <a:rPr lang="ru-RU" sz="3600" dirty="0" err="1">
                <a:solidFill>
                  <a:srgbClr val="92D050"/>
                </a:solidFill>
              </a:rPr>
              <a:t>всій</a:t>
            </a:r>
            <a:r>
              <a:rPr lang="ru-RU" sz="3600" dirty="0">
                <a:solidFill>
                  <a:srgbClr val="92D050"/>
                </a:solidFill>
              </a:rPr>
              <a:t> </a:t>
            </a:r>
            <a:r>
              <a:rPr lang="ru-RU" sz="3600" dirty="0" err="1">
                <a:solidFill>
                  <a:srgbClr val="92D050"/>
                </a:solidFill>
              </a:rPr>
              <a:t>Індії</a:t>
            </a:r>
            <a:r>
              <a:rPr lang="ru-RU" sz="3600" dirty="0">
                <a:solidFill>
                  <a:srgbClr val="92D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vfl.ru/ii/1359820493/96150c9d/167454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565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100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>
                <a:solidFill>
                  <a:srgbClr val="92D050"/>
                </a:solidFill>
              </a:rPr>
              <a:t>Сережки</a:t>
            </a:r>
            <a:r>
              <a:rPr lang="ru-RU" sz="4000" dirty="0">
                <a:solidFill>
                  <a:srgbClr val="92D050"/>
                </a:solidFill>
              </a:rPr>
              <a:t>, </a:t>
            </a:r>
            <a:r>
              <a:rPr lang="ru-RU" sz="4000" dirty="0" err="1">
                <a:solidFill>
                  <a:srgbClr val="92D050"/>
                </a:solidFill>
              </a:rPr>
              <a:t>кільця</a:t>
            </a:r>
            <a:r>
              <a:rPr lang="ru-RU" sz="4000" dirty="0">
                <a:solidFill>
                  <a:srgbClr val="92D050"/>
                </a:solidFill>
              </a:rPr>
              <a:t> та </a:t>
            </a:r>
            <a:r>
              <a:rPr lang="ru-RU" sz="4000" dirty="0" err="1">
                <a:solidFill>
                  <a:srgbClr val="92D050"/>
                </a:solidFill>
              </a:rPr>
              <a:t>інші</a:t>
            </a:r>
            <a:r>
              <a:rPr lang="ru-RU" sz="4000" dirty="0">
                <a:solidFill>
                  <a:srgbClr val="92D050"/>
                </a:solidFill>
              </a:rPr>
              <a:t> </a:t>
            </a:r>
            <a:r>
              <a:rPr lang="ru-RU" sz="4000" dirty="0" err="1">
                <a:solidFill>
                  <a:srgbClr val="92D050"/>
                </a:solidFill>
              </a:rPr>
              <a:t>прикраси</a:t>
            </a:r>
            <a:r>
              <a:rPr lang="ru-RU" sz="4000" dirty="0">
                <a:solidFill>
                  <a:srgbClr val="92D050"/>
                </a:solidFill>
              </a:rPr>
              <a:t>, </a:t>
            </a:r>
            <a:r>
              <a:rPr lang="ru-RU" sz="4000" dirty="0" err="1">
                <a:solidFill>
                  <a:srgbClr val="92D050"/>
                </a:solidFill>
              </a:rPr>
              <a:t>що</a:t>
            </a:r>
            <a:r>
              <a:rPr lang="ru-RU" sz="4000" dirty="0">
                <a:solidFill>
                  <a:srgbClr val="92D050"/>
                </a:solidFill>
              </a:rPr>
              <a:t> носили у </a:t>
            </a:r>
            <a:r>
              <a:rPr lang="ru-RU" sz="4000" dirty="0" err="1">
                <a:solidFill>
                  <a:srgbClr val="92D050"/>
                </a:solidFill>
              </a:rPr>
              <a:t>вухах</a:t>
            </a:r>
            <a:r>
              <a:rPr lang="ru-RU" sz="4000" dirty="0">
                <a:solidFill>
                  <a:srgbClr val="92D050"/>
                </a:solidFill>
              </a:rPr>
              <a:t>, </a:t>
            </a:r>
            <a:r>
              <a:rPr lang="ru-RU" sz="4000" dirty="0" err="1">
                <a:solidFill>
                  <a:srgbClr val="92D050"/>
                </a:solidFill>
              </a:rPr>
              <a:t>були</a:t>
            </a:r>
            <a:r>
              <a:rPr lang="ru-RU" sz="4000" dirty="0">
                <a:solidFill>
                  <a:srgbClr val="92D050"/>
                </a:solidFill>
              </a:rPr>
              <a:t> </a:t>
            </a:r>
            <a:r>
              <a:rPr lang="ru-RU" sz="4000" dirty="0" err="1">
                <a:solidFill>
                  <a:srgbClr val="92D050"/>
                </a:solidFill>
              </a:rPr>
              <a:t>популярними</a:t>
            </a:r>
            <a:r>
              <a:rPr lang="ru-RU" sz="4000" dirty="0">
                <a:solidFill>
                  <a:srgbClr val="92D050"/>
                </a:solidFill>
              </a:rPr>
              <a:t> по </a:t>
            </a:r>
            <a:r>
              <a:rPr lang="ru-RU" sz="4000" dirty="0" err="1">
                <a:solidFill>
                  <a:srgbClr val="92D050"/>
                </a:solidFill>
              </a:rPr>
              <a:t>всій</a:t>
            </a:r>
            <a:r>
              <a:rPr lang="ru-RU" sz="4000" dirty="0">
                <a:solidFill>
                  <a:srgbClr val="92D050"/>
                </a:solidFill>
              </a:rPr>
              <a:t> </a:t>
            </a:r>
            <a:r>
              <a:rPr lang="ru-RU" sz="4000" dirty="0" err="1">
                <a:solidFill>
                  <a:srgbClr val="92D050"/>
                </a:solidFill>
              </a:rPr>
              <a:t>країні</a:t>
            </a:r>
            <a:r>
              <a:rPr lang="ru-RU" sz="4000" dirty="0">
                <a:solidFill>
                  <a:srgbClr val="92D050"/>
                </a:solidFill>
              </a:rPr>
              <a:t>. </a:t>
            </a:r>
            <a:r>
              <a:rPr lang="ru-RU" sz="4000" dirty="0" err="1">
                <a:solidFill>
                  <a:srgbClr val="92D050"/>
                </a:solidFill>
              </a:rPr>
              <a:t>Вуха</a:t>
            </a:r>
            <a:r>
              <a:rPr lang="ru-RU" sz="4000" dirty="0">
                <a:solidFill>
                  <a:srgbClr val="92D050"/>
                </a:solidFill>
              </a:rPr>
              <a:t> </a:t>
            </a:r>
            <a:r>
              <a:rPr lang="ru-RU" sz="4000" dirty="0" err="1">
                <a:solidFill>
                  <a:srgbClr val="92D050"/>
                </a:solidFill>
              </a:rPr>
              <a:t>дівчаток</a:t>
            </a:r>
            <a:r>
              <a:rPr lang="ru-RU" sz="4000" dirty="0">
                <a:solidFill>
                  <a:srgbClr val="92D050"/>
                </a:solidFill>
              </a:rPr>
              <a:t>, як правило, </a:t>
            </a:r>
            <a:r>
              <a:rPr lang="ru-RU" sz="4000" dirty="0" err="1">
                <a:solidFill>
                  <a:srgbClr val="92D050"/>
                </a:solidFill>
              </a:rPr>
              <a:t>проколювали</a:t>
            </a:r>
            <a:r>
              <a:rPr lang="ru-RU" sz="4000" dirty="0">
                <a:solidFill>
                  <a:srgbClr val="92D050"/>
                </a:solidFill>
              </a:rPr>
              <a:t> у перший день </a:t>
            </a:r>
            <a:r>
              <a:rPr lang="ru-RU" sz="4000" dirty="0" err="1">
                <a:solidFill>
                  <a:srgbClr val="92D050"/>
                </a:solidFill>
              </a:rPr>
              <a:t>їх</a:t>
            </a:r>
            <a:r>
              <a:rPr lang="ru-RU" sz="4000" dirty="0">
                <a:solidFill>
                  <a:srgbClr val="92D050"/>
                </a:solidFill>
              </a:rPr>
              <a:t> </a:t>
            </a:r>
            <a:r>
              <a:rPr lang="ru-RU" sz="4000" dirty="0" err="1">
                <a:solidFill>
                  <a:srgbClr val="92D050"/>
                </a:solidFill>
              </a:rPr>
              <a:t>народження</a:t>
            </a:r>
            <a:r>
              <a:rPr lang="ru-RU" sz="4000" dirty="0">
                <a:solidFill>
                  <a:srgbClr val="92D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45.radikal.ru/i108/1107/d1/b61f72e9a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248472" cy="6858000"/>
          </a:xfrm>
          <a:prstGeom prst="rect">
            <a:avLst/>
          </a:prstGeom>
          <a:noFill/>
        </p:spPr>
      </p:pic>
      <p:pic>
        <p:nvPicPr>
          <p:cNvPr id="1038" name="Picture 14" descr="http://www.indostan.ru/forum/foto-video/12889/266425_4_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0"/>
            <a:ext cx="2592288" cy="6858000"/>
          </a:xfrm>
          <a:prstGeom prst="rect">
            <a:avLst/>
          </a:prstGeom>
          <a:noFill/>
        </p:spPr>
      </p:pic>
      <p:pic>
        <p:nvPicPr>
          <p:cNvPr id="1040" name="Picture 16" descr="http://www.indostan.ru/forum/foto-video/12889/266422_7_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397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dollsofindia.com/images/products/necklaces/blue-beaded-spring-necklace-with-meenakari-pendant-AP7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35844" name="Picture 4" descr="http://stat18.privet.ru/lr/0b1e87d3c07f8a0ae8c73c40fdfe9e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tat20.privet.ru/lr/0b20e778a122e4faccb48297eeeb53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003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92D050"/>
                </a:solidFill>
              </a:rPr>
              <a:t>Іншою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важливою</a:t>
            </a:r>
            <a:r>
              <a:rPr lang="ru-RU" sz="3200" dirty="0">
                <a:solidFill>
                  <a:srgbClr val="92D050"/>
                </a:solidFill>
              </a:rPr>
              <a:t> прикрасою </a:t>
            </a:r>
            <a:r>
              <a:rPr lang="ru-RU" sz="3200" dirty="0" err="1">
                <a:solidFill>
                  <a:srgbClr val="92D050"/>
                </a:solidFill>
              </a:rPr>
              <a:t>є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персні</a:t>
            </a:r>
            <a:r>
              <a:rPr lang="ru-RU" sz="3200" dirty="0">
                <a:solidFill>
                  <a:srgbClr val="92D050"/>
                </a:solidFill>
              </a:rPr>
              <a:t> на </a:t>
            </a:r>
            <a:r>
              <a:rPr lang="ru-RU" sz="3200" dirty="0" err="1">
                <a:solidFill>
                  <a:srgbClr val="92D050"/>
                </a:solidFill>
              </a:rPr>
              <a:t>пальцях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ніг</a:t>
            </a:r>
            <a:r>
              <a:rPr lang="ru-RU" sz="3200" dirty="0">
                <a:solidFill>
                  <a:srgbClr val="92D050"/>
                </a:solidFill>
              </a:rPr>
              <a:t> та рук. </a:t>
            </a:r>
            <a:r>
              <a:rPr lang="ru-RU" sz="3200" dirty="0" err="1">
                <a:solidFill>
                  <a:srgbClr val="92D050"/>
                </a:solidFill>
              </a:rPr>
              <a:t>Кільця</a:t>
            </a:r>
            <a:r>
              <a:rPr lang="ru-RU" sz="3200" dirty="0">
                <a:solidFill>
                  <a:srgbClr val="92D050"/>
                </a:solidFill>
              </a:rPr>
              <a:t> для </a:t>
            </a:r>
            <a:r>
              <a:rPr lang="ru-RU" sz="3200" dirty="0" err="1">
                <a:solidFill>
                  <a:srgbClr val="92D050"/>
                </a:solidFill>
              </a:rPr>
              <a:t>пальців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носять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всі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жінки</a:t>
            </a:r>
            <a:r>
              <a:rPr lang="ru-RU" sz="3200" dirty="0">
                <a:solidFill>
                  <a:srgbClr val="92D050"/>
                </a:solidFill>
              </a:rPr>
              <a:t>, </a:t>
            </a:r>
            <a:r>
              <a:rPr lang="ru-RU" sz="3200" dirty="0" err="1">
                <a:solidFill>
                  <a:srgbClr val="92D050"/>
                </a:solidFill>
              </a:rPr>
              <a:t>заміжні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або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самотні</a:t>
            </a:r>
            <a:r>
              <a:rPr lang="ru-RU" sz="3200" dirty="0">
                <a:solidFill>
                  <a:srgbClr val="92D050"/>
                </a:solidFill>
              </a:rPr>
              <a:t>. Так як </a:t>
            </a:r>
            <a:r>
              <a:rPr lang="ru-RU" sz="3200" dirty="0" err="1">
                <a:solidFill>
                  <a:srgbClr val="92D050"/>
                </a:solidFill>
              </a:rPr>
              <a:t>кільця</a:t>
            </a:r>
            <a:r>
              <a:rPr lang="ru-RU" sz="3200" dirty="0">
                <a:solidFill>
                  <a:srgbClr val="92D050"/>
                </a:solidFill>
              </a:rPr>
              <a:t> стали </a:t>
            </a:r>
            <a:r>
              <a:rPr lang="ru-RU" sz="3200" dirty="0" err="1">
                <a:solidFill>
                  <a:srgbClr val="92D050"/>
                </a:solidFill>
              </a:rPr>
              <a:t>звичайною</a:t>
            </a:r>
            <a:r>
              <a:rPr lang="ru-RU" sz="3200" dirty="0">
                <a:solidFill>
                  <a:srgbClr val="92D050"/>
                </a:solidFill>
              </a:rPr>
              <a:t> прикрасою, вони </a:t>
            </a:r>
            <a:r>
              <a:rPr lang="ru-RU" sz="3200" dirty="0" err="1">
                <a:solidFill>
                  <a:srgbClr val="92D050"/>
                </a:solidFill>
              </a:rPr>
              <a:t>більше</a:t>
            </a:r>
            <a:r>
              <a:rPr lang="ru-RU" sz="3200" dirty="0">
                <a:solidFill>
                  <a:srgbClr val="92D050"/>
                </a:solidFill>
              </a:rPr>
              <a:t> не </a:t>
            </a:r>
            <a:r>
              <a:rPr lang="ru-RU" sz="3200" dirty="0" err="1">
                <a:solidFill>
                  <a:srgbClr val="92D050"/>
                </a:solidFill>
              </a:rPr>
              <a:t>вважаються</a:t>
            </a:r>
            <a:r>
              <a:rPr lang="ru-RU" sz="3200" dirty="0">
                <a:solidFill>
                  <a:srgbClr val="92D050"/>
                </a:solidFill>
              </a:rPr>
              <a:t> символом </a:t>
            </a:r>
            <a:r>
              <a:rPr lang="ru-RU" sz="3200" dirty="0" err="1">
                <a:solidFill>
                  <a:srgbClr val="92D050"/>
                </a:solidFill>
              </a:rPr>
              <a:t>індійського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шлюбу</a:t>
            </a:r>
            <a:r>
              <a:rPr lang="ru-RU" sz="3200" dirty="0">
                <a:solidFill>
                  <a:srgbClr val="92D050"/>
                </a:solidFill>
              </a:rPr>
              <a:t>. </a:t>
            </a:r>
            <a:r>
              <a:rPr lang="ru-RU" sz="3200" dirty="0" err="1">
                <a:solidFill>
                  <a:srgbClr val="92D050"/>
                </a:solidFill>
              </a:rPr>
              <a:t>Однак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кільця</a:t>
            </a:r>
            <a:r>
              <a:rPr lang="ru-RU" sz="3200" dirty="0">
                <a:solidFill>
                  <a:srgbClr val="92D050"/>
                </a:solidFill>
              </a:rPr>
              <a:t> на ногах, в основному, носили </a:t>
            </a:r>
            <a:r>
              <a:rPr lang="ru-RU" sz="3200" dirty="0" err="1">
                <a:solidFill>
                  <a:srgbClr val="92D050"/>
                </a:solidFill>
              </a:rPr>
              <a:t>заміжні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жінки</a:t>
            </a:r>
            <a:r>
              <a:rPr lang="ru-RU" sz="3200" dirty="0">
                <a:solidFill>
                  <a:srgbClr val="92D050"/>
                </a:solidFill>
              </a:rPr>
              <a:t>. </a:t>
            </a:r>
            <a:r>
              <a:rPr lang="ru-RU" sz="3200" dirty="0" err="1">
                <a:solidFill>
                  <a:srgbClr val="92D050"/>
                </a:solidFill>
              </a:rPr>
              <a:t>Прикраси</a:t>
            </a:r>
            <a:r>
              <a:rPr lang="ru-RU" sz="3200" dirty="0">
                <a:solidFill>
                  <a:srgbClr val="92D050"/>
                </a:solidFill>
              </a:rPr>
              <a:t> для </a:t>
            </a:r>
            <a:r>
              <a:rPr lang="ru-RU" sz="3200" dirty="0" err="1">
                <a:solidFill>
                  <a:srgbClr val="92D050"/>
                </a:solidFill>
              </a:rPr>
              <a:t>ніг</a:t>
            </a:r>
            <a:r>
              <a:rPr lang="ru-RU" sz="3200" dirty="0">
                <a:solidFill>
                  <a:srgbClr val="92D050"/>
                </a:solidFill>
              </a:rPr>
              <a:t>, як правило, </a:t>
            </a:r>
            <a:r>
              <a:rPr lang="ru-RU" sz="3200" dirty="0" err="1">
                <a:solidFill>
                  <a:srgbClr val="92D050"/>
                </a:solidFill>
              </a:rPr>
              <a:t>виготовлені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з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срібла</a:t>
            </a:r>
            <a:r>
              <a:rPr lang="ru-RU" sz="3200" dirty="0">
                <a:solidFill>
                  <a:srgbClr val="92D050"/>
                </a:solidFill>
              </a:rPr>
              <a:t>, </a:t>
            </a:r>
            <a:r>
              <a:rPr lang="ru-RU" sz="3200" dirty="0" err="1">
                <a:solidFill>
                  <a:srgbClr val="92D050"/>
                </a:solidFill>
              </a:rPr>
              <a:t>оскільки</a:t>
            </a:r>
            <a:r>
              <a:rPr lang="ru-RU" sz="3200" dirty="0">
                <a:solidFill>
                  <a:srgbClr val="92D050"/>
                </a:solidFill>
              </a:rPr>
              <a:t> золото, яке </a:t>
            </a:r>
            <a:r>
              <a:rPr lang="ru-RU" sz="3200" dirty="0" err="1">
                <a:solidFill>
                  <a:srgbClr val="92D050"/>
                </a:solidFill>
              </a:rPr>
              <a:t>вважається</a:t>
            </a:r>
            <a:r>
              <a:rPr lang="ru-RU" sz="3200" dirty="0">
                <a:solidFill>
                  <a:srgbClr val="92D050"/>
                </a:solidFill>
              </a:rPr>
              <a:t> «чистим» </a:t>
            </a:r>
            <a:r>
              <a:rPr lang="ru-RU" sz="3200" dirty="0" err="1">
                <a:solidFill>
                  <a:srgbClr val="92D050"/>
                </a:solidFill>
              </a:rPr>
              <a:t>металом</a:t>
            </a:r>
            <a:r>
              <a:rPr lang="ru-RU" sz="3200" dirty="0">
                <a:solidFill>
                  <a:srgbClr val="92D050"/>
                </a:solidFill>
              </a:rPr>
              <a:t>, не </a:t>
            </a:r>
            <a:r>
              <a:rPr lang="ru-RU" sz="3200" dirty="0" err="1">
                <a:solidFill>
                  <a:srgbClr val="92D050"/>
                </a:solidFill>
              </a:rPr>
              <a:t>повинне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носитися</a:t>
            </a:r>
            <a:r>
              <a:rPr lang="ru-RU" sz="3200" dirty="0">
                <a:solidFill>
                  <a:srgbClr val="92D050"/>
                </a:solidFill>
              </a:rPr>
              <a:t> на ногах.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1.liveinternet.ru/images/attach/c/1/50/958/50958811_1257765779_b11fa2c66d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2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38881"/>
            <a:ext cx="810039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прикраси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одягалися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голову.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оздоблення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яке носили 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верхній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проділ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 правило, мало кулон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кінці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ланцюжка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падав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волосся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Хоча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традиційно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орнамент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носили як символ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шлюбу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сьогодні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вже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так часто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носять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навіть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заміжні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id.az/uploads/posts/2011-08/1313884218_1313595432_bride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98"/>
            <a:ext cx="9144000" cy="6811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918" y="1484784"/>
            <a:ext cx="7241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rgbClr val="92D050"/>
                </a:solidFill>
              </a:rPr>
              <a:t>Дякуємо</a:t>
            </a:r>
            <a:r>
              <a:rPr lang="ru-RU" sz="5400" dirty="0" smtClean="0">
                <a:solidFill>
                  <a:srgbClr val="92D050"/>
                </a:solidFill>
              </a:rPr>
              <a:t> за </a:t>
            </a:r>
            <a:r>
              <a:rPr lang="ru-RU" sz="5400" dirty="0" err="1" smtClean="0">
                <a:solidFill>
                  <a:srgbClr val="92D050"/>
                </a:solidFill>
              </a:rPr>
              <a:t>увагу</a:t>
            </a:r>
            <a:r>
              <a:rPr lang="ru-RU" sz="5400" dirty="0" smtClean="0">
                <a:solidFill>
                  <a:srgbClr val="92D050"/>
                </a:solidFill>
              </a:rPr>
              <a:t> !!!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10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92D050"/>
                </a:solidFill>
              </a:rPr>
              <a:t>Матеріали</a:t>
            </a:r>
            <a:r>
              <a:rPr lang="ru-RU" sz="3600" b="1" dirty="0" smtClean="0">
                <a:solidFill>
                  <a:srgbClr val="92D050"/>
                </a:solidFill>
              </a:rPr>
              <a:t> </a:t>
            </a:r>
            <a:r>
              <a:rPr lang="ru-RU" sz="3600" b="1" dirty="0" err="1" smtClean="0">
                <a:solidFill>
                  <a:srgbClr val="92D050"/>
                </a:solidFill>
              </a:rPr>
              <a:t>індійського</a:t>
            </a:r>
            <a:r>
              <a:rPr lang="ru-RU" sz="3600" b="1" dirty="0" smtClean="0">
                <a:solidFill>
                  <a:srgbClr val="92D050"/>
                </a:solidFill>
              </a:rPr>
              <a:t> </a:t>
            </a:r>
            <a:r>
              <a:rPr lang="ru-RU" sz="3600" b="1" dirty="0" err="1" smtClean="0">
                <a:solidFill>
                  <a:srgbClr val="92D050"/>
                </a:solidFill>
              </a:rPr>
              <a:t>одягу</a:t>
            </a:r>
            <a:endParaRPr lang="en-US" sz="3600" b="1" dirty="0" smtClean="0">
              <a:solidFill>
                <a:srgbClr val="92D050"/>
              </a:solidFill>
            </a:endParaRPr>
          </a:p>
          <a:p>
            <a:endParaRPr lang="en-US" sz="3600" b="1" dirty="0">
              <a:solidFill>
                <a:srgbClr val="92D050"/>
              </a:solidFill>
            </a:endParaRPr>
          </a:p>
          <a:p>
            <a:endParaRPr lang="ru-RU" sz="3600" b="1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                                                                                 </a:t>
            </a:r>
            <a:r>
              <a:rPr lang="ru-RU" sz="2800" dirty="0" err="1" smtClean="0">
                <a:solidFill>
                  <a:srgbClr val="92D050"/>
                </a:solidFill>
              </a:rPr>
              <a:t>Матеріал</a:t>
            </a:r>
            <a:r>
              <a:rPr lang="ru-RU" sz="2800" dirty="0" smtClean="0">
                <a:solidFill>
                  <a:srgbClr val="92D050"/>
                </a:solidFill>
              </a:rPr>
              <a:t> для </a:t>
            </a:r>
            <a:r>
              <a:rPr lang="ru-RU" sz="2800" dirty="0" err="1" smtClean="0">
                <a:solidFill>
                  <a:srgbClr val="92D050"/>
                </a:solidFill>
              </a:rPr>
              <a:t>одягу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був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суворо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нормований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 smtClean="0">
                <a:solidFill>
                  <a:srgbClr val="92D050"/>
                </a:solidFill>
              </a:rPr>
              <a:t>Найбільшу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популярність</a:t>
            </a:r>
            <a:r>
              <a:rPr lang="ru-RU" sz="2800" dirty="0" smtClean="0">
                <a:solidFill>
                  <a:srgbClr val="92D050"/>
                </a:solidFill>
              </a:rPr>
              <a:t> в </a:t>
            </a:r>
            <a:r>
              <a:rPr lang="ru-RU" sz="2800" dirty="0" err="1" smtClean="0">
                <a:solidFill>
                  <a:srgbClr val="92D050"/>
                </a:solidFill>
              </a:rPr>
              <a:t>Індії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мали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бавовняні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тканини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які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виготовлялися</a:t>
            </a:r>
            <a:r>
              <a:rPr lang="ru-RU" sz="2800" dirty="0" smtClean="0">
                <a:solidFill>
                  <a:srgbClr val="92D050"/>
                </a:solidFill>
              </a:rPr>
              <a:t> як </a:t>
            </a:r>
            <a:r>
              <a:rPr lang="ru-RU" sz="2800" dirty="0" err="1" smtClean="0">
                <a:solidFill>
                  <a:srgbClr val="92D050"/>
                </a:solidFill>
              </a:rPr>
              <a:t>нефарбованими</a:t>
            </a:r>
            <a:r>
              <a:rPr lang="ru-RU" sz="2800" dirty="0" smtClean="0">
                <a:solidFill>
                  <a:srgbClr val="92D050"/>
                </a:solidFill>
              </a:rPr>
              <a:t>, так </a:t>
            </a:r>
            <a:r>
              <a:rPr lang="ru-RU" sz="2800" dirty="0" err="1" smtClean="0">
                <a:solidFill>
                  <a:srgbClr val="92D050"/>
                </a:solidFill>
              </a:rPr>
              <a:t>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строкатими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чи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однотонними</a:t>
            </a:r>
            <a:r>
              <a:rPr lang="ru-RU" sz="2800" dirty="0" smtClean="0">
                <a:solidFill>
                  <a:srgbClr val="92D050"/>
                </a:solidFill>
              </a:rPr>
              <a:t>. В </a:t>
            </a:r>
            <a:r>
              <a:rPr lang="ru-RU" sz="2800" dirty="0" err="1" smtClean="0">
                <a:solidFill>
                  <a:srgbClr val="92D050"/>
                </a:solidFill>
              </a:rPr>
              <a:t>усьому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світі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славився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найтонший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індійський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серпанок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з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червоними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візерунками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 smtClean="0">
                <a:solidFill>
                  <a:srgbClr val="92D050"/>
                </a:solidFill>
              </a:rPr>
              <a:t>Нетрудовий</a:t>
            </a:r>
            <a:r>
              <a:rPr lang="ru-RU" sz="2800" dirty="0" smtClean="0">
                <a:solidFill>
                  <a:srgbClr val="92D050"/>
                </a:solidFill>
              </a:rPr>
              <a:t> люд </a:t>
            </a:r>
            <a:r>
              <a:rPr lang="ru-RU" sz="2800" dirty="0" err="1" smtClean="0">
                <a:solidFill>
                  <a:srgbClr val="92D050"/>
                </a:solidFill>
              </a:rPr>
              <a:t>віддавав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перевагу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лляному</a:t>
            </a:r>
            <a:r>
              <a:rPr lang="ru-RU" sz="2800" dirty="0" smtClean="0">
                <a:solidFill>
                  <a:srgbClr val="92D050"/>
                </a:solidFill>
              </a:rPr>
              <a:t>, а особливо </a:t>
            </a:r>
            <a:r>
              <a:rPr lang="ru-RU" sz="2800" dirty="0" err="1" smtClean="0">
                <a:solidFill>
                  <a:srgbClr val="92D050"/>
                </a:solidFill>
              </a:rPr>
              <a:t>знатні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багаті</a:t>
            </a:r>
            <a:r>
              <a:rPr lang="ru-RU" sz="2800" dirty="0" smtClean="0">
                <a:solidFill>
                  <a:srgbClr val="92D050"/>
                </a:solidFill>
              </a:rPr>
              <a:t> — </a:t>
            </a:r>
            <a:r>
              <a:rPr lang="ru-RU" sz="2800" dirty="0" err="1" smtClean="0">
                <a:solidFill>
                  <a:srgbClr val="92D050"/>
                </a:solidFill>
              </a:rPr>
              <a:t>шовковому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одягу</a:t>
            </a:r>
            <a:r>
              <a:rPr lang="ru-RU" sz="2800" dirty="0" smtClean="0">
                <a:solidFill>
                  <a:srgbClr val="92D050"/>
                </a:solidFill>
              </a:rPr>
              <a:t>. Шиком </a:t>
            </a:r>
            <a:r>
              <a:rPr lang="ru-RU" sz="2800" dirty="0" err="1" smtClean="0">
                <a:solidFill>
                  <a:srgbClr val="92D050"/>
                </a:solidFill>
              </a:rPr>
              <a:t>вважалися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хутра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які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були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дуже</a:t>
            </a:r>
            <a:r>
              <a:rPr lang="ru-RU" sz="2800" dirty="0" smtClean="0">
                <a:solidFill>
                  <a:srgbClr val="92D050"/>
                </a:solidFill>
              </a:rPr>
              <a:t> дорогими, тому </a:t>
            </a:r>
            <a:r>
              <a:rPr lang="ru-RU" sz="2800" dirty="0" err="1" smtClean="0">
                <a:solidFill>
                  <a:srgbClr val="92D050"/>
                </a:solidFill>
              </a:rPr>
              <a:t>що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привозилися</a:t>
            </a:r>
            <a:r>
              <a:rPr lang="ru-RU" sz="2800" dirty="0" smtClean="0">
                <a:solidFill>
                  <a:srgbClr val="92D050"/>
                </a:solidFill>
              </a:rPr>
              <a:t> в </a:t>
            </a:r>
            <a:r>
              <a:rPr lang="ru-RU" sz="2800" dirty="0" err="1" smtClean="0">
                <a:solidFill>
                  <a:srgbClr val="92D050"/>
                </a:solidFill>
              </a:rPr>
              <a:t>Індію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з</a:t>
            </a:r>
            <a:r>
              <a:rPr lang="ru-RU" sz="2800" dirty="0" smtClean="0">
                <a:solidFill>
                  <a:srgbClr val="92D050"/>
                </a:solidFill>
              </a:rPr>
              <a:t> далеких </a:t>
            </a:r>
            <a:r>
              <a:rPr lang="ru-RU" sz="2800" dirty="0" err="1" smtClean="0">
                <a:solidFill>
                  <a:srgbClr val="92D050"/>
                </a:solidFill>
              </a:rPr>
              <a:t>північних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країн</a:t>
            </a:r>
            <a:r>
              <a:rPr lang="ru-RU" sz="2800" dirty="0" smtClean="0">
                <a:solidFill>
                  <a:srgbClr val="92D050"/>
                </a:solidFill>
              </a:rPr>
              <a:t>, де </a:t>
            </a:r>
            <a:r>
              <a:rPr lang="ru-RU" sz="2800" dirty="0" err="1" smtClean="0">
                <a:solidFill>
                  <a:srgbClr val="92D050"/>
                </a:solidFill>
              </a:rPr>
              <a:t>водилися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соболі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бобри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горностаї</a:t>
            </a:r>
            <a:r>
              <a:rPr lang="ru-RU" sz="2800" dirty="0" smtClean="0">
                <a:solidFill>
                  <a:srgbClr val="92D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92D050"/>
                </a:solidFill>
              </a:rPr>
              <a:t>Особливе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стилістичне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значення</a:t>
            </a:r>
            <a:r>
              <a:rPr lang="ru-RU" sz="3200" dirty="0" smtClean="0">
                <a:solidFill>
                  <a:srgbClr val="92D050"/>
                </a:solidFill>
              </a:rPr>
              <a:t> в </a:t>
            </a:r>
            <a:r>
              <a:rPr lang="ru-RU" sz="3200" dirty="0" err="1" smtClean="0">
                <a:solidFill>
                  <a:srgbClr val="92D050"/>
                </a:solidFill>
              </a:rPr>
              <a:t>культурі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одягу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Індії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мають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деталі</a:t>
            </a:r>
            <a:r>
              <a:rPr lang="ru-RU" sz="3200" dirty="0" smtClean="0">
                <a:solidFill>
                  <a:srgbClr val="92D050"/>
                </a:solidFill>
              </a:rPr>
              <a:t>. </a:t>
            </a:r>
            <a:r>
              <a:rPr lang="ru-RU" sz="3200" dirty="0" err="1" smtClean="0">
                <a:solidFill>
                  <a:srgbClr val="92D050"/>
                </a:solidFill>
              </a:rPr>
              <a:t>Візерунки</a:t>
            </a:r>
            <a:r>
              <a:rPr lang="ru-RU" sz="3200" dirty="0" smtClean="0">
                <a:solidFill>
                  <a:srgbClr val="92D050"/>
                </a:solidFill>
              </a:rPr>
              <a:t> та </a:t>
            </a:r>
            <a:r>
              <a:rPr lang="ru-RU" sz="3200" dirty="0" err="1" smtClean="0">
                <a:solidFill>
                  <a:srgbClr val="92D050"/>
                </a:solidFill>
              </a:rPr>
              <a:t>вишивка</a:t>
            </a:r>
            <a:r>
              <a:rPr lang="ru-RU" sz="3200" dirty="0" smtClean="0">
                <a:solidFill>
                  <a:srgbClr val="92D050"/>
                </a:solidFill>
              </a:rPr>
              <a:t> на </a:t>
            </a:r>
            <a:r>
              <a:rPr lang="ru-RU" sz="3200" dirty="0" err="1" smtClean="0">
                <a:solidFill>
                  <a:srgbClr val="92D050"/>
                </a:solidFill>
              </a:rPr>
              <a:t>одязі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мають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своє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значення</a:t>
            </a:r>
            <a:r>
              <a:rPr lang="ru-RU" sz="3200" dirty="0" smtClean="0">
                <a:solidFill>
                  <a:srgbClr val="92D050"/>
                </a:solidFill>
              </a:rPr>
              <a:t>. </a:t>
            </a:r>
            <a:r>
              <a:rPr lang="ru-RU" sz="3200" dirty="0" err="1" smtClean="0">
                <a:solidFill>
                  <a:srgbClr val="92D050"/>
                </a:solidFill>
              </a:rPr>
              <a:t>Стилізоване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зображення</a:t>
            </a:r>
            <a:r>
              <a:rPr lang="ru-RU" sz="3200" dirty="0" smtClean="0">
                <a:solidFill>
                  <a:srgbClr val="92D050"/>
                </a:solidFill>
              </a:rPr>
              <a:t> манго, </a:t>
            </a:r>
            <a:r>
              <a:rPr lang="ru-RU" sz="3200" dirty="0" err="1" smtClean="0">
                <a:solidFill>
                  <a:srgbClr val="92D050"/>
                </a:solidFill>
              </a:rPr>
              <a:t>що</a:t>
            </a:r>
            <a:r>
              <a:rPr lang="ru-RU" sz="3200" dirty="0" smtClean="0">
                <a:solidFill>
                  <a:srgbClr val="92D050"/>
                </a:solidFill>
              </a:rPr>
              <a:t> часто </a:t>
            </a:r>
            <a:r>
              <a:rPr lang="ru-RU" sz="3200" dirty="0" err="1" smtClean="0">
                <a:solidFill>
                  <a:srgbClr val="92D050"/>
                </a:solidFill>
              </a:rPr>
              <a:t>зустрічається</a:t>
            </a:r>
            <a:r>
              <a:rPr lang="ru-RU" sz="3200" dirty="0" smtClean="0">
                <a:solidFill>
                  <a:srgbClr val="92D050"/>
                </a:solidFill>
              </a:rPr>
              <a:t>, </a:t>
            </a:r>
            <a:r>
              <a:rPr lang="ru-RU" sz="3200" dirty="0" err="1" smtClean="0">
                <a:solidFill>
                  <a:srgbClr val="92D050"/>
                </a:solidFill>
              </a:rPr>
              <a:t>символізує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родючість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і</a:t>
            </a:r>
            <a:r>
              <a:rPr lang="ru-RU" sz="3200" dirty="0" smtClean="0">
                <a:solidFill>
                  <a:srgbClr val="92D050"/>
                </a:solidFill>
              </a:rPr>
              <a:t> достаток. Слон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втілює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владу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і</a:t>
            </a:r>
            <a:r>
              <a:rPr lang="ru-RU" sz="3200" dirty="0" smtClean="0">
                <a:solidFill>
                  <a:srgbClr val="92D050"/>
                </a:solidFill>
              </a:rPr>
              <a:t> силу, </a:t>
            </a:r>
            <a:r>
              <a:rPr lang="ru-RU" sz="3200" dirty="0" err="1" smtClean="0">
                <a:solidFill>
                  <a:srgbClr val="92D050"/>
                </a:solidFill>
              </a:rPr>
              <a:t>але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також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пов'язується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з</a:t>
            </a:r>
            <a:r>
              <a:rPr lang="ru-RU" sz="3200" dirty="0" smtClean="0">
                <a:solidFill>
                  <a:srgbClr val="92D050"/>
                </a:solidFill>
              </a:rPr>
              <a:t> водою </a:t>
            </a:r>
            <a:r>
              <a:rPr lang="ru-RU" sz="3200" dirty="0" err="1" smtClean="0">
                <a:solidFill>
                  <a:srgbClr val="92D050"/>
                </a:solidFill>
              </a:rPr>
              <a:t>й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родючістю</a:t>
            </a:r>
            <a:r>
              <a:rPr lang="ru-RU" sz="3200" dirty="0" smtClean="0">
                <a:solidFill>
                  <a:srgbClr val="92D050"/>
                </a:solidFill>
              </a:rPr>
              <a:t>. </a:t>
            </a:r>
            <a:r>
              <a:rPr lang="ru-RU" sz="3200" dirty="0" err="1" smtClean="0">
                <a:solidFill>
                  <a:srgbClr val="92D050"/>
                </a:solidFill>
              </a:rPr>
              <a:t>Риба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ru-RU" sz="3200" dirty="0" smtClean="0">
                <a:solidFill>
                  <a:srgbClr val="92D050"/>
                </a:solidFill>
              </a:rPr>
              <a:t>— </a:t>
            </a:r>
            <a:r>
              <a:rPr lang="ru-RU" sz="3200" dirty="0" err="1" smtClean="0">
                <a:solidFill>
                  <a:srgbClr val="92D050"/>
                </a:solidFill>
              </a:rPr>
              <a:t>інший</a:t>
            </a:r>
            <a:r>
              <a:rPr lang="ru-RU" sz="3200" dirty="0" smtClean="0">
                <a:solidFill>
                  <a:srgbClr val="92D050"/>
                </a:solidFill>
              </a:rPr>
              <a:t> знак </a:t>
            </a:r>
            <a:r>
              <a:rPr lang="ru-RU" sz="3200" dirty="0" err="1" smtClean="0">
                <a:solidFill>
                  <a:srgbClr val="92D050"/>
                </a:solidFill>
              </a:rPr>
              <a:t>родючості</a:t>
            </a:r>
            <a:r>
              <a:rPr lang="ru-RU" sz="3200" dirty="0" smtClean="0">
                <a:solidFill>
                  <a:srgbClr val="92D050"/>
                </a:solidFill>
              </a:rPr>
              <a:t> та достатку, </a:t>
            </a:r>
            <a:r>
              <a:rPr lang="ru-RU" sz="3200" dirty="0" err="1" smtClean="0">
                <a:solidFill>
                  <a:srgbClr val="92D050"/>
                </a:solidFill>
              </a:rPr>
              <a:t>пов'язується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з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надприродними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можливостями</a:t>
            </a:r>
            <a:r>
              <a:rPr lang="ru-RU" sz="3200" dirty="0" smtClean="0">
                <a:solidFill>
                  <a:srgbClr val="92D050"/>
                </a:solidFill>
              </a:rPr>
              <a:t>. </a:t>
            </a:r>
            <a:r>
              <a:rPr lang="ru-RU" sz="3200" dirty="0" err="1" smtClean="0">
                <a:solidFill>
                  <a:srgbClr val="92D050"/>
                </a:solidFill>
              </a:rPr>
              <a:t>Мушля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символізує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божественні</a:t>
            </a:r>
            <a:r>
              <a:rPr lang="ru-RU" sz="3200" dirty="0" smtClean="0">
                <a:solidFill>
                  <a:srgbClr val="92D050"/>
                </a:solidFill>
              </a:rPr>
              <a:t> звуки.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2/70/831/70831566_1297978227_432538414_9fc4089f15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.sailusfood.com/wp-content/uploads/embroidered_silk_s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3429000"/>
          </a:xfrm>
          <a:prstGeom prst="rect">
            <a:avLst/>
          </a:prstGeom>
          <a:noFill/>
        </p:spPr>
      </p:pic>
      <p:pic>
        <p:nvPicPr>
          <p:cNvPr id="22532" name="Picture 4" descr="http://farm3.static.flickr.com/2076/2261919067_014d4c987c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pic>
        <p:nvPicPr>
          <p:cNvPr id="22534" name="Picture 6" descr="http://img0.liveinternet.ru/images/attach/c/4/81/393/81393752_large_471382431_df756e18f7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</p:spPr>
      </p:pic>
      <p:pic>
        <p:nvPicPr>
          <p:cNvPr id="22536" name="Picture 8" descr="http://img1.liveinternet.ru/images/attach/c/1/59/799/59799183_1275475686_2275071652_772aea2fcc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499991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92D050"/>
                </a:solidFill>
              </a:rPr>
              <a:t>Традиційні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основні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кольори</a:t>
            </a:r>
            <a:r>
              <a:rPr lang="ru-RU" sz="2800" dirty="0" smtClean="0">
                <a:solidFill>
                  <a:srgbClr val="92D050"/>
                </a:solidFill>
              </a:rPr>
              <a:t> в </a:t>
            </a:r>
            <a:r>
              <a:rPr lang="ru-RU" sz="2800" dirty="0" err="1" smtClean="0">
                <a:solidFill>
                  <a:srgbClr val="92D050"/>
                </a:solidFill>
              </a:rPr>
              <a:t>одязі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Індії</a:t>
            </a:r>
            <a:r>
              <a:rPr lang="ru-RU" sz="2800" dirty="0" smtClean="0">
                <a:solidFill>
                  <a:srgbClr val="92D050"/>
                </a:solidFill>
              </a:rPr>
              <a:t> — </a:t>
            </a:r>
            <a:r>
              <a:rPr lang="ru-RU" sz="2800" dirty="0" err="1" smtClean="0">
                <a:solidFill>
                  <a:srgbClr val="92D050"/>
                </a:solidFill>
              </a:rPr>
              <a:t>білий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чорний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червоний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синій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жовтий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 smtClean="0">
                <a:solidFill>
                  <a:srgbClr val="92D050"/>
                </a:solidFill>
              </a:rPr>
              <a:t>Білий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вважається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траурним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кольором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його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носять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вдови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 smtClean="0">
                <a:solidFill>
                  <a:srgbClr val="92D050"/>
                </a:solidFill>
              </a:rPr>
              <a:t>Зелений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головним</a:t>
            </a:r>
            <a:r>
              <a:rPr lang="ru-RU" sz="2800" dirty="0" smtClean="0">
                <a:solidFill>
                  <a:srgbClr val="92D050"/>
                </a:solidFill>
              </a:rPr>
              <a:t> чином, </a:t>
            </a:r>
            <a:r>
              <a:rPr lang="ru-RU" sz="2800" dirty="0" err="1" smtClean="0">
                <a:solidFill>
                  <a:srgbClr val="92D050"/>
                </a:solidFill>
              </a:rPr>
              <a:t>є</a:t>
            </a:r>
            <a:r>
              <a:rPr lang="ru-RU" sz="2800" dirty="0" smtClean="0">
                <a:solidFill>
                  <a:srgbClr val="92D050"/>
                </a:solidFill>
              </a:rPr>
              <a:t> знаком </a:t>
            </a:r>
            <a:r>
              <a:rPr lang="ru-RU" sz="2800" dirty="0" err="1" smtClean="0">
                <a:solidFill>
                  <a:srgbClr val="92D050"/>
                </a:solidFill>
              </a:rPr>
              <a:t>приналежності</a:t>
            </a:r>
            <a:r>
              <a:rPr lang="ru-RU" sz="2800" dirty="0" smtClean="0">
                <a:solidFill>
                  <a:srgbClr val="92D050"/>
                </a:solidFill>
              </a:rPr>
              <a:t> до </a:t>
            </a:r>
            <a:r>
              <a:rPr lang="ru-RU" sz="2800" dirty="0" err="1" smtClean="0">
                <a:solidFill>
                  <a:srgbClr val="92D050"/>
                </a:solidFill>
              </a:rPr>
              <a:t>мусульманської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общини</a:t>
            </a:r>
            <a:r>
              <a:rPr lang="ru-RU" sz="2800" dirty="0" smtClean="0">
                <a:solidFill>
                  <a:srgbClr val="92D050"/>
                </a:solidFill>
              </a:rPr>
              <a:t>. У </a:t>
            </a:r>
            <a:r>
              <a:rPr lang="ru-RU" sz="2800" dirty="0" err="1" smtClean="0">
                <a:solidFill>
                  <a:srgbClr val="92D050"/>
                </a:solidFill>
              </a:rPr>
              <a:t>деяких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регіонах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Індії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зелені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сарі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одягають</a:t>
            </a:r>
            <a:r>
              <a:rPr lang="ru-RU" sz="2800" dirty="0" smtClean="0">
                <a:solidFill>
                  <a:srgbClr val="92D050"/>
                </a:solidFill>
              </a:rPr>
              <a:t> на </a:t>
            </a:r>
            <a:r>
              <a:rPr lang="ru-RU" sz="2800" dirty="0" err="1" smtClean="0">
                <a:solidFill>
                  <a:srgbClr val="92D050"/>
                </a:solidFill>
              </a:rPr>
              <a:t>весілля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 smtClean="0">
                <a:solidFill>
                  <a:srgbClr val="92D050"/>
                </a:solidFill>
              </a:rPr>
              <a:t>Блакитний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традиційно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вважається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кольором</a:t>
            </a:r>
            <a:r>
              <a:rPr lang="ru-RU" sz="2800" dirty="0" smtClean="0">
                <a:solidFill>
                  <a:srgbClr val="92D050"/>
                </a:solidFill>
              </a:rPr>
              <a:t> шудр, </a:t>
            </a:r>
            <a:r>
              <a:rPr lang="ru-RU" sz="2800" dirty="0" err="1" smtClean="0">
                <a:solidFill>
                  <a:srgbClr val="92D050"/>
                </a:solidFill>
              </a:rPr>
              <a:t>бо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добування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фарби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індиго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вважається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нечистим</a:t>
            </a:r>
            <a:r>
              <a:rPr lang="ru-RU" sz="2800" dirty="0" smtClean="0">
                <a:solidFill>
                  <a:srgbClr val="92D050"/>
                </a:solidFill>
              </a:rPr>
              <a:t>, тому </a:t>
            </a:r>
            <a:r>
              <a:rPr lang="ru-RU" sz="2800" dirty="0" err="1" smtClean="0">
                <a:solidFill>
                  <a:srgbClr val="92D050"/>
                </a:solidFill>
              </a:rPr>
              <a:t>цього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кольору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уникають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представники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вищих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варн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 smtClean="0">
                <a:solidFill>
                  <a:srgbClr val="92D050"/>
                </a:solidFill>
              </a:rPr>
              <a:t>Чорний</a:t>
            </a:r>
            <a:r>
              <a:rPr lang="ru-RU" sz="2800" dirty="0" smtClean="0">
                <a:solidFill>
                  <a:srgbClr val="92D050"/>
                </a:solidFill>
              </a:rPr>
              <a:t> — знак </a:t>
            </a:r>
            <a:r>
              <a:rPr lang="ru-RU" sz="2800" dirty="0" err="1" smtClean="0">
                <a:solidFill>
                  <a:srgbClr val="92D050"/>
                </a:solidFill>
              </a:rPr>
              <a:t>поганої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ознаки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одягається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рідко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 smtClean="0">
                <a:solidFill>
                  <a:srgbClr val="92D050"/>
                </a:solidFill>
              </a:rPr>
              <a:t>Червоний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колір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є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кольором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кшатріїв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вважається</a:t>
            </a:r>
            <a:r>
              <a:rPr lang="ru-RU" sz="2800" dirty="0" smtClean="0">
                <a:solidFill>
                  <a:srgbClr val="92D050"/>
                </a:solidFill>
              </a:rPr>
              <a:t> за символ </a:t>
            </a:r>
            <a:r>
              <a:rPr lang="ru-RU" sz="2800" dirty="0" err="1" smtClean="0">
                <a:solidFill>
                  <a:srgbClr val="92D050"/>
                </a:solidFill>
              </a:rPr>
              <a:t>доброї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ознаки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 smtClean="0">
                <a:solidFill>
                  <a:srgbClr val="92D050"/>
                </a:solidFill>
              </a:rPr>
              <a:t>Це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також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найпоширеніший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колір</a:t>
            </a:r>
            <a:r>
              <a:rPr lang="ru-RU" sz="2800" dirty="0" smtClean="0">
                <a:solidFill>
                  <a:srgbClr val="92D050"/>
                </a:solidFill>
              </a:rPr>
              <a:t> для </a:t>
            </a:r>
            <a:r>
              <a:rPr lang="ru-RU" sz="2800" dirty="0" err="1" smtClean="0">
                <a:solidFill>
                  <a:srgbClr val="92D050"/>
                </a:solidFill>
              </a:rPr>
              <a:t>весільного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сарі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 smtClean="0">
                <a:solidFill>
                  <a:srgbClr val="92D050"/>
                </a:solidFill>
              </a:rPr>
              <a:t>Жовтий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колір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пов'язаний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із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релігією</a:t>
            </a:r>
            <a:r>
              <a:rPr lang="ru-RU" sz="2800" dirty="0" smtClean="0">
                <a:solidFill>
                  <a:srgbClr val="92D050"/>
                </a:solidFill>
              </a:rPr>
              <a:t> та аскетизмом</a:t>
            </a:r>
            <a:r>
              <a:rPr lang="en-US" sz="2800" baseline="30000" dirty="0">
                <a:solidFill>
                  <a:srgbClr val="92D050"/>
                </a:solidFill>
              </a:rPr>
              <a:t> </a:t>
            </a:r>
            <a:r>
              <a:rPr lang="ru-RU" sz="2800" dirty="0" smtClean="0">
                <a:solidFill>
                  <a:srgbClr val="92D050"/>
                </a:solidFill>
              </a:rPr>
              <a:t>.</a:t>
            </a:r>
            <a:endParaRPr lang="ru-R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92D050"/>
                </a:solidFill>
              </a:rPr>
              <a:t>До </a:t>
            </a:r>
            <a:r>
              <a:rPr lang="ru-RU" sz="3200" dirty="0" err="1">
                <a:solidFill>
                  <a:srgbClr val="92D050"/>
                </a:solidFill>
              </a:rPr>
              <a:t>повсякденного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одягу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індусів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відносять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насамперед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u="sng" dirty="0" err="1">
                <a:solidFill>
                  <a:srgbClr val="92D050"/>
                </a:solidFill>
              </a:rPr>
              <a:t>сарі</a:t>
            </a:r>
            <a:r>
              <a:rPr lang="ru-RU" sz="3200" dirty="0">
                <a:solidFill>
                  <a:srgbClr val="92D050"/>
                </a:solidFill>
              </a:rPr>
              <a:t>, </a:t>
            </a:r>
            <a:r>
              <a:rPr lang="ru-RU" sz="3200" dirty="0" err="1">
                <a:solidFill>
                  <a:srgbClr val="92D050"/>
                </a:solidFill>
              </a:rPr>
              <a:t>потім</a:t>
            </a:r>
            <a:r>
              <a:rPr lang="ru-RU" sz="3200" dirty="0">
                <a:solidFill>
                  <a:srgbClr val="92D050"/>
                </a:solidFill>
              </a:rPr>
              <a:t> — </a:t>
            </a:r>
            <a:r>
              <a:rPr lang="ru-RU" sz="3200" dirty="0" err="1">
                <a:solidFill>
                  <a:srgbClr val="92D050"/>
                </a:solidFill>
              </a:rPr>
              <a:t>наплічні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шалі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шарфи</a:t>
            </a:r>
            <a:r>
              <a:rPr lang="ru-RU" sz="3200" dirty="0">
                <a:solidFill>
                  <a:srgbClr val="92D050"/>
                </a:solidFill>
              </a:rPr>
              <a:t>, а </a:t>
            </a:r>
            <a:r>
              <a:rPr lang="ru-RU" sz="3200" dirty="0" err="1">
                <a:solidFill>
                  <a:srgbClr val="92D050"/>
                </a:solidFill>
              </a:rPr>
              <a:t>також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відрізи</a:t>
            </a:r>
            <a:r>
              <a:rPr lang="ru-RU" sz="3200" dirty="0">
                <a:solidFill>
                  <a:srgbClr val="92D050"/>
                </a:solidFill>
              </a:rPr>
              <a:t> на </a:t>
            </a:r>
            <a:r>
              <a:rPr lang="ru-RU" sz="3200" dirty="0" err="1">
                <a:solidFill>
                  <a:srgbClr val="92D050"/>
                </a:solidFill>
              </a:rPr>
              <a:t>чоловічі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стегнові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пов'язки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на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u="sng" dirty="0" err="1" smtClean="0">
                <a:solidFill>
                  <a:srgbClr val="92D050"/>
                </a:solidFill>
              </a:rPr>
              <a:t>тюрбани</a:t>
            </a:r>
            <a:r>
              <a:rPr lang="ru-RU" sz="3200" dirty="0" smtClean="0">
                <a:solidFill>
                  <a:srgbClr val="92D050"/>
                </a:solidFill>
              </a:rPr>
              <a:t>. </a:t>
            </a:r>
            <a:r>
              <a:rPr lang="ru-RU" sz="3200" dirty="0" err="1">
                <a:solidFill>
                  <a:srgbClr val="92D050"/>
                </a:solidFill>
              </a:rPr>
              <a:t>Барвистістю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відрізняються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тільки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жіночі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костюми</a:t>
            </a:r>
            <a:r>
              <a:rPr lang="ru-RU" sz="3200" dirty="0">
                <a:solidFill>
                  <a:srgbClr val="92D050"/>
                </a:solidFill>
              </a:rPr>
              <a:t>, </a:t>
            </a:r>
            <a:r>
              <a:rPr lang="ru-RU" sz="3200" dirty="0" err="1">
                <a:solidFill>
                  <a:srgbClr val="92D050"/>
                </a:solidFill>
              </a:rPr>
              <a:t>чоловічий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одяг</a:t>
            </a:r>
            <a:r>
              <a:rPr lang="ru-RU" sz="3200" dirty="0">
                <a:solidFill>
                  <a:srgbClr val="92D050"/>
                </a:solidFill>
              </a:rPr>
              <a:t>, як правило, </a:t>
            </a:r>
            <a:r>
              <a:rPr lang="ru-RU" sz="3200" dirty="0" err="1">
                <a:solidFill>
                  <a:srgbClr val="92D050"/>
                </a:solidFill>
              </a:rPr>
              <a:t>однотонний</a:t>
            </a:r>
            <a:r>
              <a:rPr lang="ru-RU" sz="3200" dirty="0">
                <a:solidFill>
                  <a:srgbClr val="92D050"/>
                </a:solidFill>
              </a:rPr>
              <a:t>: </a:t>
            </a:r>
            <a:r>
              <a:rPr lang="ru-RU" sz="3200" dirty="0" err="1">
                <a:solidFill>
                  <a:srgbClr val="92D050"/>
                </a:solidFill>
              </a:rPr>
              <a:t>літом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всі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ходять</a:t>
            </a:r>
            <a:r>
              <a:rPr lang="ru-RU" sz="3200" dirty="0">
                <a:solidFill>
                  <a:srgbClr val="92D050"/>
                </a:solidFill>
              </a:rPr>
              <a:t> в </a:t>
            </a:r>
            <a:r>
              <a:rPr lang="ru-RU" sz="3200" dirty="0" err="1">
                <a:solidFill>
                  <a:srgbClr val="92D050"/>
                </a:solidFill>
              </a:rPr>
              <a:t>білому</a:t>
            </a:r>
            <a:r>
              <a:rPr lang="ru-RU" sz="3200" dirty="0">
                <a:solidFill>
                  <a:srgbClr val="92D050"/>
                </a:solidFill>
              </a:rPr>
              <a:t>, </a:t>
            </a:r>
            <a:r>
              <a:rPr lang="ru-RU" sz="3200" dirty="0" err="1">
                <a:solidFill>
                  <a:srgbClr val="92D050"/>
                </a:solidFill>
              </a:rPr>
              <a:t>взимку</a:t>
            </a:r>
            <a:r>
              <a:rPr lang="ru-RU" sz="3200" dirty="0">
                <a:solidFill>
                  <a:srgbClr val="92D050"/>
                </a:solidFill>
              </a:rPr>
              <a:t>, у </a:t>
            </a:r>
            <a:r>
              <a:rPr lang="ru-RU" sz="3200" dirty="0" err="1">
                <a:solidFill>
                  <a:srgbClr val="92D050"/>
                </a:solidFill>
              </a:rPr>
              <a:t>міру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своїх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достатків</a:t>
            </a:r>
            <a:r>
              <a:rPr lang="ru-RU" sz="3200" dirty="0">
                <a:solidFill>
                  <a:srgbClr val="92D050"/>
                </a:solidFill>
              </a:rPr>
              <a:t>, </a:t>
            </a:r>
            <a:r>
              <a:rPr lang="ru-RU" sz="3200" dirty="0" err="1">
                <a:solidFill>
                  <a:srgbClr val="92D050"/>
                </a:solidFill>
              </a:rPr>
              <a:t>носять</a:t>
            </a:r>
            <a:r>
              <a:rPr lang="ru-RU" sz="3200" dirty="0">
                <a:solidFill>
                  <a:srgbClr val="92D050"/>
                </a:solidFill>
              </a:rPr>
              <a:t> куртки, </a:t>
            </a:r>
            <a:r>
              <a:rPr lang="ru-RU" sz="3200" dirty="0" err="1">
                <a:solidFill>
                  <a:srgbClr val="92D050"/>
                </a:solidFill>
              </a:rPr>
              <a:t>європейські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костюми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каптани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різного</a:t>
            </a:r>
            <a:r>
              <a:rPr lang="ru-RU" sz="3200" dirty="0">
                <a:solidFill>
                  <a:srgbClr val="92D050"/>
                </a:solidFill>
              </a:rPr>
              <a:t> крою. </a:t>
            </a:r>
            <a:r>
              <a:rPr lang="ru-RU" sz="3200" dirty="0" err="1">
                <a:solidFill>
                  <a:srgbClr val="92D050"/>
                </a:solidFill>
              </a:rPr>
              <a:t>Кольоровими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бувають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лише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широкі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покривала</a:t>
            </a:r>
            <a:r>
              <a:rPr lang="ru-RU" sz="3200" dirty="0">
                <a:solidFill>
                  <a:srgbClr val="92D050"/>
                </a:solidFill>
              </a:rPr>
              <a:t>, </a:t>
            </a:r>
            <a:r>
              <a:rPr lang="ru-RU" sz="3200" dirty="0" err="1">
                <a:solidFill>
                  <a:srgbClr val="92D050"/>
                </a:solidFill>
              </a:rPr>
              <a:t>які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замінюють</a:t>
            </a:r>
            <a:r>
              <a:rPr lang="ru-RU" sz="3200" dirty="0">
                <a:solidFill>
                  <a:srgbClr val="92D050"/>
                </a:solidFill>
              </a:rPr>
              <a:t> пальто, </a:t>
            </a:r>
            <a:r>
              <a:rPr lang="ru-RU" sz="3200" dirty="0" err="1">
                <a:solidFill>
                  <a:srgbClr val="92D050"/>
                </a:solidFill>
              </a:rPr>
              <a:t>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тюрбани</a:t>
            </a:r>
            <a:r>
              <a:rPr lang="ru-RU" sz="3200" dirty="0">
                <a:solidFill>
                  <a:srgbClr val="92D050"/>
                </a:solidFill>
              </a:rPr>
              <a:t>, а </a:t>
            </a:r>
            <a:r>
              <a:rPr lang="ru-RU" sz="3200" dirty="0" err="1">
                <a:solidFill>
                  <a:srgbClr val="92D050"/>
                </a:solidFill>
              </a:rPr>
              <a:t>також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відрізи</a:t>
            </a:r>
            <a:r>
              <a:rPr lang="ru-RU" sz="3200" dirty="0">
                <a:solidFill>
                  <a:srgbClr val="92D050"/>
                </a:solidFill>
              </a:rPr>
              <a:t> на «</a:t>
            </a:r>
            <a:r>
              <a:rPr lang="ru-RU" sz="3200" dirty="0" err="1">
                <a:solidFill>
                  <a:srgbClr val="92D050"/>
                </a:solidFill>
              </a:rPr>
              <a:t>дхоті</a:t>
            </a:r>
            <a:r>
              <a:rPr lang="ru-RU" sz="3200" dirty="0">
                <a:solidFill>
                  <a:srgbClr val="92D050"/>
                </a:solidFill>
              </a:rPr>
              <a:t>» — </a:t>
            </a:r>
            <a:r>
              <a:rPr lang="ru-RU" sz="3200" dirty="0" err="1">
                <a:solidFill>
                  <a:srgbClr val="92D050"/>
                </a:solidFill>
              </a:rPr>
              <a:t>стегнові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пов'язки</a:t>
            </a:r>
            <a:r>
              <a:rPr lang="ru-RU" sz="3200" dirty="0">
                <a:solidFill>
                  <a:srgbClr val="92D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Fcy;&amp;acy;&amp;jcy;&amp;lcy;:Shraddha Arya wearing a Sari, traditional Indian att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0"/>
            <a:ext cx="5076056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tooltip="Збільшити"/>
              </a:rPr>
              <a:t> 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26628" name="Picture 4" descr="http://bits.wikimedia.org/static-1.22wmf17/skins/common/images/magnify-clip.png">
            <a:hlinkClick r:id="rId3" tooltip="Збільшити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274638"/>
            <a:ext cx="142875" cy="104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2060848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Жінка</a:t>
            </a:r>
            <a:r>
              <a:rPr lang="ru-RU" sz="48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4800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сарі</a:t>
            </a:r>
            <a:r>
              <a:rPr lang="ru-RU" sz="48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442</Words>
  <Application>Microsoft Office PowerPoint</Application>
  <PresentationFormat>Экран (4:3)</PresentationFormat>
  <Paragraphs>19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Індійський одяг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13</cp:revision>
  <dcterms:created xsi:type="dcterms:W3CDTF">2013-10-02T14:49:27Z</dcterms:created>
  <dcterms:modified xsi:type="dcterms:W3CDTF">2013-10-02T16:50:37Z</dcterms:modified>
</cp:coreProperties>
</file>