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093BD8-44F6-4720-9821-D8CA3CC1889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F829F4-EF27-49FF-957B-84BFA89AF5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5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305800" cy="3312368"/>
          </a:xfrm>
        </p:spPr>
        <p:txBody>
          <a:bodyPr/>
          <a:lstStyle/>
          <a:p>
            <a:r>
              <a:rPr lang="ru-RU" dirty="0">
                <a:effectLst/>
              </a:rPr>
              <a:t>Молодіжні субкультури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Презентація з курсу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Людина і </a:t>
            </a:r>
            <a:r>
              <a:rPr lang="ru-RU" dirty="0" err="1" smtClean="0">
                <a:effectLst/>
              </a:rPr>
              <a:t>світ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effectLst/>
              </a:rPr>
              <a:t>Підготувала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учениця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11-б </a:t>
            </a:r>
            <a:r>
              <a:rPr lang="ru-RU" dirty="0" err="1" smtClean="0">
                <a:effectLst/>
              </a:rPr>
              <a:t>класу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uk-UA" dirty="0" err="1" smtClean="0">
                <a:effectLst/>
              </a:rPr>
              <a:t>Новіцька</a:t>
            </a:r>
            <a:r>
              <a:rPr lang="uk-UA" dirty="0" smtClean="0">
                <a:effectLst/>
              </a:rPr>
              <a:t> Марина</a:t>
            </a:r>
            <a:endParaRPr lang="ru-RU" dirty="0"/>
          </a:p>
        </p:txBody>
      </p:sp>
      <p:pic>
        <p:nvPicPr>
          <p:cNvPr id="5" name="5f9e9c13a1a50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Люди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одягатися</a:t>
            </a:r>
            <a:r>
              <a:rPr lang="ru-RU" dirty="0"/>
              <a:t> і </a:t>
            </a:r>
            <a:r>
              <a:rPr lang="ru-RU" dirty="0" err="1"/>
              <a:t>поводитися</a:t>
            </a:r>
            <a:r>
              <a:rPr lang="ru-RU" dirty="0"/>
              <a:t>, </a:t>
            </a:r>
            <a:r>
              <a:rPr lang="ru-RU" dirty="0" err="1"/>
              <a:t>привертати</a:t>
            </a:r>
            <a:r>
              <a:rPr lang="ru-RU" dirty="0"/>
              <a:t> до себе </a:t>
            </a:r>
            <a:r>
              <a:rPr lang="ru-RU" dirty="0" err="1"/>
              <a:t>увагу</a:t>
            </a:r>
            <a:r>
              <a:rPr lang="ru-RU" dirty="0"/>
              <a:t>. Тут і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, і тату і </a:t>
            </a:r>
            <a:r>
              <a:rPr lang="ru-RU" dirty="0" err="1"/>
              <a:t>різний</a:t>
            </a:r>
            <a:r>
              <a:rPr lang="ru-RU" dirty="0"/>
              <a:t> </a:t>
            </a:r>
            <a:r>
              <a:rPr lang="ru-RU" dirty="0" err="1" smtClean="0"/>
              <a:t>пірсинг</a:t>
            </a:r>
            <a:r>
              <a:rPr lang="ru-RU" dirty="0" smtClean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люди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співаки</a:t>
            </a:r>
            <a:r>
              <a:rPr lang="ru-RU" dirty="0"/>
              <a:t>, </a:t>
            </a:r>
            <a:r>
              <a:rPr lang="ru-RU" dirty="0" err="1"/>
              <a:t>письменники</a:t>
            </a:r>
            <a:r>
              <a:rPr lang="ru-RU" dirty="0"/>
              <a:t>, </a:t>
            </a:r>
            <a:r>
              <a:rPr lang="ru-RU" dirty="0" err="1"/>
              <a:t>композитори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знову</a:t>
            </a:r>
            <a:r>
              <a:rPr lang="ru-RU" dirty="0"/>
              <a:t> люди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натури</a:t>
            </a:r>
            <a:r>
              <a:rPr lang="ru-RU" dirty="0"/>
              <a:t>. </a:t>
            </a:r>
            <a:r>
              <a:rPr lang="ru-RU" dirty="0" err="1"/>
              <a:t>Фрік</a:t>
            </a:r>
            <a:r>
              <a:rPr lang="ru-RU" dirty="0"/>
              <a:t>-культура – </a:t>
            </a:r>
            <a:r>
              <a:rPr lang="ru-RU" dirty="0" err="1"/>
              <a:t>це</a:t>
            </a:r>
            <a:r>
              <a:rPr lang="ru-RU" dirty="0"/>
              <a:t> культура </a:t>
            </a:r>
            <a:r>
              <a:rPr lang="ru-RU" dirty="0" err="1"/>
              <a:t>сміливих</a:t>
            </a:r>
            <a:r>
              <a:rPr lang="ru-RU" dirty="0"/>
              <a:t> і абсолютно </a:t>
            </a:r>
            <a:r>
              <a:rPr lang="ru-RU" dirty="0" err="1"/>
              <a:t>вільних</a:t>
            </a:r>
            <a:r>
              <a:rPr lang="ru-RU" dirty="0"/>
              <a:t> людей.</a:t>
            </a:r>
          </a:p>
          <a:p>
            <a:pPr marL="0" indent="0">
              <a:buNone/>
            </a:pPr>
            <a:r>
              <a:rPr lang="ru-RU" dirty="0" err="1" smtClean="0"/>
              <a:t>Плюси</a:t>
            </a:r>
            <a:r>
              <a:rPr lang="ru-RU" dirty="0"/>
              <a:t>: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негативного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світу</a:t>
            </a:r>
            <a:r>
              <a:rPr lang="ru-RU" dirty="0"/>
              <a:t> і до «не </a:t>
            </a:r>
            <a:r>
              <a:rPr lang="ru-RU" dirty="0" err="1"/>
              <a:t>своїх</a:t>
            </a:r>
            <a:r>
              <a:rPr lang="ru-RU" dirty="0"/>
              <a:t>».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такого,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вони </a:t>
            </a:r>
            <a:r>
              <a:rPr lang="ru-RU" dirty="0" err="1"/>
              <a:t>вороже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. </a:t>
            </a:r>
            <a:r>
              <a:rPr lang="ru-RU" dirty="0" err="1"/>
              <a:t>Мінуси</a:t>
            </a:r>
            <a:r>
              <a:rPr lang="ru-RU" dirty="0"/>
              <a:t>: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свобода 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мінусом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</a:t>
            </a:r>
            <a:r>
              <a:rPr lang="uk-UA" sz="4800" b="1" dirty="0" err="1" smtClean="0"/>
              <a:t>Фріки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91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930900" cy="4178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02965"/>
            <a:ext cx="4527947" cy="45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322923" cy="60992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Стрейджери</a:t>
            </a:r>
            <a:r>
              <a:rPr lang="ru-RU" dirty="0" smtClean="0">
                <a:solidFill>
                  <a:srgbClr val="00B050"/>
                </a:solidFill>
              </a:rPr>
              <a:t>— </a:t>
            </a:r>
            <a:r>
              <a:rPr lang="ru-RU" dirty="0" err="1">
                <a:solidFill>
                  <a:srgbClr val="00B050"/>
                </a:solidFill>
              </a:rPr>
              <a:t>субкультурний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рух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пропагує</a:t>
            </a:r>
            <a:r>
              <a:rPr lang="ru-RU" dirty="0">
                <a:solidFill>
                  <a:srgbClr val="00B050"/>
                </a:solidFill>
              </a:rPr>
              <a:t> здоровий </a:t>
            </a:r>
            <a:r>
              <a:rPr lang="ru-RU" dirty="0" err="1">
                <a:solidFill>
                  <a:srgbClr val="00B050"/>
                </a:solidFill>
              </a:rPr>
              <a:t>спосіб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життя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Представники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стрейджерства</a:t>
            </a:r>
            <a:r>
              <a:rPr lang="ru-RU" dirty="0">
                <a:solidFill>
                  <a:srgbClr val="00B050"/>
                </a:solidFill>
              </a:rPr>
              <a:t> категорично </a:t>
            </a:r>
            <a:r>
              <a:rPr lang="ru-RU" dirty="0" err="1">
                <a:solidFill>
                  <a:srgbClr val="00B050"/>
                </a:solidFill>
              </a:rPr>
              <a:t>виступають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проти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наркотиків</a:t>
            </a:r>
            <a:r>
              <a:rPr lang="ru-RU" dirty="0">
                <a:solidFill>
                  <a:srgbClr val="00B050"/>
                </a:solidFill>
              </a:rPr>
              <a:t>, тютюну та алкоголю. </a:t>
            </a:r>
            <a:r>
              <a:rPr lang="ru-RU" dirty="0" err="1">
                <a:solidFill>
                  <a:srgbClr val="00B050"/>
                </a:solidFill>
              </a:rPr>
              <a:t>Відкидають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стрейджери</a:t>
            </a:r>
            <a:r>
              <a:rPr lang="ru-RU" dirty="0">
                <a:solidFill>
                  <a:srgbClr val="00B050"/>
                </a:solidFill>
              </a:rPr>
              <a:t> і </a:t>
            </a:r>
            <a:r>
              <a:rPr lang="ru-RU" dirty="0" err="1">
                <a:solidFill>
                  <a:srgbClr val="00B050"/>
                </a:solidFill>
              </a:rPr>
              <a:t>невпорядковані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статеві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контакти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Своєрідним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гаслом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стрейджерів</a:t>
            </a:r>
            <a:r>
              <a:rPr lang="ru-RU" dirty="0">
                <a:solidFill>
                  <a:srgbClr val="00B050"/>
                </a:solidFill>
              </a:rPr>
              <a:t> є фраза, яку складно </a:t>
            </a:r>
            <a:r>
              <a:rPr lang="ru-RU" dirty="0" err="1">
                <a:solidFill>
                  <a:srgbClr val="00B050"/>
                </a:solidFill>
              </a:rPr>
              <a:t>перекласти</a:t>
            </a:r>
            <a:r>
              <a:rPr lang="ru-RU" dirty="0">
                <a:solidFill>
                  <a:srgbClr val="00B050"/>
                </a:solidFill>
              </a:rPr>
              <a:t> цензурно: </a:t>
            </a:r>
            <a:r>
              <a:rPr lang="en-US" dirty="0">
                <a:solidFill>
                  <a:srgbClr val="00B050"/>
                </a:solidFill>
              </a:rPr>
              <a:t>don’t drink, don’ t smoke, don’ t fuck—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err="1" smtClean="0">
                <a:solidFill>
                  <a:srgbClr val="00B050"/>
                </a:solidFill>
              </a:rPr>
              <a:t>пий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не кури, не </a:t>
            </a:r>
            <a:r>
              <a:rPr lang="ru-RU" dirty="0" err="1">
                <a:solidFill>
                  <a:srgbClr val="00B050"/>
                </a:solidFill>
              </a:rPr>
              <a:t>кохайся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СТРЕЙДЖЕРИ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61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000">
        <p:split orient="vert"/>
      </p:transition>
    </mc:Choice>
    <mc:Fallback xmlns="">
      <p:transition spd="slow" advTm="2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Го́ти</a:t>
            </a:r>
            <a:r>
              <a:rPr lang="ru-RU" dirty="0"/>
              <a:t> —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готичної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, </a:t>
            </a:r>
            <a:r>
              <a:rPr lang="ru-RU" dirty="0" err="1"/>
              <a:t>натхненних</a:t>
            </a:r>
            <a:r>
              <a:rPr lang="ru-RU" dirty="0"/>
              <a:t> </a:t>
            </a:r>
            <a:r>
              <a:rPr lang="ru-RU" dirty="0" err="1"/>
              <a:t>естетикою</a:t>
            </a:r>
            <a:r>
              <a:rPr lang="ru-RU" dirty="0"/>
              <a:t> </a:t>
            </a:r>
            <a:r>
              <a:rPr lang="ru-RU" dirty="0" err="1"/>
              <a:t>готичного</a:t>
            </a:r>
            <a:r>
              <a:rPr lang="ru-RU" dirty="0"/>
              <a:t> роману, </a:t>
            </a:r>
            <a:r>
              <a:rPr lang="ru-RU" dirty="0" err="1"/>
              <a:t>естетикою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готичної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й </a:t>
            </a:r>
            <a:r>
              <a:rPr lang="ru-RU" dirty="0" err="1"/>
              <a:t>відносять</a:t>
            </a:r>
            <a:r>
              <a:rPr lang="ru-RU" dirty="0"/>
              <a:t> себе до готики-</a:t>
            </a:r>
            <a:r>
              <a:rPr lang="ru-RU" dirty="0" err="1"/>
              <a:t>сцени</a:t>
            </a:r>
            <a:r>
              <a:rPr lang="ru-RU" dirty="0"/>
              <a:t>.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в 1979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хвилі</a:t>
            </a:r>
            <a:r>
              <a:rPr lang="ru-RU" dirty="0"/>
              <a:t> пост-панка. </a:t>
            </a:r>
            <a:r>
              <a:rPr lang="ru-RU" dirty="0" err="1"/>
              <a:t>Панківський</a:t>
            </a:r>
            <a:r>
              <a:rPr lang="ru-RU" dirty="0"/>
              <a:t> </a:t>
            </a:r>
            <a:r>
              <a:rPr lang="ru-RU" dirty="0" err="1"/>
              <a:t>епатаж</a:t>
            </a:r>
            <a:r>
              <a:rPr lang="ru-RU" dirty="0"/>
              <a:t> </a:t>
            </a:r>
            <a:r>
              <a:rPr lang="ru-RU" dirty="0" err="1"/>
              <a:t>готи</a:t>
            </a:r>
            <a:r>
              <a:rPr lang="ru-RU" dirty="0"/>
              <a:t> направили в русло </a:t>
            </a:r>
            <a:r>
              <a:rPr lang="ru-RU" dirty="0" err="1"/>
              <a:t>пристрасті</a:t>
            </a:r>
            <a:r>
              <a:rPr lang="ru-RU" dirty="0"/>
              <a:t> до </a:t>
            </a:r>
            <a:r>
              <a:rPr lang="ru-RU" dirty="0" err="1"/>
              <a:t>вампірської</a:t>
            </a:r>
            <a:r>
              <a:rPr lang="ru-RU" dirty="0"/>
              <a:t> </a:t>
            </a:r>
            <a:r>
              <a:rPr lang="ru-RU" dirty="0" err="1"/>
              <a:t>естетики</a:t>
            </a:r>
            <a:r>
              <a:rPr lang="ru-RU" dirty="0"/>
              <a:t>, до темного </a:t>
            </a:r>
            <a:r>
              <a:rPr lang="ru-RU" dirty="0" err="1"/>
              <a:t>погляду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Готи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938001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588680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2" y="2204864"/>
            <a:ext cx="5753100" cy="4486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280152" cy="4894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34922" cy="64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196752"/>
            <a:ext cx="7272808" cy="42484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Емо</a:t>
            </a:r>
            <a:r>
              <a:rPr lang="ru-RU" dirty="0"/>
              <a:t> (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емоційний</a:t>
            </a:r>
            <a:r>
              <a:rPr lang="ru-RU" dirty="0"/>
              <a:t>») — стиль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80-х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Хардкор</a:t>
            </a:r>
            <a:r>
              <a:rPr lang="ru-RU" dirty="0"/>
              <a:t>-панку.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змінився</a:t>
            </a:r>
            <a:r>
              <a:rPr lang="ru-RU" dirty="0"/>
              <a:t> і </a:t>
            </a:r>
            <a:r>
              <a:rPr lang="ru-RU" dirty="0" err="1"/>
              <a:t>урізноманітнився</a:t>
            </a:r>
            <a:r>
              <a:rPr lang="ru-RU" dirty="0"/>
              <a:t>, </a:t>
            </a:r>
            <a:r>
              <a:rPr lang="ru-RU" dirty="0" err="1"/>
              <a:t>розділившись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на </a:t>
            </a:r>
            <a:r>
              <a:rPr lang="ru-RU" dirty="0" err="1"/>
              <a:t>піджанри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Характерними</a:t>
            </a:r>
            <a:r>
              <a:rPr lang="ru-RU" dirty="0" smtClean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емо</a:t>
            </a:r>
            <a:r>
              <a:rPr lang="ru-RU" dirty="0"/>
              <a:t>-стилю є </a:t>
            </a:r>
            <a:r>
              <a:rPr lang="ru-RU" dirty="0" err="1"/>
              <a:t>надривний</a:t>
            </a:r>
            <a:r>
              <a:rPr lang="ru-RU" dirty="0"/>
              <a:t> вокал </a:t>
            </a:r>
            <a:r>
              <a:rPr lang="ru-RU" dirty="0" err="1"/>
              <a:t>від</a:t>
            </a:r>
            <a:r>
              <a:rPr lang="ru-RU" dirty="0"/>
              <a:t> крику до плачу і </a:t>
            </a:r>
            <a:r>
              <a:rPr lang="ru-RU" dirty="0" err="1"/>
              <a:t>стогону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Головна </a:t>
            </a:r>
            <a:r>
              <a:rPr lang="ru-RU" dirty="0"/>
              <a:t>риса </a:t>
            </a:r>
            <a:r>
              <a:rPr lang="ru-RU" dirty="0" err="1"/>
              <a:t>емо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та </a:t>
            </a:r>
            <a:r>
              <a:rPr lang="ru-RU" dirty="0" err="1"/>
              <a:t>нестримання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, </a:t>
            </a:r>
            <a:r>
              <a:rPr lang="ru-RU" dirty="0" err="1"/>
              <a:t>найважливіше</a:t>
            </a:r>
            <a:r>
              <a:rPr lang="ru-RU" dirty="0"/>
              <a:t> — бути собою і не </a:t>
            </a:r>
            <a:r>
              <a:rPr lang="ru-RU" dirty="0" err="1"/>
              <a:t>заганяти</a:t>
            </a:r>
            <a:r>
              <a:rPr lang="ru-RU" dirty="0"/>
              <a:t> себе у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рамки.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</a:t>
            </a:r>
            <a:r>
              <a:rPr lang="uk-UA" sz="6600" b="1" dirty="0" smtClean="0"/>
              <a:t>Емо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444579" cy="2580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478245" cy="2608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4" y="2869332"/>
            <a:ext cx="3538158" cy="3682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17489"/>
            <a:ext cx="3086746" cy="4093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8133"/>
            <a:ext cx="3810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Молодіжні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 —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Молодіжних</a:t>
            </a:r>
            <a:r>
              <a:rPr lang="ru-RU" dirty="0"/>
              <a:t> </a:t>
            </a:r>
            <a:r>
              <a:rPr lang="ru-RU" dirty="0" err="1"/>
              <a:t>неформальних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. </a:t>
            </a:r>
            <a:r>
              <a:rPr lang="ru-RU" dirty="0" err="1"/>
              <a:t>Неформальний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притаманний</a:t>
            </a:r>
            <a:r>
              <a:rPr lang="ru-RU" dirty="0"/>
              <a:t> людям </a:t>
            </a:r>
            <a:r>
              <a:rPr lang="ru-RU" dirty="0" err="1"/>
              <a:t>підліткового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А </a:t>
            </a:r>
            <a:r>
              <a:rPr lang="ru-RU" dirty="0" err="1"/>
              <a:t>належність</a:t>
            </a:r>
            <a:r>
              <a:rPr lang="ru-RU" dirty="0"/>
              <a:t> до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дорослим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погляди на </a:t>
            </a:r>
            <a:r>
              <a:rPr lang="ru-RU" dirty="0" err="1"/>
              <a:t>життя</a:t>
            </a:r>
            <a:r>
              <a:rPr lang="ru-RU" dirty="0"/>
              <a:t>. Тим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підліткам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протиставлення</a:t>
            </a:r>
            <a:r>
              <a:rPr lang="ru-RU" dirty="0"/>
              <a:t> себе </a:t>
            </a:r>
            <a:r>
              <a:rPr lang="ru-RU" dirty="0" err="1"/>
              <a:t>дорослим</a:t>
            </a:r>
            <a:r>
              <a:rPr lang="ru-RU" dirty="0"/>
              <a:t>. І тому </a:t>
            </a:r>
            <a:r>
              <a:rPr lang="ru-RU" dirty="0" err="1"/>
              <a:t>тінейджери</a:t>
            </a:r>
            <a:r>
              <a:rPr lang="ru-RU" dirty="0"/>
              <a:t> </a:t>
            </a:r>
            <a:r>
              <a:rPr lang="ru-RU" dirty="0" err="1"/>
              <a:t>об’єднуються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однодумцями</a:t>
            </a:r>
            <a:r>
              <a:rPr lang="ru-RU" dirty="0"/>
              <a:t> та </a:t>
            </a:r>
            <a:r>
              <a:rPr lang="ru-RU" dirty="0" err="1"/>
              <a:t>демонструють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у них є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Висновок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3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11" y="229959"/>
            <a:ext cx="4033044" cy="31977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3430"/>
            <a:ext cx="3727490" cy="27956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505828"/>
            <a:ext cx="6637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право бути </a:t>
            </a:r>
            <a:r>
              <a:rPr lang="ru-RU" sz="2800" dirty="0" err="1" smtClean="0"/>
              <a:t>індивідуальним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095500" cy="2181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95" y="4035967"/>
            <a:ext cx="3017912" cy="22634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4035967"/>
            <a:ext cx="3026111" cy="22695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98" y="1196753"/>
            <a:ext cx="418067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Субкультура –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угрупування</a:t>
            </a:r>
            <a:r>
              <a:rPr lang="ru-RU" dirty="0"/>
              <a:t>, яке </a:t>
            </a:r>
            <a:r>
              <a:rPr lang="ru-RU" dirty="0" err="1"/>
              <a:t>об'єднане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себе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зараховує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ідентифікує</a:t>
            </a:r>
            <a:r>
              <a:rPr lang="ru-RU" dirty="0"/>
              <a:t>). Члени такого </a:t>
            </a:r>
            <a:r>
              <a:rPr lang="ru-RU" dirty="0" err="1"/>
              <a:t>угрупування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(</a:t>
            </a:r>
            <a:r>
              <a:rPr lang="ru-RU" dirty="0" err="1"/>
              <a:t>компанії</a:t>
            </a:r>
            <a:r>
              <a:rPr lang="ru-RU" dirty="0"/>
              <a:t>, клуби, тусовки), але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одним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і </a:t>
            </a:r>
            <a:r>
              <a:rPr lang="ru-RU" dirty="0" err="1"/>
              <a:t>віртуально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захопленню</a:t>
            </a:r>
            <a:r>
              <a:rPr lang="ru-RU" dirty="0"/>
              <a:t> одним </a:t>
            </a:r>
            <a:r>
              <a:rPr lang="ru-RU" dirty="0" err="1"/>
              <a:t>героєм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285663"/>
      </p:ext>
    </p:extLst>
  </p:cSld>
  <p:clrMapOvr>
    <a:masterClrMapping/>
  </p:clrMapOvr>
  <p:transition spd="slow" advTm="16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err="1"/>
              <a:t>Загалом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виділити</a:t>
            </a:r>
            <a:r>
              <a:rPr lang="ru-RU" sz="3200" dirty="0"/>
              <a:t> 5 </a:t>
            </a:r>
            <a:r>
              <a:rPr lang="ru-RU" sz="3200" dirty="0" err="1"/>
              <a:t>головних</a:t>
            </a:r>
            <a:r>
              <a:rPr lang="ru-RU" sz="3200" dirty="0"/>
              <a:t> характеристик </a:t>
            </a:r>
            <a:r>
              <a:rPr lang="ru-RU" sz="3200" dirty="0" err="1"/>
              <a:t>молодіжних</a:t>
            </a:r>
            <a:r>
              <a:rPr lang="ru-RU" sz="3200" dirty="0"/>
              <a:t> субкультур: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1. </a:t>
            </a:r>
            <a:r>
              <a:rPr lang="ru-RU" sz="3200" dirty="0" err="1"/>
              <a:t>Специфічний</a:t>
            </a:r>
            <a:r>
              <a:rPr lang="ru-RU" sz="3200" dirty="0"/>
              <a:t> стиль </a:t>
            </a:r>
            <a:r>
              <a:rPr lang="ru-RU" sz="3200" dirty="0" err="1"/>
              <a:t>життя</a:t>
            </a:r>
            <a:r>
              <a:rPr lang="ru-RU" sz="3200" dirty="0"/>
              <a:t> і </a:t>
            </a:r>
            <a:r>
              <a:rPr lang="ru-RU" sz="3200" dirty="0" err="1"/>
              <a:t>поведінки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ru-RU" sz="3200" dirty="0" err="1"/>
              <a:t>Наявність</a:t>
            </a:r>
            <a:r>
              <a:rPr lang="ru-RU" sz="3200" dirty="0"/>
              <a:t> </a:t>
            </a:r>
            <a:r>
              <a:rPr lang="ru-RU" sz="3200" dirty="0" err="1"/>
              <a:t>власних</a:t>
            </a:r>
            <a:r>
              <a:rPr lang="ru-RU" sz="3200" dirty="0"/>
              <a:t> норм, </a:t>
            </a:r>
            <a:r>
              <a:rPr lang="ru-RU" sz="3200" dirty="0" err="1"/>
              <a:t>цінностей</a:t>
            </a:r>
            <a:r>
              <a:rPr lang="ru-RU" sz="3200" dirty="0"/>
              <a:t>, </a:t>
            </a:r>
            <a:r>
              <a:rPr lang="ru-RU" sz="3200" dirty="0" err="1"/>
              <a:t>картини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відповідають</a:t>
            </a:r>
            <a:r>
              <a:rPr lang="ru-RU" sz="3200" dirty="0"/>
              <a:t> </a:t>
            </a:r>
            <a:r>
              <a:rPr lang="ru-RU" sz="3200" dirty="0" err="1"/>
              <a:t>вимогам</a:t>
            </a:r>
            <a:r>
              <a:rPr lang="ru-RU" sz="3200" dirty="0"/>
              <a:t> </a:t>
            </a:r>
            <a:r>
              <a:rPr lang="ru-RU" sz="3200" dirty="0" err="1"/>
              <a:t>певних</a:t>
            </a:r>
            <a:r>
              <a:rPr lang="ru-RU" sz="3200" dirty="0"/>
              <a:t> </a:t>
            </a:r>
            <a:r>
              <a:rPr lang="ru-RU" sz="3200" dirty="0" err="1"/>
              <a:t>соціальних</a:t>
            </a:r>
            <a:r>
              <a:rPr lang="ru-RU" sz="3200" dirty="0"/>
              <a:t> </a:t>
            </a:r>
            <a:r>
              <a:rPr lang="ru-RU" sz="3200" dirty="0" err="1"/>
              <a:t>категорій</a:t>
            </a:r>
            <a:r>
              <a:rPr lang="ru-RU" sz="3200" dirty="0"/>
              <a:t> </a:t>
            </a:r>
            <a:r>
              <a:rPr lang="ru-RU" sz="3200" dirty="0" err="1"/>
              <a:t>молоді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3</a:t>
            </a:r>
            <a:r>
              <a:rPr lang="ru-RU" sz="3200" dirty="0"/>
              <a:t>. </a:t>
            </a:r>
            <a:r>
              <a:rPr lang="ru-RU" sz="3200" dirty="0" err="1"/>
              <a:t>Протиставлення</a:t>
            </a:r>
            <a:r>
              <a:rPr lang="ru-RU" sz="3200" dirty="0"/>
              <a:t> себе </a:t>
            </a:r>
            <a:r>
              <a:rPr lang="ru-RU" sz="3200" dirty="0" err="1"/>
              <a:t>решті</a:t>
            </a:r>
            <a:r>
              <a:rPr lang="ru-RU" sz="3200" dirty="0"/>
              <a:t> </a:t>
            </a:r>
            <a:r>
              <a:rPr lang="ru-RU" sz="3200" dirty="0" err="1"/>
              <a:t>суспільства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4</a:t>
            </a:r>
            <a:r>
              <a:rPr lang="ru-RU" sz="3200" dirty="0"/>
              <a:t>. </a:t>
            </a:r>
            <a:r>
              <a:rPr lang="ru-RU" sz="3200" dirty="0" err="1"/>
              <a:t>Зовнішня</a:t>
            </a:r>
            <a:r>
              <a:rPr lang="ru-RU" sz="3200" dirty="0"/>
              <a:t> атрибутика, яка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символічне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5</a:t>
            </a:r>
            <a:r>
              <a:rPr lang="ru-RU" sz="3200" dirty="0"/>
              <a:t>. </a:t>
            </a:r>
            <a:r>
              <a:rPr lang="ru-RU" sz="3200" dirty="0" err="1"/>
              <a:t>Ініціативний</a:t>
            </a:r>
            <a:r>
              <a:rPr lang="ru-RU" sz="3200" dirty="0"/>
              <a:t> центр,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генерує</a:t>
            </a:r>
            <a:r>
              <a:rPr lang="ru-RU" sz="3200" dirty="0"/>
              <a:t> </a:t>
            </a:r>
            <a:r>
              <a:rPr lang="ru-RU" sz="3200" dirty="0" err="1"/>
              <a:t>тексти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806917"/>
      </p:ext>
    </p:extLst>
  </p:cSld>
  <p:clrMapOvr>
    <a:masterClrMapping/>
  </p:clrMapOvr>
  <p:transition spd="slow" advTm="18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4" y="1052736"/>
            <a:ext cx="8028892" cy="53525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 Вони </a:t>
            </a:r>
            <a:r>
              <a:rPr lang="ru-RU" dirty="0" err="1">
                <a:solidFill>
                  <a:srgbClr val="FFFF00"/>
                </a:solidFill>
              </a:rPr>
              <a:t>дотримуються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пацифістських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поглядів</a:t>
            </a:r>
            <a:r>
              <a:rPr lang="ru-RU" dirty="0">
                <a:solidFill>
                  <a:srgbClr val="FFFF00"/>
                </a:solidFill>
              </a:rPr>
              <a:t> (</a:t>
            </a:r>
            <a:r>
              <a:rPr lang="ru-RU" dirty="0" err="1">
                <a:solidFill>
                  <a:srgbClr val="FFFF00"/>
                </a:solidFill>
              </a:rPr>
              <a:t>основний</a:t>
            </a:r>
            <a:r>
              <a:rPr lang="ru-RU" dirty="0">
                <a:solidFill>
                  <a:srgbClr val="FFFF00"/>
                </a:solidFill>
              </a:rPr>
              <a:t> символ </a:t>
            </a:r>
            <a:r>
              <a:rPr lang="ru-RU" dirty="0" err="1">
                <a:solidFill>
                  <a:srgbClr val="FFFF00"/>
                </a:solidFill>
              </a:rPr>
              <a:t>руху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хіппі</a:t>
            </a:r>
            <a:r>
              <a:rPr lang="ru-RU" dirty="0">
                <a:solidFill>
                  <a:srgbClr val="FFFF00"/>
                </a:solidFill>
              </a:rPr>
              <a:t> - «</a:t>
            </a:r>
            <a:r>
              <a:rPr lang="ru-RU" dirty="0" err="1">
                <a:solidFill>
                  <a:srgbClr val="FFFF00"/>
                </a:solidFill>
              </a:rPr>
              <a:t>пацифік</a:t>
            </a:r>
            <a:r>
              <a:rPr lang="ru-RU" dirty="0">
                <a:solidFill>
                  <a:srgbClr val="FFFF00"/>
                </a:solidFill>
              </a:rPr>
              <a:t>», </a:t>
            </a:r>
            <a:r>
              <a:rPr lang="ru-RU" dirty="0" err="1">
                <a:solidFill>
                  <a:srgbClr val="FFFF00"/>
                </a:solidFill>
              </a:rPr>
              <a:t>сповідають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ідею</a:t>
            </a:r>
            <a:r>
              <a:rPr lang="ru-RU" dirty="0">
                <a:solidFill>
                  <a:srgbClr val="FFFF00"/>
                </a:solidFill>
              </a:rPr>
              <a:t> «</a:t>
            </a:r>
            <a:r>
              <a:rPr lang="ru-RU" dirty="0" err="1">
                <a:solidFill>
                  <a:srgbClr val="FFFF00"/>
                </a:solidFill>
              </a:rPr>
              <a:t>непротивлення</a:t>
            </a:r>
            <a:r>
              <a:rPr lang="ru-RU" dirty="0">
                <a:solidFill>
                  <a:srgbClr val="FFFF00"/>
                </a:solidFill>
              </a:rPr>
              <a:t> злу </a:t>
            </a:r>
            <a:r>
              <a:rPr lang="ru-RU" dirty="0" err="1">
                <a:solidFill>
                  <a:srgbClr val="FFFF00"/>
                </a:solidFill>
              </a:rPr>
              <a:t>насильством</a:t>
            </a:r>
            <a:r>
              <a:rPr lang="ru-RU" dirty="0">
                <a:solidFill>
                  <a:srgbClr val="FFFF00"/>
                </a:solidFill>
              </a:rPr>
              <a:t>», </a:t>
            </a:r>
            <a:r>
              <a:rPr lang="ru-RU" dirty="0" err="1">
                <a:solidFill>
                  <a:srgbClr val="FFFF00"/>
                </a:solidFill>
              </a:rPr>
              <a:t>схильні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творчості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Основна</a:t>
            </a:r>
            <a:r>
              <a:rPr lang="ru-RU" dirty="0">
                <a:solidFill>
                  <a:srgbClr val="FFFF00"/>
                </a:solidFill>
              </a:rPr>
              <a:t> форма </a:t>
            </a:r>
            <a:r>
              <a:rPr lang="ru-RU" dirty="0" err="1">
                <a:solidFill>
                  <a:srgbClr val="FFFF00"/>
                </a:solidFill>
              </a:rPr>
              <a:t>проведення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дозвілля</a:t>
            </a:r>
            <a:r>
              <a:rPr lang="ru-RU" dirty="0">
                <a:solidFill>
                  <a:srgbClr val="FFFF00"/>
                </a:solidFill>
              </a:rPr>
              <a:t> - тусовки на </a:t>
            </a:r>
            <a:r>
              <a:rPr lang="ru-RU" dirty="0" err="1">
                <a:solidFill>
                  <a:srgbClr val="FFFF00"/>
                </a:solidFill>
              </a:rPr>
              <a:t>флету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з </a:t>
            </a:r>
            <a:r>
              <a:rPr lang="ru-RU" dirty="0" err="1">
                <a:solidFill>
                  <a:srgbClr val="FFFF00"/>
                </a:solidFill>
              </a:rPr>
              <a:t>невгасаючими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дискусіями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постійною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полемікою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обов'язковим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музиченням</a:t>
            </a:r>
            <a:r>
              <a:rPr lang="ru-RU" dirty="0">
                <a:solidFill>
                  <a:srgbClr val="FFFF00"/>
                </a:solidFill>
              </a:rPr>
              <a:t>. Тусовки </a:t>
            </a:r>
            <a:r>
              <a:rPr lang="ru-RU" dirty="0" err="1">
                <a:solidFill>
                  <a:srgbClr val="FFFF00"/>
                </a:solidFill>
              </a:rPr>
              <a:t>супроводжуються</a:t>
            </a:r>
            <a:r>
              <a:rPr lang="ru-RU" dirty="0">
                <a:solidFill>
                  <a:srgbClr val="FFFF00"/>
                </a:solidFill>
              </a:rPr>
              <a:t>, як правило, </a:t>
            </a:r>
            <a:r>
              <a:rPr lang="ru-RU" dirty="0" err="1">
                <a:solidFill>
                  <a:srgbClr val="FFFF00"/>
                </a:solidFill>
              </a:rPr>
              <a:t>вживанням</a:t>
            </a:r>
            <a:r>
              <a:rPr lang="ru-RU" dirty="0">
                <a:solidFill>
                  <a:srgbClr val="FFFF00"/>
                </a:solidFill>
              </a:rPr>
              <a:t> алкоголю і </a:t>
            </a:r>
            <a:r>
              <a:rPr lang="ru-RU" dirty="0" err="1">
                <a:solidFill>
                  <a:srgbClr val="FFFF00"/>
                </a:solidFill>
              </a:rPr>
              <a:t>наркотиків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Хіппі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нерідко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поривають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будинком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подорожуючи</a:t>
            </a:r>
            <a:r>
              <a:rPr lang="ru-RU" dirty="0">
                <a:solidFill>
                  <a:srgbClr val="FFFF00"/>
                </a:solidFill>
              </a:rPr>
              <a:t> практично без </a:t>
            </a:r>
            <a:r>
              <a:rPr lang="ru-RU" dirty="0" err="1">
                <a:solidFill>
                  <a:srgbClr val="FFFF00"/>
                </a:solidFill>
              </a:rPr>
              <a:t>коштів</a:t>
            </a:r>
            <a:r>
              <a:rPr lang="ru-RU" dirty="0">
                <a:solidFill>
                  <a:srgbClr val="FFFF00"/>
                </a:solidFill>
              </a:rPr>
              <a:t> для </a:t>
            </a:r>
            <a:r>
              <a:rPr lang="ru-RU" dirty="0" err="1">
                <a:solidFill>
                  <a:srgbClr val="FFFF00"/>
                </a:solidFill>
              </a:rPr>
              <a:t>існування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</a:t>
            </a:r>
            <a:r>
              <a:rPr lang="uk-UA" b="1" i="1" dirty="0" err="1" smtClean="0">
                <a:solidFill>
                  <a:srgbClr val="FF0000"/>
                </a:solidFill>
              </a:rPr>
              <a:t>Хіппі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8724"/>
      </p:ext>
    </p:extLst>
  </p:cSld>
  <p:clrMapOvr>
    <a:masterClrMapping/>
  </p:clrMapOvr>
  <p:transition spd="slow" advClick="0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 err="1" smtClean="0"/>
              <a:t>Близькі</a:t>
            </a:r>
            <a:r>
              <a:rPr lang="ru-RU" sz="3200" dirty="0" smtClean="0"/>
              <a:t> </a:t>
            </a:r>
            <a:r>
              <a:rPr lang="ru-RU" sz="3200" dirty="0"/>
              <a:t>по </a:t>
            </a:r>
            <a:r>
              <a:rPr lang="ru-RU" sz="3200" dirty="0" err="1"/>
              <a:t>багатьом</a:t>
            </a:r>
            <a:r>
              <a:rPr lang="ru-RU" sz="3200" dirty="0"/>
              <a:t> параметрам до </a:t>
            </a:r>
            <a:r>
              <a:rPr lang="ru-RU" sz="3200" dirty="0" err="1"/>
              <a:t>хіппі</a:t>
            </a:r>
            <a:r>
              <a:rPr lang="ru-RU" sz="3200" dirty="0"/>
              <a:t> </a:t>
            </a:r>
            <a:r>
              <a:rPr lang="ru-RU" sz="3200" dirty="0" err="1"/>
              <a:t>растамани</a:t>
            </a:r>
            <a:r>
              <a:rPr lang="ru-RU" sz="3200" dirty="0"/>
              <a:t>. </a:t>
            </a:r>
            <a:r>
              <a:rPr lang="ru-RU" sz="3200" dirty="0" err="1"/>
              <a:t>Растафарі</a:t>
            </a:r>
            <a:r>
              <a:rPr lang="ru-RU" sz="3200" dirty="0"/>
              <a:t> </a:t>
            </a:r>
            <a:r>
              <a:rPr lang="ru-RU" sz="3200" dirty="0" smtClean="0"/>
              <a:t>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релігія</a:t>
            </a:r>
            <a:r>
              <a:rPr lang="ru-RU" sz="3200" dirty="0"/>
              <a:t> </a:t>
            </a:r>
            <a:r>
              <a:rPr lang="ru-RU" sz="3200" dirty="0" err="1"/>
              <a:t>загального</a:t>
            </a:r>
            <a:r>
              <a:rPr lang="ru-RU" sz="3200" dirty="0"/>
              <a:t> господа </a:t>
            </a:r>
            <a:r>
              <a:rPr lang="ru-RU" sz="3200" dirty="0" err="1"/>
              <a:t>Джа</a:t>
            </a:r>
            <a:r>
              <a:rPr lang="ru-RU" sz="3200" dirty="0"/>
              <a:t> (</a:t>
            </a:r>
            <a:r>
              <a:rPr lang="ru-RU" sz="3200" dirty="0" err="1"/>
              <a:t>спотворене</a:t>
            </a:r>
            <a:r>
              <a:rPr lang="ru-RU" sz="3200" dirty="0"/>
              <a:t> «</a:t>
            </a:r>
            <a:r>
              <a:rPr lang="ru-RU" sz="3200" dirty="0" err="1"/>
              <a:t>Єгова</a:t>
            </a:r>
            <a:r>
              <a:rPr lang="ru-RU" sz="3200" dirty="0"/>
              <a:t>»). </a:t>
            </a:r>
            <a:r>
              <a:rPr lang="ru-RU" sz="3200" dirty="0" err="1"/>
              <a:t>Растамани</a:t>
            </a:r>
            <a:r>
              <a:rPr lang="ru-RU" sz="3200" dirty="0"/>
              <a:t> - </a:t>
            </a:r>
            <a:r>
              <a:rPr lang="ru-RU" sz="3200" dirty="0" err="1"/>
              <a:t>переконані</a:t>
            </a:r>
            <a:r>
              <a:rPr lang="ru-RU" sz="3200" dirty="0"/>
              <a:t> </a:t>
            </a:r>
            <a:r>
              <a:rPr lang="ru-RU" sz="3200" dirty="0" err="1"/>
              <a:t>пацифісти</a:t>
            </a:r>
            <a:r>
              <a:rPr lang="ru-RU" sz="3200" dirty="0"/>
              <a:t>, особливо </a:t>
            </a:r>
            <a:r>
              <a:rPr lang="ru-RU" sz="3200" dirty="0" err="1"/>
              <a:t>протестують</a:t>
            </a:r>
            <a:r>
              <a:rPr lang="ru-RU" sz="3200" dirty="0"/>
              <a:t> </a:t>
            </a:r>
            <a:r>
              <a:rPr lang="ru-RU" sz="3200" dirty="0" err="1"/>
              <a:t>проти</a:t>
            </a:r>
            <a:r>
              <a:rPr lang="ru-RU" sz="3200" dirty="0"/>
              <a:t> расизму. </a:t>
            </a:r>
            <a:r>
              <a:rPr lang="ru-RU" sz="3200" dirty="0" err="1"/>
              <a:t>Дві</a:t>
            </a:r>
            <a:r>
              <a:rPr lang="ru-RU" sz="3200" dirty="0"/>
              <a:t> </a:t>
            </a:r>
            <a:r>
              <a:rPr lang="ru-RU" sz="3200" dirty="0" err="1"/>
              <a:t>особливості</a:t>
            </a:r>
            <a:r>
              <a:rPr lang="ru-RU" sz="3200" dirty="0"/>
              <a:t> породили </a:t>
            </a:r>
            <a:r>
              <a:rPr lang="ru-RU" sz="3200" dirty="0" err="1"/>
              <a:t>всесвітній</a:t>
            </a:r>
            <a:r>
              <a:rPr lang="ru-RU" sz="3200" dirty="0"/>
              <a:t> характер </a:t>
            </a:r>
            <a:r>
              <a:rPr lang="ru-RU" sz="3200" dirty="0" err="1"/>
              <a:t>раста-руху</a:t>
            </a:r>
            <a:r>
              <a:rPr lang="ru-RU" sz="3200" dirty="0"/>
              <a:t> - </a:t>
            </a:r>
            <a:r>
              <a:rPr lang="ru-RU" sz="3200" dirty="0" err="1"/>
              <a:t>маріхуана</a:t>
            </a:r>
            <a:r>
              <a:rPr lang="ru-RU" sz="3200" dirty="0"/>
              <a:t> і </a:t>
            </a:r>
            <a:r>
              <a:rPr lang="ru-RU" sz="3200" dirty="0" err="1"/>
              <a:t>реггі</a:t>
            </a:r>
            <a:r>
              <a:rPr lang="ru-RU" sz="32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</a:t>
            </a:r>
            <a:r>
              <a:rPr lang="ru-RU" i="1" dirty="0" err="1" smtClean="0">
                <a:solidFill>
                  <a:srgbClr val="C00000"/>
                </a:solidFill>
              </a:rPr>
              <a:t>Растамани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ripple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085881" cy="56182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Основною </a:t>
            </a:r>
            <a:r>
              <a:rPr lang="ru-RU" dirty="0" err="1">
                <a:solidFill>
                  <a:srgbClr val="FFC000"/>
                </a:solidFill>
              </a:rPr>
              <a:t>ідеологією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панків</a:t>
            </a:r>
            <a:r>
              <a:rPr lang="ru-RU" dirty="0">
                <a:solidFill>
                  <a:srgbClr val="FFC000"/>
                </a:solidFill>
              </a:rPr>
              <a:t> є </a:t>
            </a:r>
            <a:r>
              <a:rPr lang="ru-RU" dirty="0" smtClean="0">
                <a:solidFill>
                  <a:srgbClr val="FFC000"/>
                </a:solidFill>
              </a:rPr>
              <a:t>За </a:t>
            </a:r>
            <a:r>
              <a:rPr lang="ru-RU" dirty="0" err="1">
                <a:solidFill>
                  <a:srgbClr val="FFC000"/>
                </a:solidFill>
              </a:rPr>
              <a:t>політичними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поглядами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багатьох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панків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можна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охарактеризувати</a:t>
            </a:r>
            <a:r>
              <a:rPr lang="ru-RU" dirty="0">
                <a:solidFill>
                  <a:srgbClr val="FFC000"/>
                </a:solidFill>
              </a:rPr>
              <a:t> як “</a:t>
            </a:r>
            <a:r>
              <a:rPr lang="ru-RU" dirty="0" err="1">
                <a:solidFill>
                  <a:srgbClr val="FFC000"/>
                </a:solidFill>
              </a:rPr>
              <a:t>лівих</a:t>
            </a:r>
            <a:r>
              <a:rPr lang="ru-RU" dirty="0">
                <a:solidFill>
                  <a:srgbClr val="FFC000"/>
                </a:solidFill>
              </a:rPr>
              <a:t>”.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Панки Є два </a:t>
            </a:r>
            <a:r>
              <a:rPr lang="ru-RU" dirty="0" err="1">
                <a:solidFill>
                  <a:srgbClr val="FFC000"/>
                </a:solidFill>
              </a:rPr>
              <a:t>типи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панків</a:t>
            </a:r>
            <a:endParaRPr lang="ru-RU" dirty="0" smtClean="0">
              <a:solidFill>
                <a:srgbClr val="FFC000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FFC000"/>
                </a:solidFill>
              </a:rPr>
              <a:t>люди </a:t>
            </a:r>
            <a:r>
              <a:rPr lang="ru-RU" dirty="0">
                <a:solidFill>
                  <a:srgbClr val="FFC000"/>
                </a:solidFill>
              </a:rPr>
              <a:t>належать до </a:t>
            </a:r>
            <a:r>
              <a:rPr lang="ru-RU" dirty="0" err="1">
                <a:solidFill>
                  <a:srgbClr val="FFC000"/>
                </a:solidFill>
              </a:rPr>
              <a:t>цього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руху</a:t>
            </a:r>
            <a:r>
              <a:rPr lang="ru-RU" dirty="0">
                <a:solidFill>
                  <a:srgbClr val="FFC000"/>
                </a:solidFill>
              </a:rPr>
              <a:t> тому,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вони </a:t>
            </a:r>
            <a:r>
              <a:rPr lang="ru-RU" dirty="0" err="1">
                <a:solidFill>
                  <a:srgbClr val="FFC000"/>
                </a:solidFill>
              </a:rPr>
              <a:t>слухають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відповідну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музику</a:t>
            </a:r>
            <a:r>
              <a:rPr lang="ru-RU" dirty="0">
                <a:solidFill>
                  <a:srgbClr val="FFC000"/>
                </a:solidFill>
              </a:rPr>
              <a:t> (панк-рок </a:t>
            </a:r>
            <a:r>
              <a:rPr lang="ru-RU" dirty="0" err="1">
                <a:solidFill>
                  <a:srgbClr val="FFC000"/>
                </a:solidFill>
              </a:rPr>
              <a:t>музику</a:t>
            </a:r>
            <a:r>
              <a:rPr lang="ru-RU" dirty="0">
                <a:solidFill>
                  <a:srgbClr val="FFC000"/>
                </a:solidFill>
              </a:rPr>
              <a:t>); </a:t>
            </a:r>
            <a:endParaRPr lang="ru-RU" dirty="0" smtClean="0">
              <a:solidFill>
                <a:srgbClr val="FFC000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FFC000"/>
                </a:solidFill>
              </a:rPr>
              <a:t>2</a:t>
            </a:r>
            <a:r>
              <a:rPr lang="ru-RU" dirty="0">
                <a:solidFill>
                  <a:srgbClr val="FFC000"/>
                </a:solidFill>
              </a:rPr>
              <a:t>) люди, </a:t>
            </a:r>
            <a:r>
              <a:rPr lang="ru-RU" dirty="0" err="1">
                <a:solidFill>
                  <a:srgbClr val="FFC000"/>
                </a:solidFill>
              </a:rPr>
              <a:t>які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окрім</a:t>
            </a:r>
            <a:r>
              <a:rPr lang="ru-RU" dirty="0">
                <a:solidFill>
                  <a:srgbClr val="FFC000"/>
                </a:solidFill>
              </a:rPr>
              <a:t> того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слухають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цю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музику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ще</a:t>
            </a:r>
            <a:r>
              <a:rPr lang="ru-RU" dirty="0">
                <a:solidFill>
                  <a:srgbClr val="FFC000"/>
                </a:solidFill>
              </a:rPr>
              <a:t> і в </a:t>
            </a:r>
            <a:r>
              <a:rPr lang="ru-RU" dirty="0" err="1">
                <a:solidFill>
                  <a:srgbClr val="FFC000"/>
                </a:solidFill>
              </a:rPr>
              <a:t>житті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сповідують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панківські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принципи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                      Панки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0">
        <p:checker/>
      </p:transition>
    </mc:Choice>
    <mc:Fallback xmlns="">
      <p:transition spd="slow" advTm="2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0" y="404664"/>
            <a:ext cx="8256915" cy="61926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>
                <a:solidFill>
                  <a:srgbClr val="C00000"/>
                </a:solidFill>
              </a:rPr>
              <a:t>Го́пник (гоп, гопота) — представник радянської та пост-радянської субкультури, утвореної в результаті проникнення кримінальної естетики в робітниче середовище; людина, що вимагає гроші або інші цінні речі від інших людей, шахрай, грабіжник, хуліган. Зазвичай походить з малозабезпечених сімей. </a:t>
            </a:r>
            <a:br>
              <a:rPr lang="vi-VN" dirty="0">
                <a:solidFill>
                  <a:srgbClr val="C00000"/>
                </a:solidFill>
              </a:rPr>
            </a:br>
            <a:r>
              <a:rPr lang="vi-VN" dirty="0">
                <a:solidFill>
                  <a:srgbClr val="C00000"/>
                </a:solidFill>
              </a:rPr>
              <a:t>Характерні особливості гопів: </a:t>
            </a:r>
            <a:br>
              <a:rPr lang="vi-VN" dirty="0">
                <a:solidFill>
                  <a:srgbClr val="C00000"/>
                </a:solidFill>
              </a:rPr>
            </a:br>
            <a:r>
              <a:rPr lang="vi-VN" dirty="0">
                <a:solidFill>
                  <a:srgbClr val="C00000"/>
                </a:solidFill>
              </a:rPr>
              <a:t>ходять зграйками по декілька осіб; </a:t>
            </a:r>
            <a:br>
              <a:rPr lang="vi-VN" dirty="0">
                <a:solidFill>
                  <a:srgbClr val="C00000"/>
                </a:solidFill>
              </a:rPr>
            </a:br>
            <a:r>
              <a:rPr lang="vi-VN" dirty="0">
                <a:solidFill>
                  <a:srgbClr val="C00000"/>
                </a:solidFill>
              </a:rPr>
              <a:t>носять «кепку» та спортивні штани; </a:t>
            </a:r>
            <a:br>
              <a:rPr lang="vi-VN" dirty="0">
                <a:solidFill>
                  <a:srgbClr val="C00000"/>
                </a:solidFill>
              </a:rPr>
            </a:br>
            <a:r>
              <a:rPr lang="vi-VN" dirty="0">
                <a:solidFill>
                  <a:srgbClr val="C00000"/>
                </a:solidFill>
              </a:rPr>
              <a:t>улюблене прохання: «дай рубас», «єсть пара двацать пять коп», «займи гривень десять, завтра віддам, мамой клянусь»; </a:t>
            </a:r>
            <a:br>
              <a:rPr lang="vi-VN" dirty="0">
                <a:solidFill>
                  <a:srgbClr val="C00000"/>
                </a:solidFill>
              </a:rPr>
            </a:br>
            <a:r>
              <a:rPr lang="vi-VN" dirty="0">
                <a:solidFill>
                  <a:srgbClr val="C00000"/>
                </a:solidFill>
              </a:rPr>
              <a:t>усі один одного називають «васями»; </a:t>
            </a:r>
            <a:br>
              <a:rPr lang="vi-VN" dirty="0">
                <a:solidFill>
                  <a:srgbClr val="C00000"/>
                </a:solidFill>
              </a:rPr>
            </a:br>
            <a:r>
              <a:rPr lang="vi-VN" dirty="0">
                <a:solidFill>
                  <a:srgbClr val="C00000"/>
                </a:solidFill>
              </a:rPr>
              <a:t>лузають насіння («сьомки»)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</a:rPr>
              <a:t>                 </a:t>
            </a:r>
            <a:r>
              <a:rPr lang="uk-UA" sz="5400" b="1" i="1" dirty="0" err="1" smtClean="0">
                <a:solidFill>
                  <a:srgbClr val="C00000"/>
                </a:solidFill>
              </a:rPr>
              <a:t>Гопники</a:t>
            </a:r>
            <a:r>
              <a:rPr lang="uk-UA" sz="5400" b="1" i="1" dirty="0" smtClean="0">
                <a:solidFill>
                  <a:srgbClr val="C00000"/>
                </a:solidFill>
              </a:rPr>
              <a:t>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000">
        <p14:flash/>
      </p:transition>
    </mc:Choice>
    <mc:Fallback xmlns="">
      <p:transition spd="slow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543992" cy="5616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6" y="884718"/>
            <a:ext cx="8136903" cy="5424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04887"/>
            <a:ext cx="5476875" cy="48482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468052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Хіп</a:t>
            </a:r>
            <a:r>
              <a:rPr lang="ru-RU" dirty="0" smtClean="0"/>
              <a:t>-хоп — </a:t>
            </a:r>
            <a:r>
              <a:rPr lang="ru-RU" dirty="0" err="1" smtClean="0"/>
              <a:t>молодіжна</a:t>
            </a:r>
            <a:r>
              <a:rPr lang="ru-RU" dirty="0" smtClean="0"/>
              <a:t> субкультура, яка </a:t>
            </a:r>
            <a:r>
              <a:rPr lang="ru-RU" dirty="0" err="1" smtClean="0"/>
              <a:t>з`явилась</a:t>
            </a:r>
            <a:r>
              <a:rPr lang="ru-RU" dirty="0" smtClean="0"/>
              <a:t> в США в </a:t>
            </a:r>
            <a:r>
              <a:rPr lang="ru-RU" dirty="0" err="1" smtClean="0"/>
              <a:t>кінці</a:t>
            </a:r>
            <a:r>
              <a:rPr lang="ru-RU" dirty="0" smtClean="0"/>
              <a:t> 1970-х 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афроамериканців</a:t>
            </a:r>
            <a:r>
              <a:rPr lang="ru-RU" dirty="0" smtClean="0"/>
              <a:t>. Для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своя </a:t>
            </a:r>
            <a:r>
              <a:rPr lang="ru-RU" dirty="0" err="1" smtClean="0"/>
              <a:t>музика</a:t>
            </a:r>
            <a:r>
              <a:rPr lang="ru-RU" dirty="0" err="1" smtClean="0"/>
              <a:t>,</a:t>
            </a:r>
            <a:r>
              <a:rPr lang="ru-RU" dirty="0" err="1" smtClean="0"/>
              <a:t>свій</a:t>
            </a:r>
            <a:r>
              <a:rPr lang="ru-RU" dirty="0" smtClean="0"/>
              <a:t> жаргон, своя мода, </a:t>
            </a:r>
            <a:r>
              <a:rPr lang="ru-RU" dirty="0" err="1" smtClean="0"/>
              <a:t>танцювальні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/>
              <a:t>кінематограф</a:t>
            </a:r>
            <a:r>
              <a:rPr lang="ru-RU" dirty="0"/>
              <a:t>. До початку 1990-х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хіп</a:t>
            </a:r>
            <a:r>
              <a:rPr lang="ru-RU" dirty="0"/>
              <a:t>-хоп став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 smtClean="0"/>
              <a:t>світу.Сьогодні</a:t>
            </a:r>
            <a:r>
              <a:rPr lang="ru-RU" dirty="0" smtClean="0"/>
              <a:t> </a:t>
            </a:r>
            <a:r>
              <a:rPr lang="ru-RU" dirty="0" err="1"/>
              <a:t>бі-бої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танцюють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реп, </a:t>
            </a:r>
            <a:r>
              <a:rPr lang="ru-RU" dirty="0" err="1"/>
              <a:t>графіті</a:t>
            </a:r>
            <a:r>
              <a:rPr lang="ru-RU" dirty="0"/>
              <a:t> </a:t>
            </a:r>
            <a:r>
              <a:rPr lang="ru-RU" dirty="0" err="1"/>
              <a:t>малюють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далеко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репери</a:t>
            </a:r>
            <a:r>
              <a:rPr lang="ru-RU" dirty="0"/>
              <a:t>. Тому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хіп</a:t>
            </a:r>
            <a:r>
              <a:rPr lang="ru-RU" dirty="0"/>
              <a:t>-хоп </a:t>
            </a:r>
            <a:r>
              <a:rPr lang="ru-RU" dirty="0" err="1"/>
              <a:t>асоціюється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стилем </a:t>
            </a:r>
            <a:r>
              <a:rPr lang="ru-RU" dirty="0" err="1"/>
              <a:t>музики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b="1" dirty="0" smtClean="0"/>
              <a:t>                          </a:t>
            </a:r>
            <a:r>
              <a:rPr lang="ru-RU" b="1" dirty="0" err="1" smtClean="0"/>
              <a:t>Хіп</a:t>
            </a:r>
            <a:r>
              <a:rPr lang="ru-RU" b="1" dirty="0" smtClean="0"/>
              <a:t> </a:t>
            </a:r>
            <a:r>
              <a:rPr lang="ru-RU" b="1" dirty="0"/>
              <a:t>хоп</a:t>
            </a:r>
          </a:p>
        </p:txBody>
      </p:sp>
    </p:spTree>
    <p:extLst>
      <p:ext uri="{BB962C8B-B14F-4D97-AF65-F5344CB8AC3E}">
        <p14:creationId xmlns:p14="http://schemas.microsoft.com/office/powerpoint/2010/main" val="3155324181"/>
      </p:ext>
    </p:extLst>
  </p:cSld>
  <p:clrMapOvr>
    <a:masterClrMapping/>
  </p:clrMapOvr>
  <p:transition spd="slow" advTm="3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571</Words>
  <Application>Microsoft Office PowerPoint</Application>
  <PresentationFormat>Экран (4:3)</PresentationFormat>
  <Paragraphs>34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Молодіжні субкультури Презентація з курсу  Людина і світ  Підготувала учениця 11-б класу Новіцька Марина</vt:lpstr>
      <vt:lpstr>Презентация PowerPoint</vt:lpstr>
      <vt:lpstr>Презентация PowerPoint</vt:lpstr>
      <vt:lpstr>                          Хіппі</vt:lpstr>
      <vt:lpstr>                       Растамани </vt:lpstr>
      <vt:lpstr>                      Панки</vt:lpstr>
      <vt:lpstr>                 Гопники </vt:lpstr>
      <vt:lpstr>Презентация PowerPoint</vt:lpstr>
      <vt:lpstr>                          Хіп хоп</vt:lpstr>
      <vt:lpstr>                            Фріки</vt:lpstr>
      <vt:lpstr>Презентация PowerPoint</vt:lpstr>
      <vt:lpstr>                  СТРЕЙДЖЕРИ</vt:lpstr>
      <vt:lpstr>                      Готи </vt:lpstr>
      <vt:lpstr>Презентация PowerPoint</vt:lpstr>
      <vt:lpstr>                          Емо </vt:lpstr>
      <vt:lpstr>Презентация PowerPoint</vt:lpstr>
      <vt:lpstr>                    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Молодіжні субкультури Презентація з курсу  Людина і світ  Підготувала учениця 11-б класу Новіцька Марина</dc:title>
  <dc:creator>User</dc:creator>
  <cp:lastModifiedBy>User</cp:lastModifiedBy>
  <cp:revision>11</cp:revision>
  <dcterms:created xsi:type="dcterms:W3CDTF">2015-02-05T19:34:45Z</dcterms:created>
  <dcterms:modified xsi:type="dcterms:W3CDTF">2015-02-05T21:45:44Z</dcterms:modified>
</cp:coreProperties>
</file>