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66" r:id="rId16"/>
    <p:sldId id="272" r:id="rId17"/>
    <p:sldId id="273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B4006F-704A-4894-BED3-FFF97F90F197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27D9A62-FA85-4A43-B17A-60D79B1D9D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/>
          <a:lstStyle/>
          <a:p>
            <a:r>
              <a:rPr lang="uk-UA" dirty="0" smtClean="0"/>
              <a:t>Інфляція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085184"/>
            <a:ext cx="8077200" cy="1499616"/>
          </a:xfrm>
        </p:spPr>
        <p:txBody>
          <a:bodyPr/>
          <a:lstStyle/>
          <a:p>
            <a:r>
              <a:rPr lang="uk-UA" dirty="0" smtClean="0"/>
              <a:t>Учениці 11-А класу</a:t>
            </a:r>
          </a:p>
          <a:p>
            <a:r>
              <a:rPr lang="uk-UA" dirty="0" err="1" smtClean="0"/>
              <a:t>Ступнікової</a:t>
            </a:r>
            <a:r>
              <a:rPr lang="uk-UA" dirty="0" smtClean="0"/>
              <a:t> Ольги</a:t>
            </a:r>
            <a:endParaRPr lang="ru-RU" dirty="0"/>
          </a:p>
        </p:txBody>
      </p:sp>
      <p:pic>
        <p:nvPicPr>
          <p:cNvPr id="24580" name="Picture 4" descr="http://www.profi-forex.org/system/news/A30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268760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err="1" smtClean="0"/>
              <a:t>Інфляція</a:t>
            </a:r>
            <a:r>
              <a:rPr lang="ru-RU" b="0" dirty="0" smtClean="0"/>
              <a:t> в </a:t>
            </a:r>
            <a:r>
              <a:rPr lang="ru-RU" b="0" dirty="0" err="1" smtClean="0"/>
              <a:t>Україні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Перші</a:t>
            </a:r>
            <a:r>
              <a:rPr lang="ru-RU" dirty="0" smtClean="0"/>
              <a:t> роки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суверенної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супроводжувалися</a:t>
            </a:r>
            <a:r>
              <a:rPr lang="ru-RU" dirty="0" smtClean="0"/>
              <a:t> </a:t>
            </a:r>
            <a:r>
              <a:rPr lang="ru-RU" dirty="0" err="1" smtClean="0"/>
              <a:t>значними</a:t>
            </a:r>
            <a:r>
              <a:rPr lang="ru-RU" dirty="0" smtClean="0"/>
              <a:t> </a:t>
            </a:r>
            <a:r>
              <a:rPr lang="ru-RU" dirty="0" err="1" smtClean="0"/>
              <a:t>економічними</a:t>
            </a:r>
            <a:r>
              <a:rPr lang="ru-RU" dirty="0" smtClean="0"/>
              <a:t> </a:t>
            </a:r>
            <a:r>
              <a:rPr lang="ru-RU" dirty="0" err="1" smtClean="0"/>
              <a:t>труднощами</a:t>
            </a:r>
            <a:r>
              <a:rPr lang="ru-RU" dirty="0" smtClean="0"/>
              <a:t>. У головному вони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переходом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тотально-планової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до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Перші</a:t>
            </a:r>
            <a:r>
              <a:rPr lang="ru-RU" dirty="0" smtClean="0"/>
              <a:t> роки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як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супроводжувалися</a:t>
            </a:r>
            <a:r>
              <a:rPr lang="ru-RU" dirty="0" smtClean="0"/>
              <a:t> </a:t>
            </a:r>
            <a:r>
              <a:rPr lang="ru-RU" dirty="0" err="1" smtClean="0"/>
              <a:t>величезним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характеризувалися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динамікою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. Так у 1991 р. </a:t>
            </a:r>
            <a:r>
              <a:rPr lang="ru-RU" dirty="0" err="1" smtClean="0"/>
              <a:t>інфляція</a:t>
            </a:r>
            <a:r>
              <a:rPr lang="ru-RU" dirty="0" smtClean="0"/>
              <a:t> </a:t>
            </a:r>
            <a:r>
              <a:rPr lang="ru-RU" dirty="0" err="1" smtClean="0"/>
              <a:t>склала</a:t>
            </a:r>
            <a:r>
              <a:rPr lang="ru-RU" dirty="0" smtClean="0"/>
              <a:t> 390 % за </a:t>
            </a:r>
            <a:r>
              <a:rPr lang="ru-RU" dirty="0" err="1" smtClean="0"/>
              <a:t>рік</a:t>
            </a:r>
            <a:r>
              <a:rPr lang="ru-RU" dirty="0" smtClean="0"/>
              <a:t>, у 1992 р. — 2100 %, а в 1993 р. — 10 256 % за </a:t>
            </a:r>
            <a:r>
              <a:rPr lang="ru-RU" dirty="0" err="1" smtClean="0"/>
              <a:t>рік</a:t>
            </a:r>
            <a:r>
              <a:rPr lang="ru-RU" dirty="0" smtClean="0"/>
              <a:t>. Цей </a:t>
            </a:r>
            <a:r>
              <a:rPr lang="ru-RU" dirty="0" err="1" smtClean="0"/>
              <a:t>рік</a:t>
            </a:r>
            <a:r>
              <a:rPr lang="ru-RU" dirty="0" smtClean="0"/>
              <a:t> став </a:t>
            </a:r>
            <a:r>
              <a:rPr lang="ru-RU" dirty="0" err="1" smtClean="0"/>
              <a:t>піком</a:t>
            </a:r>
            <a:r>
              <a:rPr lang="ru-RU" dirty="0" smtClean="0"/>
              <a:t> </a:t>
            </a:r>
            <a:r>
              <a:rPr lang="ru-RU" dirty="0" err="1" smtClean="0"/>
              <a:t>інфляційного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3016"/>
            <a:ext cx="9324528" cy="4625609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інфляція</a:t>
            </a:r>
            <a:r>
              <a:rPr lang="ru-RU" dirty="0" smtClean="0"/>
              <a:t> </a:t>
            </a:r>
            <a:r>
              <a:rPr lang="ru-RU" dirty="0" err="1" smtClean="0"/>
              <a:t>викликана</a:t>
            </a:r>
            <a:r>
              <a:rPr lang="ru-RU" dirty="0" smtClean="0"/>
              <a:t> </a:t>
            </a:r>
            <a:r>
              <a:rPr lang="ru-RU" dirty="0" err="1" smtClean="0"/>
              <a:t>цілою</a:t>
            </a:r>
            <a:r>
              <a:rPr lang="ru-RU" dirty="0" smtClean="0"/>
              <a:t> низкою причин,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поєднанні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повною</a:t>
            </a:r>
            <a:r>
              <a:rPr lang="ru-RU" dirty="0" smtClean="0"/>
              <a:t> </a:t>
            </a:r>
            <a:r>
              <a:rPr lang="ru-RU" dirty="0" err="1" smtClean="0"/>
              <a:t>руйнацією</a:t>
            </a:r>
            <a:r>
              <a:rPr lang="ru-RU" dirty="0" smtClean="0"/>
              <a:t> </a:t>
            </a:r>
            <a:r>
              <a:rPr lang="ru-RU" dirty="0" err="1" smtClean="0"/>
              <a:t>господарчого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дуже</a:t>
            </a:r>
            <a:r>
              <a:rPr lang="ru-RU" dirty="0" smtClean="0"/>
              <a:t> тяжких </a:t>
            </a:r>
            <a:r>
              <a:rPr lang="ru-RU" dirty="0" err="1" smtClean="0"/>
              <a:t>наслідків</a:t>
            </a:r>
            <a:r>
              <a:rPr lang="ru-RU" dirty="0" smtClean="0"/>
              <a:t>. Цей </a:t>
            </a:r>
            <a:r>
              <a:rPr lang="ru-RU" dirty="0" err="1" smtClean="0"/>
              <a:t>важкий</a:t>
            </a:r>
            <a:r>
              <a:rPr lang="ru-RU" dirty="0" smtClean="0"/>
              <a:t> </a:t>
            </a:r>
            <a:r>
              <a:rPr lang="ru-RU" dirty="0" err="1" smtClean="0"/>
              <a:t>інфляційний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тривав</a:t>
            </a:r>
            <a:r>
              <a:rPr lang="ru-RU" dirty="0" smtClean="0"/>
              <a:t> практично до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 1996 </a:t>
            </a:r>
            <a:r>
              <a:rPr lang="en-US" dirty="0" smtClean="0"/>
              <a:t>p.,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інфляція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зменшилась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7890" name="Picture 2" descr="http://oilnews.kz/wp-content/uploads/2013/10/8987-622x2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6851723" cy="31835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645024"/>
            <a:ext cx="8964488" cy="4625609"/>
          </a:xfrm>
        </p:spPr>
        <p:txBody>
          <a:bodyPr/>
          <a:lstStyle/>
          <a:p>
            <a:r>
              <a:rPr lang="ru-RU" dirty="0" err="1" smtClean="0"/>
              <a:t>Інфляція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лютому 2014 року </a:t>
            </a:r>
            <a:r>
              <a:rPr lang="ru-RU" dirty="0" err="1" smtClean="0"/>
              <a:t>прискорилася</a:t>
            </a:r>
            <a:r>
              <a:rPr lang="ru-RU" dirty="0" smtClean="0"/>
              <a:t> до 0,6%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інфляцією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січні</a:t>
            </a:r>
            <a:r>
              <a:rPr lang="ru-RU" dirty="0" smtClean="0"/>
              <a:t> 2014 р. на </a:t>
            </a:r>
            <a:r>
              <a:rPr lang="ru-RU" dirty="0" err="1" smtClean="0"/>
              <a:t>рівні</a:t>
            </a:r>
            <a:r>
              <a:rPr lang="ru-RU" dirty="0" smtClean="0"/>
              <a:t> 0,2%. Про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повідомляє</a:t>
            </a:r>
            <a:r>
              <a:rPr lang="ru-RU" dirty="0" smtClean="0"/>
              <a:t> </a:t>
            </a:r>
            <a:r>
              <a:rPr lang="ru-RU" dirty="0" err="1" smtClean="0"/>
              <a:t>Державна</a:t>
            </a:r>
            <a:r>
              <a:rPr lang="ru-RU" dirty="0" smtClean="0"/>
              <a:t> служба статистики (</a:t>
            </a:r>
            <a:r>
              <a:rPr lang="ru-RU" dirty="0" err="1" smtClean="0"/>
              <a:t>Держстат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інфляція</a:t>
            </a:r>
            <a:r>
              <a:rPr lang="ru-RU" dirty="0" smtClean="0"/>
              <a:t> до лютого 2013 р. </a:t>
            </a:r>
            <a:r>
              <a:rPr lang="ru-RU" dirty="0" err="1" smtClean="0"/>
              <a:t>склала</a:t>
            </a:r>
            <a:r>
              <a:rPr lang="ru-RU" dirty="0" smtClean="0"/>
              <a:t> 1,2%, до </a:t>
            </a:r>
            <a:r>
              <a:rPr lang="ru-RU" dirty="0" err="1" smtClean="0"/>
              <a:t>грудня</a:t>
            </a:r>
            <a:r>
              <a:rPr lang="ru-RU" dirty="0" smtClean="0"/>
              <a:t> 2013 р. - 0,8%.</a:t>
            </a:r>
          </a:p>
          <a:p>
            <a:endParaRPr lang="ru-RU" dirty="0"/>
          </a:p>
        </p:txBody>
      </p:sp>
      <p:pic>
        <p:nvPicPr>
          <p:cNvPr id="36866" name="Picture 2" descr="http://tr.toonpool.com/user/1125/files/inflation_1824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0648"/>
            <a:ext cx="4762500" cy="3448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споживчому</a:t>
            </a:r>
            <a:r>
              <a:rPr lang="ru-RU" dirty="0" smtClean="0"/>
              <a:t> ринку у лютому </a:t>
            </a:r>
            <a:r>
              <a:rPr lang="ru-RU" dirty="0" err="1" smtClean="0"/>
              <a:t>ціни</a:t>
            </a:r>
            <a:r>
              <a:rPr lang="ru-RU" dirty="0" smtClean="0"/>
              <a:t> на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та </a:t>
            </a:r>
            <a:r>
              <a:rPr lang="ru-RU" dirty="0" err="1" smtClean="0"/>
              <a:t>безалкогольні</a:t>
            </a:r>
            <a:r>
              <a:rPr lang="ru-RU" dirty="0" smtClean="0"/>
              <a:t> </a:t>
            </a:r>
            <a:r>
              <a:rPr lang="ru-RU" dirty="0" err="1" smtClean="0"/>
              <a:t>напої</a:t>
            </a:r>
            <a:r>
              <a:rPr lang="ru-RU" dirty="0" smtClean="0"/>
              <a:t> </a:t>
            </a:r>
            <a:r>
              <a:rPr lang="ru-RU" dirty="0" err="1" smtClean="0"/>
              <a:t>зросли</a:t>
            </a:r>
            <a:r>
              <a:rPr lang="ru-RU" dirty="0" smtClean="0"/>
              <a:t> на 1,3</a:t>
            </a:r>
            <a:r>
              <a:rPr lang="ru-RU" dirty="0" smtClean="0"/>
              <a:t>%.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</a:t>
            </a:r>
            <a:r>
              <a:rPr lang="ru-RU" dirty="0" err="1" smtClean="0"/>
              <a:t>зросли</a:t>
            </a:r>
            <a:r>
              <a:rPr lang="ru-RU" dirty="0" smtClean="0"/>
              <a:t> на 0,9%,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зумовлено</a:t>
            </a:r>
            <a:r>
              <a:rPr lang="ru-RU" dirty="0" smtClean="0"/>
              <a:t> </a:t>
            </a:r>
            <a:r>
              <a:rPr lang="ru-RU" dirty="0" err="1" smtClean="0"/>
              <a:t>подорожчанням</a:t>
            </a:r>
            <a:r>
              <a:rPr lang="ru-RU" dirty="0" smtClean="0"/>
              <a:t> </a:t>
            </a:r>
            <a:r>
              <a:rPr lang="ru-RU" dirty="0" err="1" smtClean="0"/>
              <a:t>фармацевтичної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на 1,4</a:t>
            </a:r>
            <a:r>
              <a:rPr lang="ru-RU" dirty="0" smtClean="0"/>
              <a:t>%.</a:t>
            </a:r>
          </a:p>
          <a:p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на транспорт у </a:t>
            </a:r>
            <a:r>
              <a:rPr lang="ru-RU" dirty="0" err="1" smtClean="0"/>
              <a:t>цілому</a:t>
            </a:r>
            <a:r>
              <a:rPr lang="ru-RU" dirty="0" smtClean="0"/>
              <a:t> на 2,1% в першу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пов'язано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подорожчанням</a:t>
            </a:r>
            <a:r>
              <a:rPr lang="ru-RU" dirty="0" smtClean="0"/>
              <a:t> </a:t>
            </a:r>
            <a:r>
              <a:rPr lang="ru-RU" dirty="0" err="1" smtClean="0"/>
              <a:t>автомобілів</a:t>
            </a:r>
            <a:r>
              <a:rPr lang="ru-RU" dirty="0" smtClean="0"/>
              <a:t> на 5,3%, </a:t>
            </a:r>
            <a:r>
              <a:rPr lang="ru-RU" dirty="0" err="1" smtClean="0"/>
              <a:t>палива</a:t>
            </a:r>
            <a:r>
              <a:rPr lang="ru-RU" dirty="0" smtClean="0"/>
              <a:t> та </a:t>
            </a:r>
            <a:r>
              <a:rPr lang="ru-RU" dirty="0" err="1" smtClean="0"/>
              <a:t>мастил</a:t>
            </a:r>
            <a:r>
              <a:rPr lang="ru-RU" dirty="0" smtClean="0"/>
              <a:t> на 4,1</a:t>
            </a:r>
            <a:r>
              <a:rPr lang="ru-RU" dirty="0" smtClean="0"/>
              <a:t>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економістів</a:t>
            </a:r>
            <a:r>
              <a:rPr lang="ru-RU" dirty="0" smtClean="0"/>
              <a:t> </a:t>
            </a:r>
            <a:r>
              <a:rPr lang="ru-RU" dirty="0" err="1" smtClean="0"/>
              <a:t>сходяться</a:t>
            </a:r>
            <a:r>
              <a:rPr lang="ru-RU" dirty="0" smtClean="0"/>
              <a:t> на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інфляція</a:t>
            </a:r>
            <a:r>
              <a:rPr lang="ru-RU" dirty="0" smtClean="0"/>
              <a:t> —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негативне</a:t>
            </a:r>
            <a:r>
              <a:rPr lang="ru-RU" dirty="0" smtClean="0"/>
              <a:t>, </a:t>
            </a:r>
            <a:r>
              <a:rPr lang="ru-RU" dirty="0" err="1" smtClean="0"/>
              <a:t>абсолютне</a:t>
            </a:r>
            <a:r>
              <a:rPr lang="ru-RU" dirty="0" smtClean="0"/>
              <a:t> зло. </a:t>
            </a:r>
            <a:r>
              <a:rPr lang="ru-RU" dirty="0" err="1" smtClean="0"/>
              <a:t>Винуватцем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 е держава, а жертвою —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  <a:r>
              <a:rPr lang="ru-RU" dirty="0" err="1" smtClean="0"/>
              <a:t>Причому</a:t>
            </a:r>
            <a:r>
              <a:rPr lang="ru-RU" dirty="0" smtClean="0"/>
              <a:t> жертвою </a:t>
            </a:r>
            <a:r>
              <a:rPr lang="ru-RU" dirty="0" err="1" smtClean="0"/>
              <a:t>беззахисною</a:t>
            </a:r>
            <a:r>
              <a:rPr lang="ru-RU" dirty="0" smtClean="0"/>
              <a:t>, яка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розв'язати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Скільки видів інфляції розрізняють?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2</a:t>
            </a:r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smtClean="0"/>
              <a:t>pidruchniki.ws/15931106/politekonomiya/inflyatsiya_zaynyatist_naselennya_bezrobittya</a:t>
            </a:r>
            <a:endParaRPr lang="uk-UA" dirty="0" smtClean="0"/>
          </a:p>
          <a:p>
            <a:r>
              <a:rPr lang="en-US" dirty="0" smtClean="0"/>
              <a:t>http://index.minfin.com.ua/index/infl/</a:t>
            </a:r>
            <a:endParaRPr lang="uk-UA" dirty="0" smtClean="0"/>
          </a:p>
          <a:p>
            <a:r>
              <a:rPr lang="en-US" dirty="0" smtClean="0"/>
              <a:t>http://www.refine.org.ua/pageid-3192-1.html</a:t>
            </a:r>
            <a:endParaRPr lang="uk-UA" dirty="0" smtClean="0"/>
          </a:p>
          <a:p>
            <a:r>
              <a:rPr lang="en-US" dirty="0" smtClean="0"/>
              <a:t>http://pidruchniki.ws/10611207/finansi/inflyatsiya_ukrayini_osoblivosti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396536" cy="4625609"/>
          </a:xfrm>
        </p:spPr>
        <p:txBody>
          <a:bodyPr/>
          <a:lstStyle/>
          <a:p>
            <a:r>
              <a:rPr lang="vi-VN" b="1" dirty="0" smtClean="0"/>
              <a:t>Інфля́ція</a:t>
            </a:r>
            <a:r>
              <a:rPr lang="vi-VN" dirty="0" smtClean="0"/>
              <a:t> ( </a:t>
            </a:r>
            <a:r>
              <a:rPr lang="vi-VN" dirty="0" smtClean="0"/>
              <a:t>від</a:t>
            </a:r>
            <a:r>
              <a:rPr lang="vi-VN" dirty="0" smtClean="0"/>
              <a:t> </a:t>
            </a:r>
            <a:r>
              <a:rPr lang="vi-VN" dirty="0" smtClean="0"/>
              <a:t>ла</a:t>
            </a:r>
            <a:r>
              <a:rPr lang="uk-UA" dirty="0" smtClean="0"/>
              <a:t>т</a:t>
            </a:r>
            <a:r>
              <a:rPr lang="vi-VN" dirty="0" smtClean="0"/>
              <a:t>.</a:t>
            </a:r>
            <a:r>
              <a:rPr lang="vi-VN" dirty="0" smtClean="0"/>
              <a:t> </a:t>
            </a:r>
            <a:r>
              <a:rPr lang="en-US" i="1" dirty="0" err="1" smtClean="0"/>
              <a:t>inflatio</a:t>
            </a:r>
            <a:r>
              <a:rPr lang="en-US" dirty="0" smtClean="0"/>
              <a:t> — «</a:t>
            </a:r>
            <a:r>
              <a:rPr lang="vi-VN" dirty="0" smtClean="0"/>
              <a:t>роздування») — тривале зростання загального рівня цін, що, відповідно, є свідченням зниження купівельної спроможності </a:t>
            </a:r>
            <a:r>
              <a:rPr lang="vi-VN" dirty="0" smtClean="0"/>
              <a:t>грошей.</a:t>
            </a:r>
            <a:endParaRPr lang="ru-RU" dirty="0"/>
          </a:p>
        </p:txBody>
      </p:sp>
      <p:pic>
        <p:nvPicPr>
          <p:cNvPr id="22530" name="Picture 2" descr="http://www.mukachevo.net/Content/img/news/p_26857_1_gallery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630622"/>
            <a:ext cx="3600400" cy="28803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93096"/>
            <a:ext cx="9144000" cy="4625609"/>
          </a:xfrm>
        </p:spPr>
        <p:txBody>
          <a:bodyPr/>
          <a:lstStyle/>
          <a:p>
            <a:r>
              <a:rPr lang="ru-RU" dirty="0" err="1" smtClean="0"/>
              <a:t>Інфляція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грошового </a:t>
            </a:r>
            <a:r>
              <a:rPr lang="ru-RU" dirty="0" err="1" smtClean="0"/>
              <a:t>обігу</a:t>
            </a:r>
            <a:r>
              <a:rPr lang="ru-RU" dirty="0" smtClean="0"/>
              <a:t>. Вона </a:t>
            </a:r>
            <a:r>
              <a:rPr lang="ru-RU" dirty="0" err="1" smtClean="0"/>
              <a:t>проявляється</a:t>
            </a:r>
            <a:r>
              <a:rPr lang="ru-RU" dirty="0" smtClean="0"/>
              <a:t> в </a:t>
            </a:r>
            <a:r>
              <a:rPr lang="ru-RU" dirty="0" err="1" smtClean="0"/>
              <a:t>зростанні</a:t>
            </a:r>
            <a:r>
              <a:rPr lang="ru-RU" dirty="0" smtClean="0"/>
              <a:t> </a:t>
            </a:r>
            <a:r>
              <a:rPr lang="ru-RU" dirty="0" err="1" smtClean="0"/>
              <a:t>середнього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переповненні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 грошового </a:t>
            </a:r>
            <a:r>
              <a:rPr lang="ru-RU" dirty="0" err="1" smtClean="0"/>
              <a:t>обігу</a:t>
            </a:r>
            <a:r>
              <a:rPr lang="ru-RU" dirty="0" smtClean="0"/>
              <a:t> </a:t>
            </a:r>
            <a:r>
              <a:rPr lang="ru-RU" dirty="0" err="1" smtClean="0"/>
              <a:t>грошовими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28674" name="Picture 2" descr="http://chesno.i18i.org/media/news_imgs/socologya_transkarpatia.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540060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625609"/>
          </a:xfrm>
        </p:spPr>
        <p:txBody>
          <a:bodyPr/>
          <a:lstStyle/>
          <a:p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 </a:t>
            </a:r>
            <a:r>
              <a:rPr lang="ru-RU" dirty="0" err="1" smtClean="0"/>
              <a:t>вимірюється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індексу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. </a:t>
            </a:r>
            <a:r>
              <a:rPr lang="ru-RU" dirty="0" err="1" smtClean="0"/>
              <a:t>Індекс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"</a:t>
            </a:r>
            <a:r>
              <a:rPr lang="ru-RU" dirty="0" err="1" smtClean="0"/>
              <a:t>ринкового</a:t>
            </a:r>
            <a:r>
              <a:rPr lang="ru-RU" dirty="0" smtClean="0"/>
              <a:t> </a:t>
            </a:r>
            <a:r>
              <a:rPr lang="ru-RU" dirty="0" err="1" smtClean="0"/>
              <a:t>кошика</a:t>
            </a:r>
            <a:r>
              <a:rPr lang="ru-RU" dirty="0" smtClean="0"/>
              <a:t>" </a:t>
            </a:r>
            <a:r>
              <a:rPr lang="ru-RU" dirty="0" err="1" smtClean="0"/>
              <a:t>даного</a:t>
            </a:r>
            <a:r>
              <a:rPr lang="ru-RU" dirty="0" smtClean="0"/>
              <a:t> року до </a:t>
            </a:r>
            <a:r>
              <a:rPr lang="ru-RU" dirty="0" err="1" smtClean="0"/>
              <a:t>ціни</a:t>
            </a:r>
            <a:r>
              <a:rPr lang="ru-RU" dirty="0" smtClean="0"/>
              <a:t> "</a:t>
            </a:r>
            <a:r>
              <a:rPr lang="ru-RU" dirty="0" err="1" smtClean="0"/>
              <a:t>ринкового</a:t>
            </a:r>
            <a:r>
              <a:rPr lang="ru-RU" dirty="0" smtClean="0"/>
              <a:t> </a:t>
            </a:r>
            <a:r>
              <a:rPr lang="ru-RU" dirty="0" err="1" smtClean="0"/>
              <a:t>кошика</a:t>
            </a:r>
            <a:r>
              <a:rPr lang="ru-RU" dirty="0" smtClean="0"/>
              <a:t>" базового року.</a:t>
            </a:r>
            <a:endParaRPr lang="ru-RU" dirty="0"/>
          </a:p>
        </p:txBody>
      </p:sp>
      <p:pic>
        <p:nvPicPr>
          <p:cNvPr id="27650" name="Picture 2" descr="http://pidruchniki.ws/imag/politec/azh_oet/image0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37111"/>
            <a:ext cx="9144000" cy="8819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два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: </a:t>
            </a:r>
            <a:r>
              <a:rPr lang="ru-RU" dirty="0" err="1" smtClean="0"/>
              <a:t>інфляцію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та </a:t>
            </a:r>
            <a:r>
              <a:rPr lang="ru-RU" dirty="0" err="1" smtClean="0"/>
              <a:t>інфляцію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1746" name="Picture 2" descr="http://www.klinkerhaus.ru/_pic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212976"/>
            <a:ext cx="5715000" cy="3352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Інфляція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625609"/>
          </a:xfrm>
        </p:spPr>
        <p:txBody>
          <a:bodyPr/>
          <a:lstStyle/>
          <a:p>
            <a:r>
              <a:rPr lang="ru-RU" dirty="0" err="1" smtClean="0"/>
              <a:t>Інфляція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в </a:t>
            </a:r>
            <a:r>
              <a:rPr lang="ru-RU" dirty="0" err="1" smtClean="0"/>
              <a:t>знеціненні</a:t>
            </a:r>
            <a:r>
              <a:rPr lang="ru-RU" dirty="0" smtClean="0"/>
              <a:t> грошей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переповнення</a:t>
            </a:r>
            <a:r>
              <a:rPr lang="ru-RU" dirty="0" smtClean="0"/>
              <a:t> ними </a:t>
            </a:r>
            <a:r>
              <a:rPr lang="ru-RU" dirty="0" err="1" smtClean="0"/>
              <a:t>каналів</a:t>
            </a:r>
            <a:r>
              <a:rPr lang="ru-RU" dirty="0" smtClean="0"/>
              <a:t> </a:t>
            </a:r>
            <a:r>
              <a:rPr lang="ru-RU" dirty="0" err="1" smtClean="0"/>
              <a:t>обігу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вона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</a:t>
            </a:r>
            <a:r>
              <a:rPr lang="ru-RU" dirty="0" err="1" smtClean="0"/>
              <a:t>сукупний</a:t>
            </a:r>
            <a:r>
              <a:rPr lang="ru-RU" dirty="0" smtClean="0"/>
              <a:t> попит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сукупну</a:t>
            </a:r>
            <a:r>
              <a:rPr lang="ru-RU" dirty="0" smtClean="0"/>
              <a:t> </a:t>
            </a:r>
            <a:r>
              <a:rPr lang="ru-RU" dirty="0" err="1" smtClean="0"/>
              <a:t>пропозицію</a:t>
            </a:r>
            <a:r>
              <a:rPr lang="ru-RU" dirty="0" smtClean="0"/>
              <a:t>. </a:t>
            </a:r>
            <a:r>
              <a:rPr lang="ru-RU" dirty="0" err="1" smtClean="0"/>
              <a:t>Основними</a:t>
            </a:r>
            <a:r>
              <a:rPr lang="ru-RU" dirty="0" smtClean="0"/>
              <a:t> причинами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22" name="Picture 2" descr="http://bdg.by/content/images/news/big/246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221087"/>
            <a:ext cx="3024336" cy="24194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Причини, що зумовлюють інфляцію попит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4844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Інфляція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8712968" cy="4625609"/>
          </a:xfrm>
        </p:spPr>
        <p:txBody>
          <a:bodyPr/>
          <a:lstStyle/>
          <a:p>
            <a:r>
              <a:rPr lang="ru-RU" dirty="0" err="1" smtClean="0"/>
              <a:t>Інфляція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зростанням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smtClean="0"/>
              <a:t>.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пропозиція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у </a:t>
            </a:r>
            <a:r>
              <a:rPr lang="ru-RU" dirty="0" err="1" smtClean="0"/>
              <a:t>масштабі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цін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4818" name="Picture 2" descr="http://www.agmr.ru/docs/new/monitir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077072"/>
            <a:ext cx="3707904" cy="2780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221088"/>
            <a:ext cx="8892480" cy="31409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3794" name="Picture 2" descr="Основні причини інфляції витра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85266" cy="4005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110</TotalTime>
  <Words>426</Words>
  <Application>Microsoft Office PowerPoint</Application>
  <PresentationFormat>Экран (4:3)</PresentationFormat>
  <Paragraphs>30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Модульная</vt:lpstr>
      <vt:lpstr>Інфляція</vt:lpstr>
      <vt:lpstr>Слайд 2</vt:lpstr>
      <vt:lpstr>Слайд 3</vt:lpstr>
      <vt:lpstr>Слайд 4</vt:lpstr>
      <vt:lpstr>Слайд 5</vt:lpstr>
      <vt:lpstr>Інфляція попиту</vt:lpstr>
      <vt:lpstr>Слайд 7</vt:lpstr>
      <vt:lpstr>Інфляція витрат</vt:lpstr>
      <vt:lpstr>Слайд 9</vt:lpstr>
      <vt:lpstr>Інфляція в Україні</vt:lpstr>
      <vt:lpstr>Слайд 11</vt:lpstr>
      <vt:lpstr>Слайд 12</vt:lpstr>
      <vt:lpstr>Слайд 13</vt:lpstr>
      <vt:lpstr>Слайд 14</vt:lpstr>
      <vt:lpstr>Висновок</vt:lpstr>
      <vt:lpstr>Слайд 16</vt:lpstr>
      <vt:lpstr>Слайд 17</vt:lpstr>
      <vt:lpstr>Джерела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Інфляція</dc:title>
  <dc:creator>Ольга</dc:creator>
  <cp:lastModifiedBy>Ольга</cp:lastModifiedBy>
  <cp:revision>1</cp:revision>
  <dcterms:created xsi:type="dcterms:W3CDTF">2014-04-13T10:40:26Z</dcterms:created>
  <dcterms:modified xsi:type="dcterms:W3CDTF">2014-04-13T12:30:37Z</dcterms:modified>
</cp:coreProperties>
</file>