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20"/>
  </p:notesMasterIdLst>
  <p:sldIdLst>
    <p:sldId id="256" r:id="rId2"/>
    <p:sldId id="283" r:id="rId3"/>
    <p:sldId id="259" r:id="rId4"/>
    <p:sldId id="260" r:id="rId5"/>
    <p:sldId id="261" r:id="rId6"/>
    <p:sldId id="272" r:id="rId7"/>
    <p:sldId id="284" r:id="rId8"/>
    <p:sldId id="274" r:id="rId9"/>
    <p:sldId id="285" r:id="rId10"/>
    <p:sldId id="275" r:id="rId11"/>
    <p:sldId id="286" r:id="rId12"/>
    <p:sldId id="276" r:id="rId13"/>
    <p:sldId id="277" r:id="rId14"/>
    <p:sldId id="278" r:id="rId15"/>
    <p:sldId id="287" r:id="rId16"/>
    <p:sldId id="281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49C2C"/>
    <a:srgbClr val="FF0066"/>
    <a:srgbClr val="E8AFA4"/>
    <a:srgbClr val="D7BC77"/>
    <a:srgbClr val="DABC50"/>
    <a:srgbClr val="E1D4AF"/>
    <a:srgbClr val="EDD1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82" autoAdjust="0"/>
  </p:normalViewPr>
  <p:slideViewPr>
    <p:cSldViewPr>
      <p:cViewPr varScale="1">
        <p:scale>
          <a:sx n="88" d="100"/>
          <a:sy n="88" d="100"/>
        </p:scale>
        <p:origin x="-7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2E9F6D-739F-4157-AD44-1D5D9E78EFA9}" type="datetimeFigureOut">
              <a:rPr lang="uk-UA"/>
              <a:pPr>
                <a:defRPr/>
              </a:pPr>
              <a:t>21.10.2013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C102AE-4766-4BDE-B329-FE7381CCAC1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05AC-42E0-463F-990D-5FBAE6AC2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2E538-D790-4DD0-A778-3A647D0B6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F497-F24F-469D-9AD0-352BF88CD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F461-711A-43B4-9059-E1F9E2A4B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D1CF-4270-4899-9056-97997D364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30A9-48BD-49E4-BDCE-3CF23399C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FD8E-E905-476A-BBEE-FCA16A791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028E-8E8E-4615-B662-2953101E0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EFA45-3266-41C8-AB0D-D40C73FF6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270B-8186-4BFC-BAF0-CC1B0F6EB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A8AD-A9D2-4A50-9FB0-16E0F80B5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CB285C3-6232-4304-A62F-04489ED5F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8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86;&#1074;&#1072;&#1103;%20&#1087;&#1072;&#1087;&#1082;&#1072;\Bethoven%20-%20Lunnaya%20sonat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Зем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752600" y="1066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sz="240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-34925" y="1493838"/>
            <a:ext cx="50292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400" b="1" i="1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4400" b="1" i="1">
                <a:solidFill>
                  <a:srgbClr val="DDDDDD"/>
                </a:solidFill>
              </a:rPr>
              <a:t>Життя і творчість</a:t>
            </a:r>
          </a:p>
          <a:p>
            <a:pPr>
              <a:spcBef>
                <a:spcPct val="50000"/>
              </a:spcBef>
            </a:pPr>
            <a:r>
              <a:rPr lang="ru-RU" sz="4400" b="1" i="1">
                <a:solidFill>
                  <a:srgbClr val="DDDDDD"/>
                </a:solidFill>
              </a:rPr>
              <a:t>          Сальвадора</a:t>
            </a:r>
          </a:p>
          <a:p>
            <a:pPr>
              <a:spcBef>
                <a:spcPct val="50000"/>
              </a:spcBef>
            </a:pPr>
            <a:r>
              <a:rPr lang="ru-RU" sz="4400" b="1" i="1">
                <a:solidFill>
                  <a:srgbClr val="DDDDDD"/>
                </a:solidFill>
              </a:rPr>
              <a:t>                     Далі</a:t>
            </a:r>
            <a:endParaRPr lang="en-US" sz="4400" b="1" i="1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endParaRPr lang="ru-RU" sz="4400" b="1" i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ru-RU" sz="4400" i="1">
              <a:solidFill>
                <a:srgbClr val="000099"/>
              </a:solidFill>
            </a:endParaRPr>
          </a:p>
        </p:txBody>
      </p:sp>
      <p:pic>
        <p:nvPicPr>
          <p:cNvPr id="2" name="Bethoven - Lunnaya 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832648" cy="720080"/>
          </a:xfrm>
        </p:spPr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chemeClr val="bg1"/>
                </a:solidFill>
              </a:rPr>
              <a:t>«Громадянська війна»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6" b="14026"/>
          <a:stretch>
            <a:fillRect/>
          </a:stretch>
        </p:blipFill>
        <p:spPr>
          <a:xfrm>
            <a:off x="1395663" y="1519153"/>
            <a:ext cx="6704729" cy="4842304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708525"/>
          </a:xfrm>
        </p:spPr>
        <p:txBody>
          <a:bodyPr/>
          <a:lstStyle/>
          <a:p>
            <a:r>
              <a:rPr lang="ru-RU" sz="2400" b="1" i="1" dirty="0" smtClean="0"/>
              <a:t>В </a:t>
            </a:r>
            <a:r>
              <a:rPr lang="ru-RU" sz="2400" b="1" i="1" dirty="0" err="1" smtClean="0"/>
              <a:t>громадянській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війні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Іспанії</a:t>
            </a:r>
            <a:r>
              <a:rPr lang="ru-RU" sz="2400" b="1" i="1" dirty="0" smtClean="0"/>
              <a:t> ( 1936-1939) </a:t>
            </a:r>
            <a:r>
              <a:rPr lang="ru-RU" sz="2400" b="1" i="1" dirty="0" err="1" smtClean="0"/>
              <a:t>республіканці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отримали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поразку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генерал Франко, </a:t>
            </a:r>
            <a:r>
              <a:rPr lang="ru-RU" sz="2400" b="1" i="1" dirty="0" err="1" smtClean="0"/>
              <a:t>який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прийшов</a:t>
            </a:r>
            <a:r>
              <a:rPr lang="ru-RU" sz="2400" b="1" i="1" dirty="0" smtClean="0"/>
              <a:t> до </a:t>
            </a:r>
            <a:r>
              <a:rPr lang="ru-RU" sz="2400" b="1" i="1" dirty="0" err="1" smtClean="0"/>
              <a:t>влади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встановив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країні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фашистську</a:t>
            </a:r>
            <a:r>
              <a:rPr lang="ru-RU" sz="2400" b="1" i="1" dirty="0" smtClean="0"/>
              <a:t> диктатуру. </a:t>
            </a:r>
            <a:r>
              <a:rPr lang="ru-RU" sz="2400" b="1" i="1" dirty="0" err="1" smtClean="0"/>
              <a:t>Большість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сюрреалістів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симпатизували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республіканцям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Далі</a:t>
            </a:r>
            <a:r>
              <a:rPr lang="ru-RU" sz="2400" b="1" i="1" dirty="0" smtClean="0"/>
              <a:t>, на </a:t>
            </a:r>
            <a:r>
              <a:rPr lang="ru-RU" sz="2400" b="1" i="1" dirty="0" err="1" smtClean="0"/>
              <a:t>відміну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</a:t>
            </a:r>
            <a:r>
              <a:rPr lang="ru-RU" sz="2400" b="1" i="1" dirty="0" smtClean="0"/>
              <a:t> них, </a:t>
            </a:r>
            <a:r>
              <a:rPr lang="ru-RU" sz="2400" b="1" i="1" dirty="0" err="1" smtClean="0"/>
              <a:t>залишався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прибічником</a:t>
            </a:r>
            <a:r>
              <a:rPr lang="ru-RU" sz="2400" b="1" i="1" dirty="0" smtClean="0"/>
              <a:t> Франко, </a:t>
            </a:r>
            <a:r>
              <a:rPr lang="ru-RU" sz="2400" b="1" i="1" dirty="0" err="1" smtClean="0"/>
              <a:t>хоча</a:t>
            </a:r>
            <a:r>
              <a:rPr lang="ru-RU" sz="2400" b="1" i="1" dirty="0" smtClean="0"/>
              <a:t> особливо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афішував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це</a:t>
            </a:r>
            <a:r>
              <a:rPr lang="ru-RU" sz="2400" b="1" i="1" dirty="0" smtClean="0"/>
              <a:t>. Але, </a:t>
            </a:r>
            <a:r>
              <a:rPr lang="ru-RU" sz="2400" b="1" i="1" dirty="0" err="1" smtClean="0"/>
              <a:t>недивлячись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це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йому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вдалося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створити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міцне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незвичайне</a:t>
            </a:r>
            <a:r>
              <a:rPr lang="ru-RU" sz="2400" b="1" i="1" dirty="0" smtClean="0"/>
              <a:t>. «</a:t>
            </a:r>
            <a:r>
              <a:rPr lang="ru-RU" sz="2400" b="1" i="1" dirty="0" err="1" smtClean="0"/>
              <a:t>Дурні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предчуття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громадянської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війни</a:t>
            </a:r>
            <a:r>
              <a:rPr lang="ru-RU" sz="2400" b="1" i="1" dirty="0" smtClean="0"/>
              <a:t> мучили мене, - </a:t>
            </a:r>
            <a:r>
              <a:rPr lang="ru-RU" sz="2400" b="1" i="1" dirty="0" err="1" smtClean="0"/>
              <a:t>згадував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Далі</a:t>
            </a:r>
            <a:r>
              <a:rPr lang="ru-RU" sz="2400" b="1" i="1" dirty="0" smtClean="0"/>
              <a:t>, -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через </a:t>
            </a:r>
            <a:r>
              <a:rPr lang="ru-RU" sz="2400" b="1" i="1" dirty="0" err="1" smtClean="0"/>
              <a:t>півроку</a:t>
            </a:r>
            <a:r>
              <a:rPr lang="ru-RU" sz="2400" b="1" i="1" dirty="0" smtClean="0"/>
              <a:t> до початку </a:t>
            </a:r>
            <a:r>
              <a:rPr lang="ru-RU" sz="2400" b="1" i="1" dirty="0" err="1" smtClean="0"/>
              <a:t>дій</a:t>
            </a:r>
            <a:r>
              <a:rPr lang="ru-RU" sz="2400" b="1" i="1" dirty="0" smtClean="0"/>
              <a:t> я написав </a:t>
            </a:r>
            <a:r>
              <a:rPr lang="ru-RU" sz="2400" b="1" i="1" dirty="0" err="1" smtClean="0"/>
              <a:t>цю</a:t>
            </a:r>
            <a:r>
              <a:rPr lang="ru-RU" sz="2400" b="1" i="1" dirty="0" smtClean="0"/>
              <a:t> картину. Приправлена </a:t>
            </a:r>
            <a:r>
              <a:rPr lang="ru-RU" sz="2400" b="1" i="1" dirty="0" err="1" smtClean="0"/>
              <a:t>вареними</a:t>
            </a:r>
            <a:r>
              <a:rPr lang="ru-RU" sz="2400" b="1" i="1" dirty="0" smtClean="0"/>
              <a:t> бобами, вона </a:t>
            </a:r>
            <a:r>
              <a:rPr lang="ru-RU" sz="2400" b="1" i="1" dirty="0" err="1" smtClean="0"/>
              <a:t>відтворює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велике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людське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тіло</a:t>
            </a:r>
            <a:r>
              <a:rPr lang="ru-RU" sz="2400" b="1" i="1" dirty="0" smtClean="0"/>
              <a:t>  у </a:t>
            </a:r>
            <a:r>
              <a:rPr lang="ru-RU" sz="2400" b="1" i="1" dirty="0" err="1" smtClean="0"/>
              <a:t>вигляді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чудовищних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наростів</a:t>
            </a:r>
            <a:r>
              <a:rPr lang="ru-RU" sz="2400" b="1" i="1" dirty="0" smtClean="0"/>
              <a:t> рук та </a:t>
            </a:r>
            <a:r>
              <a:rPr lang="ru-RU" sz="2400" b="1" i="1" dirty="0" err="1" smtClean="0"/>
              <a:t>ніг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ламають</a:t>
            </a:r>
            <a:r>
              <a:rPr lang="ru-RU" sz="2400" b="1" i="1" dirty="0" smtClean="0"/>
              <a:t> один одного в </a:t>
            </a:r>
            <a:r>
              <a:rPr lang="ru-RU" sz="2400" b="1" i="1" dirty="0" err="1" smtClean="0"/>
              <a:t>пароксизмі</a:t>
            </a:r>
            <a:r>
              <a:rPr lang="ru-RU" sz="2400" b="1" i="1" dirty="0" smtClean="0"/>
              <a:t> безумства.»</a:t>
            </a:r>
            <a:endParaRPr lang="ru-RU" sz="2400" dirty="0"/>
          </a:p>
        </p:txBody>
      </p:sp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«Обличчя війни» (1940 р.)</a:t>
            </a:r>
            <a:endParaRPr lang="uk-UA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42" b="6642"/>
          <a:stretch>
            <a:fillRect/>
          </a:stretch>
        </p:blipFill>
        <p:spPr>
          <a:xfrm>
            <a:off x="1828800" y="1831975"/>
            <a:ext cx="6127576" cy="4425472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184576" cy="1224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2800" dirty="0" smtClean="0">
                <a:solidFill>
                  <a:srgbClr val="FFFF00"/>
                </a:solidFill>
              </a:rPr>
              <a:t>«Спокуса святого Антонія» (1946 р.)</a:t>
            </a:r>
            <a:endParaRPr lang="uk-UA" sz="2800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" r="227"/>
          <a:stretch>
            <a:fillRect/>
          </a:stretch>
        </p:blipFill>
        <p:spPr>
          <a:xfrm>
            <a:off x="1835696" y="1700808"/>
            <a:ext cx="6055568" cy="4373466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4400" dirty="0" smtClean="0">
                <a:solidFill>
                  <a:srgbClr val="FFFF00"/>
                </a:solidFill>
              </a:rPr>
              <a:t>«Сон»</a:t>
            </a:r>
            <a:endParaRPr lang="uk-UA" sz="44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6" r="5606"/>
          <a:stretch>
            <a:fillRect/>
          </a:stretch>
        </p:blipFill>
        <p:spPr>
          <a:xfrm>
            <a:off x="1259632" y="1340768"/>
            <a:ext cx="6343600" cy="4581489"/>
          </a:xfrm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Христос св. </a:t>
            </a:r>
            <a:r>
              <a:rPr lang="ru-RU" i="1" dirty="0" err="1" smtClean="0"/>
              <a:t>Іоанна</a:t>
            </a:r>
            <a:r>
              <a:rPr lang="ru-RU" i="1" dirty="0" smtClean="0"/>
              <a:t> </a:t>
            </a:r>
            <a:r>
              <a:rPr lang="ru-RU" i="1" dirty="0" err="1" smtClean="0"/>
              <a:t>Хреста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357718" cy="4525963"/>
          </a:xfrm>
        </p:spPr>
        <p:txBody>
          <a:bodyPr/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400" dirty="0" smtClean="0"/>
              <a:t> </a:t>
            </a:r>
            <a:r>
              <a:rPr lang="ru-RU" sz="1800" b="1" i="1" dirty="0" err="1" smtClean="0"/>
              <a:t>Назва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картини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відображає</a:t>
            </a:r>
            <a:r>
              <a:rPr lang="ru-RU" sz="1800" b="1" i="1" dirty="0" smtClean="0"/>
              <a:t>  </a:t>
            </a:r>
            <a:r>
              <a:rPr lang="ru-RU" sz="1800" b="1" i="1" dirty="0" err="1" smtClean="0"/>
              <a:t>епізод</a:t>
            </a:r>
            <a:endParaRPr lang="ru-RU" sz="1800" b="1" i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err="1" smtClean="0"/>
              <a:t>життя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іспанського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містика</a:t>
            </a:r>
            <a:r>
              <a:rPr lang="ru-RU" sz="1800" b="1" i="1" dirty="0" smtClean="0"/>
              <a:t>, св. </a:t>
            </a:r>
            <a:r>
              <a:rPr lang="ru-RU" sz="1800" b="1" i="1" dirty="0" err="1" smtClean="0"/>
              <a:t>Іоанна</a:t>
            </a:r>
            <a:endParaRPr lang="ru-RU" sz="1800" b="1" i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err="1" smtClean="0"/>
              <a:t>Хреста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котрий</a:t>
            </a:r>
            <a:r>
              <a:rPr lang="ru-RU" sz="1800" b="1" i="1" dirty="0" smtClean="0"/>
              <a:t> в </a:t>
            </a:r>
            <a:r>
              <a:rPr lang="ru-RU" sz="1800" b="1" i="1" dirty="0" err="1" smtClean="0"/>
              <a:t>стані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релігійного</a:t>
            </a:r>
            <a:endParaRPr lang="ru-RU" sz="1800" b="1" i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err="1" smtClean="0"/>
              <a:t>екстазу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намалював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розпяття</a:t>
            </a:r>
            <a:r>
              <a:rPr lang="ru-RU" sz="1800" b="1" i="1" dirty="0" smtClean="0"/>
              <a:t>.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smtClean="0"/>
              <a:t>	</a:t>
            </a:r>
            <a:r>
              <a:rPr lang="ru-RU" sz="1800" b="1" i="1" dirty="0" err="1" smtClean="0"/>
              <a:t>Його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ескіз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зроблений</a:t>
            </a:r>
            <a:r>
              <a:rPr lang="ru-RU" sz="1800" b="1" i="1" dirty="0" smtClean="0"/>
              <a:t> в тому ж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err="1" smtClean="0"/>
              <a:t>незвичайному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ракурсі</a:t>
            </a:r>
            <a:r>
              <a:rPr lang="ru-RU" sz="1800" b="1" i="1" dirty="0" smtClean="0"/>
              <a:t>, </a:t>
            </a:r>
            <a:r>
              <a:rPr lang="ru-RU" sz="1800" b="1" i="1" dirty="0" err="1" smtClean="0"/>
              <a:t>що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</a:t>
            </a:r>
            <a:r>
              <a:rPr lang="ru-RU" sz="1800" b="1" i="1" dirty="0" smtClean="0"/>
              <a:t> на </a:t>
            </a:r>
            <a:r>
              <a:rPr lang="ru-RU" sz="1800" b="1" i="1" dirty="0" err="1" smtClean="0"/>
              <a:t>картині</a:t>
            </a:r>
            <a:endParaRPr lang="ru-RU" sz="1800" b="1" i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err="1" smtClean="0"/>
              <a:t>Далі</a:t>
            </a:r>
            <a:r>
              <a:rPr lang="ru-RU" sz="1800" b="1" i="1" dirty="0" smtClean="0"/>
              <a:t>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smtClean="0"/>
              <a:t>	Сам </a:t>
            </a:r>
            <a:r>
              <a:rPr lang="ru-RU" sz="1800" b="1" i="1" dirty="0" err="1" smtClean="0"/>
              <a:t>Далі</a:t>
            </a:r>
            <a:r>
              <a:rPr lang="ru-RU" sz="1800" b="1" i="1" dirty="0" smtClean="0"/>
              <a:t> так  </a:t>
            </a:r>
            <a:r>
              <a:rPr lang="ru-RU" sz="1800" b="1" i="1" dirty="0" err="1" smtClean="0"/>
              <a:t>згадував</a:t>
            </a:r>
            <a:r>
              <a:rPr lang="ru-RU" sz="1800" b="1" i="1" dirty="0" smtClean="0"/>
              <a:t> про </a:t>
            </a:r>
            <a:r>
              <a:rPr lang="ru-RU" sz="1800" b="1" i="1" dirty="0" err="1" smtClean="0"/>
              <a:t>її</a:t>
            </a:r>
            <a:r>
              <a:rPr lang="ru-RU" sz="1800" b="1" i="1" dirty="0" smtClean="0"/>
              <a:t>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err="1" smtClean="0"/>
              <a:t>написання</a:t>
            </a:r>
            <a:r>
              <a:rPr lang="ru-RU" sz="1800" b="1" i="1" dirty="0" smtClean="0"/>
              <a:t>: «Все </a:t>
            </a:r>
            <a:r>
              <a:rPr lang="ru-RU" sz="1800" b="1" i="1" dirty="0" err="1" smtClean="0"/>
              <a:t>починалося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з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космічного</a:t>
            </a:r>
            <a:r>
              <a:rPr lang="ru-RU" sz="1800" b="1" i="1" dirty="0" smtClean="0"/>
              <a:t>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smtClean="0"/>
              <a:t>сну, </a:t>
            </a:r>
            <a:r>
              <a:rPr lang="ru-RU" sz="1800" b="1" i="1" dirty="0" err="1" smtClean="0"/>
              <a:t>який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відвідав</a:t>
            </a:r>
            <a:r>
              <a:rPr lang="ru-RU" sz="1800" b="1" i="1" dirty="0" smtClean="0"/>
              <a:t> мене  в 1951 </a:t>
            </a:r>
            <a:r>
              <a:rPr lang="ru-RU" sz="1800" b="1" i="1" dirty="0" err="1" smtClean="0"/>
              <a:t>році</a:t>
            </a:r>
            <a:r>
              <a:rPr lang="ru-RU" sz="1800" b="1" i="1" dirty="0" smtClean="0"/>
              <a:t>, коли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err="1" smtClean="0"/>
              <a:t>майбутня</a:t>
            </a:r>
            <a:r>
              <a:rPr lang="ru-RU" sz="1800" b="1" i="1" dirty="0" smtClean="0"/>
              <a:t> картина </a:t>
            </a:r>
            <a:r>
              <a:rPr lang="ru-RU" sz="1800" b="1" i="1" dirty="0" err="1" smtClean="0"/>
              <a:t>наснилась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мені</a:t>
            </a:r>
            <a:r>
              <a:rPr lang="ru-RU" sz="1800" b="1" i="1" dirty="0" smtClean="0"/>
              <a:t>  в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err="1" smtClean="0"/>
              <a:t>кольорі</a:t>
            </a:r>
            <a:r>
              <a:rPr lang="ru-RU" sz="1800" b="1" i="1" dirty="0" smtClean="0"/>
              <a:t>. Я </a:t>
            </a:r>
            <a:r>
              <a:rPr lang="ru-RU" sz="1800" b="1" i="1" dirty="0" err="1" smtClean="0"/>
              <a:t>розробив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конструкцію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із</a:t>
            </a:r>
            <a:r>
              <a:rPr lang="ru-RU" sz="1800" b="1" i="1" dirty="0" smtClean="0"/>
              <a:t>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err="1" smtClean="0"/>
              <a:t>трикутника</a:t>
            </a:r>
            <a:r>
              <a:rPr lang="ru-RU" sz="1800" b="1" i="1" dirty="0" smtClean="0"/>
              <a:t> та круга </a:t>
            </a:r>
            <a:r>
              <a:rPr lang="ru-RU" sz="1800" b="1" i="1" dirty="0" err="1" smtClean="0"/>
              <a:t>і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помістив</a:t>
            </a:r>
            <a:r>
              <a:rPr lang="ru-RU" sz="1800" b="1" i="1" dirty="0" smtClean="0"/>
              <a:t> Христа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1800" b="1" i="1" dirty="0" smtClean="0"/>
              <a:t>в середину </a:t>
            </a:r>
            <a:r>
              <a:rPr lang="ru-RU" sz="1800" b="1" i="1" dirty="0" err="1" smtClean="0"/>
              <a:t>трикутника</a:t>
            </a:r>
            <a:r>
              <a:rPr lang="ru-RU" sz="1800" b="1" i="1" dirty="0" smtClean="0"/>
              <a:t>…»</a:t>
            </a:r>
            <a:endParaRPr lang="ru-RU" sz="1800" dirty="0"/>
          </a:p>
        </p:txBody>
      </p:sp>
      <p:pic>
        <p:nvPicPr>
          <p:cNvPr id="5" name="Picture 7" descr="Pict05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2203"/>
          <a:stretch>
            <a:fillRect/>
          </a:stretch>
        </p:blipFill>
        <p:spPr>
          <a:xfrm>
            <a:off x="5000628" y="1600200"/>
            <a:ext cx="3786214" cy="4525963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3600" dirty="0" smtClean="0">
                <a:solidFill>
                  <a:srgbClr val="0070C0"/>
                </a:solidFill>
              </a:rPr>
              <a:t>«Живий натюрморт»</a:t>
            </a:r>
            <a:endParaRPr lang="uk-UA" sz="36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9" b="4149"/>
          <a:stretch>
            <a:fillRect/>
          </a:stretch>
        </p:blipFill>
        <p:spPr>
          <a:xfrm>
            <a:off x="1187624" y="1257740"/>
            <a:ext cx="6912768" cy="4992554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17" b="22917"/>
          <a:stretch>
            <a:fillRect/>
          </a:stretch>
        </p:blipFill>
        <p:spPr>
          <a:xfrm>
            <a:off x="683568" y="476672"/>
            <a:ext cx="7948759" cy="574077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3" r="3083"/>
          <a:stretch>
            <a:fillRect/>
          </a:stretch>
        </p:blipFill>
        <p:spPr>
          <a:xfrm>
            <a:off x="1043608" y="764704"/>
            <a:ext cx="7121923" cy="5328592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79504" cy="7272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800" dirty="0" smtClean="0">
                <a:solidFill>
                  <a:srgbClr val="FF0000"/>
                </a:solidFill>
              </a:rPr>
              <a:t>Сальвадор Далі</a:t>
            </a:r>
            <a:endParaRPr lang="uk-UA" sz="4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43" b="18043"/>
          <a:stretch>
            <a:fillRect/>
          </a:stretch>
        </p:blipFill>
        <p:spPr>
          <a:xfrm>
            <a:off x="1248372" y="1412776"/>
            <a:ext cx="6780012" cy="4896675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R560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err="1" smtClean="0">
                <a:solidFill>
                  <a:srgbClr val="FF0000"/>
                </a:solidFill>
              </a:rPr>
              <a:t>Біографія</a:t>
            </a:r>
            <a:r>
              <a:rPr lang="ru-RU" sz="3600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7848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</a:rPr>
              <a:t>        </a:t>
            </a:r>
            <a:r>
              <a:rPr lang="ru-RU" sz="2400" b="1" i="1">
                <a:solidFill>
                  <a:srgbClr val="FF0000"/>
                </a:solidFill>
              </a:rPr>
              <a:t>11 травня 1904 р.- народився в Фігерасі, невеликому містечку на південному сході </a:t>
            </a:r>
            <a:r>
              <a:rPr lang="uk-UA" sz="2400" b="1" i="1">
                <a:solidFill>
                  <a:srgbClr val="FF0000"/>
                </a:solidFill>
              </a:rPr>
              <a:t>Іспанії.</a:t>
            </a:r>
            <a:r>
              <a:rPr lang="ru-RU" sz="2400" b="1" i="1">
                <a:solidFill>
                  <a:srgbClr val="FF0000"/>
                </a:solidFill>
              </a:rPr>
              <a:t> Далі ріс некерованим хлопчиком, погано навчався в школі. Здібності до малювання проявилися у нього в ранньому віці, в 14 років Сальвадор успішно брав участь у своїй першій виставці.</a:t>
            </a: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 </a:t>
            </a:r>
            <a:r>
              <a:rPr lang="uk-UA" sz="2400" b="1" i="1">
                <a:solidFill>
                  <a:srgbClr val="FF0000"/>
                </a:solidFill>
              </a:rPr>
              <a:t>         </a:t>
            </a:r>
            <a:r>
              <a:rPr lang="ru-RU" sz="2400" b="1" i="1">
                <a:solidFill>
                  <a:srgbClr val="FF0000"/>
                </a:solidFill>
              </a:rPr>
              <a:t>В 1921 р. стає студентом Академії винахідного мистецтва в Мадриді. В своїх ранніх роботах Далі експериментує в різних стилях, але найбільше його привабив сюрреалізм, до якого він належить офіційно з 1929 р. В цьому ж році він знайомиться з жінкою, яка стала його музою, Галою Елюар.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3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560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1000" y="457200"/>
            <a:ext cx="76962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1934 р.- проходять шість персональних виставок Далі в Європі та США.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1937 р.- вперше побував у Італії, де зачаровується  роботами художників Відродження.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1939 р.- вигнаний Андре Бретоном із ряду сюрреалістів за небажання протестувати проти дій генерала Франко  під час громадянської війни в Іспанії.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 1940 р.- переїжджає разом з Галою в США, де користується шаленою популярністю та успіхом.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 1948 р.-  повертається в Європу і облаштовується в  Порт-Легаті в Іспанії.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1964 р.- небувалий ажиотаж навколо виставки художника з Токіо.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3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560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229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1979 р. – виставки в Центрі Помпіду в Парижі та через рік в Лондоні приваблюють до себе рекордне число відвідувачів.</a:t>
            </a:r>
            <a:endParaRPr lang="en-US" sz="2400" b="1" i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1982 </a:t>
            </a:r>
            <a:r>
              <a:rPr lang="uk-UA" sz="2400" b="1" i="1">
                <a:solidFill>
                  <a:srgbClr val="FF0000"/>
                </a:solidFill>
              </a:rPr>
              <a:t>р. </a:t>
            </a:r>
            <a:r>
              <a:rPr lang="en-US" sz="2400" b="1" i="1">
                <a:solidFill>
                  <a:srgbClr val="FF0000"/>
                </a:solidFill>
              </a:rPr>
              <a:t>– </a:t>
            </a:r>
            <a:r>
              <a:rPr lang="ru-RU" sz="2400" b="1" i="1">
                <a:solidFill>
                  <a:srgbClr val="FF0000"/>
                </a:solidFill>
              </a:rPr>
              <a:t>після смерті Гали залишає Порт-Легат та переїжджає спочатку  в замок Пуболь, а потім, після пожежі, в Фігерасі. 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</a:rPr>
              <a:t>1989 р. –померає в Фігерасі у 84 – річному віці. Похований  на території  місцевого  музею Далі.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486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>
                <a:solidFill>
                  <a:srgbClr val="FFC000"/>
                </a:solidFill>
              </a:rPr>
              <a:t>«</a:t>
            </a:r>
            <a:r>
              <a:rPr lang="ru-RU" sz="3200" dirty="0" err="1">
                <a:solidFill>
                  <a:srgbClr val="FFC000"/>
                </a:solidFill>
              </a:rPr>
              <a:t>Фігура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жінки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</a:rPr>
              <a:t>біля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вікна</a:t>
            </a:r>
            <a:r>
              <a:rPr lang="uk-UA" sz="3200" dirty="0">
                <a:solidFill>
                  <a:srgbClr val="FFC000"/>
                </a:solidFill>
              </a:rPr>
              <a:t>» 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endParaRPr lang="uk-UA" sz="32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93" b="24993"/>
          <a:stretch>
            <a:fillRect/>
          </a:stretch>
        </p:blipFill>
        <p:spPr>
          <a:xfrm>
            <a:off x="1248371" y="1412776"/>
            <a:ext cx="6996036" cy="5052693"/>
          </a:xfrm>
        </p:spPr>
      </p:pic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835150" y="836613"/>
            <a:ext cx="5486400" cy="5302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+mj-lt"/>
              </a:rPr>
              <a:t>(1925 р.)</a:t>
            </a:r>
            <a:endParaRPr lang="uk-UA" sz="3200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Фігура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жінки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біля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вікна</a:t>
            </a:r>
            <a:r>
              <a:rPr lang="uk-UA" dirty="0" smtClean="0">
                <a:solidFill>
                  <a:srgbClr val="FFFF00"/>
                </a:solidFill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	 На </a:t>
            </a:r>
            <a:r>
              <a:rPr lang="ru-RU" sz="2400" dirty="0" err="1" smtClean="0"/>
              <a:t>картині</a:t>
            </a:r>
            <a:r>
              <a:rPr lang="ru-RU" sz="2400" dirty="0" smtClean="0"/>
              <a:t> </a:t>
            </a:r>
            <a:r>
              <a:rPr lang="uk-UA" sz="2400" dirty="0" smtClean="0"/>
              <a:t>«</a:t>
            </a:r>
            <a:r>
              <a:rPr lang="ru-RU" sz="2400" dirty="0" err="1" smtClean="0"/>
              <a:t>Фігура</a:t>
            </a:r>
            <a:r>
              <a:rPr lang="ru-RU" sz="2400" dirty="0" smtClean="0"/>
              <a:t> </a:t>
            </a:r>
            <a:r>
              <a:rPr lang="ru-RU" sz="2400" dirty="0" err="1" smtClean="0"/>
              <a:t>жінки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вікна</a:t>
            </a:r>
            <a:r>
              <a:rPr lang="uk-UA" sz="2400" dirty="0" smtClean="0"/>
              <a:t>» </a:t>
            </a:r>
            <a:r>
              <a:rPr lang="ru-RU" sz="2400" dirty="0" err="1" smtClean="0"/>
              <a:t>написаної</a:t>
            </a:r>
            <a:r>
              <a:rPr lang="ru-RU" sz="2400" dirty="0" smtClean="0"/>
              <a:t> в 1925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, художник </a:t>
            </a:r>
            <a:r>
              <a:rPr lang="ru-RU" sz="2400" dirty="0" err="1" smtClean="0"/>
              <a:t>зобразив</a:t>
            </a:r>
            <a:r>
              <a:rPr lang="ru-RU" sz="2400" dirty="0" smtClean="0"/>
              <a:t> свою сестру </a:t>
            </a:r>
            <a:r>
              <a:rPr lang="ru-RU" sz="2400" dirty="0" err="1" smtClean="0"/>
              <a:t>Анну-Марію</a:t>
            </a:r>
            <a:r>
              <a:rPr lang="ru-RU" sz="2400" dirty="0" smtClean="0"/>
              <a:t>, яка дивиться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вікна</a:t>
            </a:r>
            <a:r>
              <a:rPr lang="ru-RU" sz="2400" dirty="0" smtClean="0"/>
              <a:t> на затоку в </a:t>
            </a:r>
            <a:r>
              <a:rPr lang="ru-RU" sz="2400" dirty="0" err="1" smtClean="0"/>
              <a:t>Кадакесі</a:t>
            </a:r>
            <a:r>
              <a:rPr lang="ru-RU" sz="2400" dirty="0" smtClean="0"/>
              <a:t>. Полотно </a:t>
            </a:r>
            <a:r>
              <a:rPr lang="ru-RU" sz="2400" dirty="0" err="1" smtClean="0"/>
              <a:t>просякнуте</a:t>
            </a:r>
            <a:r>
              <a:rPr lang="ru-RU" sz="2400" dirty="0" smtClean="0"/>
              <a:t> духом </a:t>
            </a:r>
            <a:r>
              <a:rPr lang="ru-RU" sz="2400" dirty="0" err="1" smtClean="0"/>
              <a:t>нереальності</a:t>
            </a:r>
            <a:r>
              <a:rPr lang="ru-RU" sz="2400" dirty="0" smtClean="0"/>
              <a:t> сну,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написано в </a:t>
            </a:r>
            <a:r>
              <a:rPr lang="ru-RU" sz="2400" dirty="0" err="1" smtClean="0"/>
              <a:t>прискіпливо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реалістичному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стилі</a:t>
            </a:r>
            <a:r>
              <a:rPr lang="ru-RU" sz="2400" dirty="0" smtClean="0"/>
              <a:t>. У </a:t>
            </a:r>
            <a:r>
              <a:rPr lang="ru-RU" sz="2400" dirty="0" err="1" smtClean="0"/>
              <a:t>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аура </a:t>
            </a:r>
            <a:r>
              <a:rPr lang="ru-RU" sz="2400" dirty="0" err="1" smtClean="0"/>
              <a:t>порожнечі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 </a:t>
            </a:r>
            <a:r>
              <a:rPr lang="ru-RU" sz="2400" dirty="0" err="1" smtClean="0"/>
              <a:t>чогось</a:t>
            </a:r>
            <a:r>
              <a:rPr lang="ru-RU" sz="2400" dirty="0" smtClean="0"/>
              <a:t> невидимого,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причаїлося</a:t>
            </a:r>
            <a:r>
              <a:rPr lang="ru-RU" sz="2400" dirty="0" smtClean="0"/>
              <a:t> за простором </a:t>
            </a:r>
            <a:r>
              <a:rPr lang="ru-RU" sz="2400" dirty="0" err="1" smtClean="0"/>
              <a:t>картини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того, картина </a:t>
            </a:r>
            <a:r>
              <a:rPr lang="ru-RU" sz="2400" dirty="0" err="1" smtClean="0"/>
              <a:t>створює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відчуття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тиші</a:t>
            </a:r>
            <a:r>
              <a:rPr lang="ru-RU" sz="2400" dirty="0" smtClean="0"/>
              <a:t>. </a:t>
            </a:r>
            <a:r>
              <a:rPr lang="ru-RU" sz="2400" dirty="0" err="1" smtClean="0"/>
              <a:t>Якби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робота </a:t>
            </a:r>
            <a:r>
              <a:rPr lang="ru-RU" sz="2400" dirty="0" err="1" smtClean="0"/>
              <a:t>імпресіоністів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глядач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відчував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би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атмосферу: </a:t>
            </a:r>
            <a:r>
              <a:rPr lang="ru-RU" sz="2400" dirty="0" err="1" smtClean="0"/>
              <a:t>чув</a:t>
            </a:r>
            <a:r>
              <a:rPr lang="ru-RU" sz="2400" dirty="0" smtClean="0"/>
              <a:t> </a:t>
            </a:r>
            <a:r>
              <a:rPr lang="ru-RU" sz="2400" dirty="0" err="1" smtClean="0"/>
              <a:t>би</a:t>
            </a:r>
            <a:r>
              <a:rPr lang="ru-RU" sz="2400" dirty="0" smtClean="0"/>
              <a:t> море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шепотіння</a:t>
            </a:r>
            <a:r>
              <a:rPr lang="ru-RU" sz="2400" dirty="0" smtClean="0"/>
              <a:t> бризу,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тут </a:t>
            </a:r>
            <a:r>
              <a:rPr lang="ru-RU" sz="2400" dirty="0" err="1" smtClean="0"/>
              <a:t>здається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все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завмерло</a:t>
            </a:r>
            <a:r>
              <a:rPr lang="ru-RU" sz="2400" dirty="0" smtClean="0"/>
              <a:t>. </a:t>
            </a:r>
            <a:r>
              <a:rPr lang="ru-RU" sz="2400" dirty="0" err="1" smtClean="0"/>
              <a:t>Постать</a:t>
            </a:r>
            <a:r>
              <a:rPr lang="ru-RU" sz="2400" dirty="0" smtClean="0"/>
              <a:t> </a:t>
            </a:r>
            <a:r>
              <a:rPr lang="ru-RU" sz="2400" dirty="0" err="1" smtClean="0"/>
              <a:t>Анни-Марії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ізольована</a:t>
            </a:r>
            <a:r>
              <a:rPr lang="ru-RU" sz="2400" dirty="0" smtClean="0"/>
              <a:t>, вона </a:t>
            </a:r>
            <a:r>
              <a:rPr lang="ru-RU" sz="2400" dirty="0" err="1" smtClean="0"/>
              <a:t>знаходиться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іншому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4864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FFFF00"/>
                </a:solidFill>
                <a:effectLst/>
              </a:rPr>
              <a:t>«</a:t>
            </a:r>
            <a:r>
              <a:rPr lang="ru-RU" dirty="0" err="1">
                <a:solidFill>
                  <a:srgbClr val="FFFF00"/>
                </a:solidFill>
                <a:effectLst/>
              </a:rPr>
              <a:t>Метаморфози</a:t>
            </a:r>
            <a:r>
              <a:rPr lang="ru-RU" dirty="0">
                <a:solidFill>
                  <a:srgbClr val="FFFF00"/>
                </a:solidFill>
                <a:effectLst/>
              </a:rPr>
              <a:t> </a:t>
            </a:r>
            <a:r>
              <a:rPr lang="ru-RU" dirty="0" err="1">
                <a:solidFill>
                  <a:srgbClr val="FFFF00"/>
                </a:solidFill>
                <a:effectLst/>
              </a:rPr>
              <a:t>Нарциса</a:t>
            </a:r>
            <a:r>
              <a:rPr lang="uk-UA" dirty="0">
                <a:solidFill>
                  <a:srgbClr val="FFFF00"/>
                </a:solidFill>
                <a:effectLst/>
              </a:rPr>
              <a:t>» 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3" r="6313"/>
          <a:stretch>
            <a:fillRect/>
          </a:stretch>
        </p:blipFill>
        <p:spPr>
          <a:xfrm>
            <a:off x="849557" y="1124744"/>
            <a:ext cx="7466859" cy="5392731"/>
          </a:xfrm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>
          <a:xfrm>
            <a:off x="1763713" y="692150"/>
            <a:ext cx="5486400" cy="5302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FFFF00"/>
                </a:solidFill>
              </a:rPr>
              <a:t>(1936-37)</a:t>
            </a:r>
            <a:r>
              <a:rPr lang="uk-UA" sz="200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D49C2C"/>
                </a:solidFill>
                <a:effectLst/>
              </a:rPr>
              <a:t>«</a:t>
            </a:r>
            <a:r>
              <a:rPr lang="ru-RU" sz="3600" dirty="0" err="1" smtClean="0">
                <a:solidFill>
                  <a:srgbClr val="D49C2C"/>
                </a:solidFill>
                <a:effectLst/>
              </a:rPr>
              <a:t>Метаморфози</a:t>
            </a:r>
            <a:r>
              <a:rPr lang="ru-RU" sz="3600" dirty="0" smtClean="0">
                <a:solidFill>
                  <a:srgbClr val="D49C2C"/>
                </a:solidFill>
                <a:effectLst/>
              </a:rPr>
              <a:t> </a:t>
            </a:r>
            <a:r>
              <a:rPr lang="ru-RU" sz="3600" dirty="0" err="1" smtClean="0">
                <a:solidFill>
                  <a:srgbClr val="D49C2C"/>
                </a:solidFill>
                <a:effectLst/>
              </a:rPr>
              <a:t>Нарциса</a:t>
            </a:r>
            <a:r>
              <a:rPr lang="uk-UA" sz="3600" dirty="0" smtClean="0">
                <a:solidFill>
                  <a:srgbClr val="D49C2C"/>
                </a:solidFill>
                <a:effectLst/>
              </a:rPr>
              <a:t>»</a:t>
            </a:r>
            <a:r>
              <a:rPr lang="ru-RU" sz="3600" dirty="0" smtClean="0">
                <a:solidFill>
                  <a:srgbClr val="D49C2C"/>
                </a:solidFill>
                <a:effectLst/>
              </a:rPr>
              <a:t> (1936-37)</a:t>
            </a:r>
            <a:r>
              <a:rPr lang="uk-UA" sz="3600" dirty="0" smtClean="0">
                <a:solidFill>
                  <a:srgbClr val="D49C2C"/>
                </a:solidFill>
                <a:effectLst/>
              </a:rPr>
              <a:t>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Це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була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його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найвдаліша</a:t>
            </a:r>
            <a:r>
              <a:rPr lang="ru-RU" sz="2000" dirty="0" smtClean="0">
                <a:solidFill>
                  <a:srgbClr val="002060"/>
                </a:solidFill>
              </a:rPr>
              <a:t> картина того </a:t>
            </a:r>
            <a:r>
              <a:rPr lang="ru-RU" sz="2000" dirty="0" err="1" smtClean="0">
                <a:solidFill>
                  <a:srgbClr val="002060"/>
                </a:solidFill>
              </a:rPr>
              <a:t>періоду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</a:t>
            </a:r>
            <a:r>
              <a:rPr lang="ru-RU" sz="2000" dirty="0" smtClean="0">
                <a:solidFill>
                  <a:srgbClr val="002060"/>
                </a:solidFill>
              </a:rPr>
              <a:t> двоякими образами. На перший </a:t>
            </a:r>
            <a:r>
              <a:rPr lang="ru-RU" sz="2000" dirty="0" err="1" smtClean="0">
                <a:solidFill>
                  <a:srgbClr val="002060"/>
                </a:solidFill>
              </a:rPr>
              <a:t>погляд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здається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на </a:t>
            </a:r>
            <a:r>
              <a:rPr lang="ru-RU" sz="2000" dirty="0" err="1" smtClean="0">
                <a:solidFill>
                  <a:srgbClr val="002060"/>
                </a:solidFill>
              </a:rPr>
              <a:t>ній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зображені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кінцівки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двох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фігур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звичайному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тлі</a:t>
            </a:r>
            <a:r>
              <a:rPr lang="ru-RU" sz="2000" dirty="0" smtClean="0">
                <a:solidFill>
                  <a:srgbClr val="002060"/>
                </a:solidFill>
              </a:rPr>
              <a:t>. Але </a:t>
            </a:r>
            <a:r>
              <a:rPr lang="ru-RU" sz="2000" dirty="0" err="1" smtClean="0">
                <a:solidFill>
                  <a:srgbClr val="002060"/>
                </a:solidFill>
              </a:rPr>
              <a:t>потім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можна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помітити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кінцівки</a:t>
            </a:r>
            <a:r>
              <a:rPr lang="ru-RU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</a:rPr>
              <a:t>лівій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частині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картини</a:t>
            </a:r>
            <a:r>
              <a:rPr lang="ru-RU" sz="2000" dirty="0" smtClean="0">
                <a:solidFill>
                  <a:srgbClr val="002060"/>
                </a:solidFill>
              </a:rPr>
              <a:t> належать </a:t>
            </a:r>
            <a:r>
              <a:rPr lang="ru-RU" sz="2000" dirty="0" err="1" smtClean="0">
                <a:solidFill>
                  <a:srgbClr val="002060"/>
                </a:solidFill>
              </a:rPr>
              <a:t>фігурі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людини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частково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прихованої</a:t>
            </a:r>
            <a:r>
              <a:rPr lang="ru-RU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</a:rPr>
              <a:t>тіні</a:t>
            </a:r>
            <a:r>
              <a:rPr lang="ru-RU" sz="2000" dirty="0" smtClean="0">
                <a:solidFill>
                  <a:srgbClr val="002060"/>
                </a:solidFill>
              </a:rPr>
              <a:t>, яка дивиться у воду, яка </a:t>
            </a:r>
            <a:r>
              <a:rPr lang="ru-RU" sz="2000" dirty="0" err="1" smtClean="0">
                <a:solidFill>
                  <a:srgbClr val="002060"/>
                </a:solidFill>
              </a:rPr>
              <a:t>відображає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його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зображення</a:t>
            </a:r>
            <a:r>
              <a:rPr lang="ru-RU" sz="2000" dirty="0" smtClean="0">
                <a:solidFill>
                  <a:srgbClr val="002060"/>
                </a:solidFill>
              </a:rPr>
              <a:t>, - </a:t>
            </a:r>
            <a:r>
              <a:rPr lang="ru-RU" sz="2000" dirty="0" err="1" smtClean="0">
                <a:solidFill>
                  <a:srgbClr val="002060"/>
                </a:solidFill>
              </a:rPr>
              <a:t>зображення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Нарциса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</a:rPr>
              <a:t>Праворуч</a:t>
            </a:r>
            <a:r>
              <a:rPr lang="ru-RU" sz="2000" dirty="0" smtClean="0">
                <a:solidFill>
                  <a:srgbClr val="002060"/>
                </a:solidFill>
              </a:rPr>
              <a:t> – </a:t>
            </a:r>
            <a:r>
              <a:rPr lang="ru-RU" sz="2000" dirty="0" err="1" smtClean="0">
                <a:solidFill>
                  <a:srgbClr val="002060"/>
                </a:solidFill>
              </a:rPr>
              <a:t>набір</a:t>
            </a:r>
            <a:r>
              <a:rPr lang="ru-RU" sz="2000" dirty="0" smtClean="0">
                <a:solidFill>
                  <a:srgbClr val="002060"/>
                </a:solidFill>
              </a:rPr>
              <a:t> схожих форм, </a:t>
            </a:r>
            <a:r>
              <a:rPr lang="ru-RU" sz="2000" dirty="0" err="1" smtClean="0">
                <a:solidFill>
                  <a:srgbClr val="002060"/>
                </a:solidFill>
              </a:rPr>
              <a:t>але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тепер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кінцівки</a:t>
            </a:r>
            <a:r>
              <a:rPr lang="ru-RU" sz="2000" dirty="0" smtClean="0">
                <a:solidFill>
                  <a:srgbClr val="002060"/>
                </a:solidFill>
              </a:rPr>
              <a:t> - </a:t>
            </a:r>
            <a:r>
              <a:rPr lang="ru-RU" sz="2000" dirty="0" err="1" smtClean="0">
                <a:solidFill>
                  <a:srgbClr val="002060"/>
                </a:solidFill>
              </a:rPr>
              <a:t>це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пальці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тримають</a:t>
            </a:r>
            <a:r>
              <a:rPr lang="ru-RU" sz="2000" dirty="0" smtClean="0">
                <a:solidFill>
                  <a:srgbClr val="002060"/>
                </a:solidFill>
              </a:rPr>
              <a:t> яйце, </a:t>
            </a:r>
            <a:r>
              <a:rPr lang="ru-RU" sz="2000" dirty="0" err="1" smtClean="0">
                <a:solidFill>
                  <a:srgbClr val="002060"/>
                </a:solidFill>
              </a:rPr>
              <a:t>з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тріщин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якого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виростає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квітка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нарциса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</a:rPr>
              <a:t>Здається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міф</a:t>
            </a:r>
            <a:r>
              <a:rPr lang="ru-RU" sz="2000" dirty="0" smtClean="0">
                <a:solidFill>
                  <a:srgbClr val="002060"/>
                </a:solidFill>
              </a:rPr>
              <a:t> про </a:t>
            </a:r>
            <a:r>
              <a:rPr lang="ru-RU" sz="2000" dirty="0" err="1" smtClean="0">
                <a:solidFill>
                  <a:srgbClr val="002060"/>
                </a:solidFill>
              </a:rPr>
              <a:t>Нарциса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інтерпретований</a:t>
            </a:r>
            <a:r>
              <a:rPr lang="ru-RU" sz="2000" dirty="0" smtClean="0">
                <a:solidFill>
                  <a:srgbClr val="002060"/>
                </a:solidFill>
              </a:rPr>
              <a:t> тут </a:t>
            </a:r>
            <a:r>
              <a:rPr lang="ru-RU" sz="2000" dirty="0" err="1" smtClean="0">
                <a:solidFill>
                  <a:srgbClr val="002060"/>
                </a:solidFill>
              </a:rPr>
              <a:t>Далі</a:t>
            </a:r>
            <a:r>
              <a:rPr lang="ru-RU" sz="2000" dirty="0" smtClean="0">
                <a:solidFill>
                  <a:srgbClr val="002060"/>
                </a:solidFill>
              </a:rPr>
              <a:t> як </a:t>
            </a:r>
            <a:r>
              <a:rPr lang="ru-RU" sz="2000" dirty="0" err="1" smtClean="0">
                <a:solidFill>
                  <a:srgbClr val="002060"/>
                </a:solidFill>
              </a:rPr>
              <a:t>історія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його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власного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перетворення</a:t>
            </a:r>
            <a:r>
              <a:rPr lang="ru-RU" sz="2000" dirty="0" smtClean="0">
                <a:solidFill>
                  <a:srgbClr val="002060"/>
                </a:solidFill>
              </a:rPr>
              <a:t> через </a:t>
            </a:r>
            <a:r>
              <a:rPr lang="ru-RU" sz="2000" dirty="0" err="1" smtClean="0">
                <a:solidFill>
                  <a:srgbClr val="002060"/>
                </a:solidFill>
              </a:rPr>
              <a:t>Галу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</a:rPr>
              <a:t>Поглинений</a:t>
            </a:r>
            <a:r>
              <a:rPr lang="ru-RU" sz="2000" dirty="0" smtClean="0">
                <a:solidFill>
                  <a:srgbClr val="002060"/>
                </a:solidFill>
              </a:rPr>
              <a:t> собою юнак, </a:t>
            </a:r>
            <a:r>
              <a:rPr lang="ru-RU" sz="2000" dirty="0" err="1" smtClean="0">
                <a:solidFill>
                  <a:srgbClr val="002060"/>
                </a:solidFill>
              </a:rPr>
              <a:t>раніше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стурбований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мастурбацією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кастрацією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тепер</a:t>
            </a:r>
            <a:r>
              <a:rPr lang="ru-RU" sz="2000" dirty="0" smtClean="0">
                <a:solidFill>
                  <a:srgbClr val="002060"/>
                </a:solidFill>
              </a:rPr>
              <a:t> став членом нормального сексуального союзу, </a:t>
            </a:r>
            <a:r>
              <a:rPr lang="ru-RU" sz="2000" dirty="0" err="1" smtClean="0">
                <a:solidFill>
                  <a:srgbClr val="002060"/>
                </a:solidFill>
              </a:rPr>
              <a:t>зображеного</a:t>
            </a:r>
            <a:r>
              <a:rPr lang="ru-RU" sz="2000" dirty="0" smtClean="0">
                <a:solidFill>
                  <a:srgbClr val="002060"/>
                </a:solidFill>
              </a:rPr>
              <a:t> на другому </a:t>
            </a:r>
            <a:r>
              <a:rPr lang="ru-RU" sz="2000" dirty="0" err="1" smtClean="0">
                <a:solidFill>
                  <a:srgbClr val="002060"/>
                </a:solidFill>
              </a:rPr>
              <a:t>плані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картини</a:t>
            </a:r>
            <a:r>
              <a:rPr lang="ru-RU" sz="2000" dirty="0" smtClean="0">
                <a:solidFill>
                  <a:srgbClr val="002060"/>
                </a:solidFill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</a:rPr>
              <a:t>стилі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що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нагадує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активний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світ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робіт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епохи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Відродження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</a:rPr>
              <a:t>Навіть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шахове</a:t>
            </a:r>
            <a:r>
              <a:rPr lang="ru-RU" sz="2000" dirty="0" smtClean="0">
                <a:solidFill>
                  <a:srgbClr val="002060"/>
                </a:solidFill>
              </a:rPr>
              <a:t> поле </a:t>
            </a:r>
            <a:r>
              <a:rPr lang="ru-RU" sz="2000" dirty="0" err="1" smtClean="0">
                <a:solidFill>
                  <a:srgbClr val="002060"/>
                </a:solidFill>
              </a:rPr>
              <a:t>було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запозичене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з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картини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Белліні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/>
          </a:p>
        </p:txBody>
      </p:sp>
    </p:spTree>
  </p:cSld>
  <p:clrMapOvr>
    <a:masterClrMapping/>
  </p:clrMapOvr>
  <p:transition spd="slow">
    <p:blinds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619</Words>
  <Application>Microsoft Office PowerPoint</Application>
  <PresentationFormat>Экран (4:3)</PresentationFormat>
  <Paragraphs>47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Сальвадор Далі</vt:lpstr>
      <vt:lpstr>Біографія:</vt:lpstr>
      <vt:lpstr>Слайд 4</vt:lpstr>
      <vt:lpstr>Слайд 5</vt:lpstr>
      <vt:lpstr>«Фігура жінки біля вікна»  </vt:lpstr>
      <vt:lpstr>«Фігура жінки біля вікна»</vt:lpstr>
      <vt:lpstr>«Метаморфози Нарциса» </vt:lpstr>
      <vt:lpstr>«Метаморфози Нарциса» (1936-37). </vt:lpstr>
      <vt:lpstr>«Громадянська війна»</vt:lpstr>
      <vt:lpstr> </vt:lpstr>
      <vt:lpstr>«Обличчя війни» (1940 р.)</vt:lpstr>
      <vt:lpstr>«Спокуса святого Антонія» (1946 р.)</vt:lpstr>
      <vt:lpstr>«Сон»</vt:lpstr>
      <vt:lpstr>Христос св. Іоанна Хреста</vt:lpstr>
      <vt:lpstr>«Живий натюрморт»</vt:lpstr>
      <vt:lpstr>Слайд 17</vt:lpstr>
      <vt:lpstr>Слайд 18</vt:lpstr>
    </vt:vector>
  </TitlesOfParts>
  <Company>Школа № 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PC</cp:lastModifiedBy>
  <cp:revision>44</cp:revision>
  <dcterms:created xsi:type="dcterms:W3CDTF">2005-11-14T08:29:03Z</dcterms:created>
  <dcterms:modified xsi:type="dcterms:W3CDTF">2013-10-21T18:50:34Z</dcterms:modified>
</cp:coreProperties>
</file>