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66" r:id="rId3"/>
    <p:sldId id="258" r:id="rId4"/>
    <p:sldId id="259" r:id="rId5"/>
    <p:sldId id="260" r:id="rId6"/>
    <p:sldId id="269" r:id="rId7"/>
    <p:sldId id="261" r:id="rId8"/>
    <p:sldId id="262" r:id="rId9"/>
    <p:sldId id="268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4CB2E6-6E4B-402C-B681-0DFA5EBAB468}">
          <p14:sldIdLst>
            <p14:sldId id="256"/>
            <p14:sldId id="266"/>
          </p14:sldIdLst>
        </p14:section>
        <p14:section name="Історія виникнення грошей" id="{5E6F3187-E96B-4572-A40B-F446FF6DD7F7}">
          <p14:sldIdLst>
            <p14:sldId id="258"/>
            <p14:sldId id="259"/>
            <p14:sldId id="260"/>
            <p14:sldId id="269"/>
          </p14:sldIdLst>
        </p14:section>
        <p14:section name="Вартість грошей" id="{97020ADB-1AAC-473C-A2D8-A307A8FE9B00}">
          <p14:sldIdLst>
            <p14:sldId id="261"/>
            <p14:sldId id="262"/>
            <p14:sldId id="268"/>
            <p14:sldId id="263"/>
            <p14:sldId id="264"/>
          </p14:sldIdLst>
        </p14:section>
        <p14:section name="Фальшивництво" id="{A31FAD0A-A271-4833-B0BB-49363C51FA88}">
          <p14:sldIdLst>
            <p14:sldId id="265"/>
          </p14:sldIdLst>
        </p14:section>
        <p14:section name="Додаткові джерела інформації" id="{A1DCF185-1102-4FFE-AF94-BDB8B7AEA491}">
          <p14:sldIdLst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FABF5-45E5-4445-BE52-FEB53106C4AA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408AF-3D55-4ADC-AD5E-1C6F6E846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49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13BA011-E144-4790-9D5E-829E2EB789B7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4F76-30BD-4942-9155-D84EB9FAA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A011-E144-4790-9D5E-829E2EB789B7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4F76-30BD-4942-9155-D84EB9FAA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A011-E144-4790-9D5E-829E2EB789B7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4F76-30BD-4942-9155-D84EB9FAA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A011-E144-4790-9D5E-829E2EB789B7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4F76-30BD-4942-9155-D84EB9FAAD55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A011-E144-4790-9D5E-829E2EB789B7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4F76-30BD-4942-9155-D84EB9FAAD5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A011-E144-4790-9D5E-829E2EB789B7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4F76-30BD-4942-9155-D84EB9FAAD5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A011-E144-4790-9D5E-829E2EB789B7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4F76-30BD-4942-9155-D84EB9FAA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A011-E144-4790-9D5E-829E2EB789B7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4F76-30BD-4942-9155-D84EB9FAAD5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A011-E144-4790-9D5E-829E2EB789B7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4F76-30BD-4942-9155-D84EB9FAA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A011-E144-4790-9D5E-829E2EB789B7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4F76-30BD-4942-9155-D84EB9FAAD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A011-E144-4790-9D5E-829E2EB789B7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4F76-30BD-4942-9155-D84EB9FAAD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13BA011-E144-4790-9D5E-829E2EB789B7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6C94F76-30BD-4942-9155-D84EB9FAAD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3%D1%80%D0%BE%D1%88%D1%96#cite_note-8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564904"/>
            <a:ext cx="6400800" cy="1295400"/>
          </a:xfrm>
        </p:spPr>
        <p:txBody>
          <a:bodyPr/>
          <a:lstStyle/>
          <a:p>
            <a:r>
              <a:rPr lang="uk-UA" dirty="0">
                <a:latin typeface="Monotype Corsiva" pitchFamily="66" charset="0"/>
              </a:rPr>
              <a:t>Гроші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653136"/>
            <a:ext cx="3488432" cy="473968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Буркало 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0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412776"/>
            <a:ext cx="6248400" cy="1456373"/>
          </a:xfrm>
        </p:spPr>
        <p:txBody>
          <a:bodyPr/>
          <a:lstStyle/>
          <a:p>
            <a:r>
              <a:rPr lang="ru-RU" dirty="0"/>
              <a:t>Паритет </a:t>
            </a:r>
            <a:r>
              <a:rPr lang="ru-RU" dirty="0" err="1"/>
              <a:t>купівельної</a:t>
            </a:r>
            <a:r>
              <a:rPr lang="ru-RU" dirty="0"/>
              <a:t> </a:t>
            </a:r>
            <a:r>
              <a:rPr lang="ru-RU" dirty="0" err="1"/>
              <a:t>спроможності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2852936"/>
            <a:ext cx="6248400" cy="2808312"/>
          </a:xfrm>
        </p:spPr>
        <p:txBody>
          <a:bodyPr>
            <a:normAutofit fontScale="62500" lnSpcReduction="20000"/>
          </a:bodyPr>
          <a:lstStyle/>
          <a:p>
            <a:pPr indent="450000" algn="just"/>
            <a:r>
              <a:rPr lang="vi-VN" i="0" dirty="0"/>
              <a:t>Парите́т купіве́льної спромо́жності (ПКС; англ. </a:t>
            </a:r>
            <a:r>
              <a:rPr lang="en-US" i="0" dirty="0"/>
              <a:t>purchasing power parity, PPP) — </a:t>
            </a:r>
            <a:r>
              <a:rPr lang="vi-VN" i="0" dirty="0"/>
              <a:t>поняття, яке використовується в різних контекстах</a:t>
            </a:r>
            <a:r>
              <a:rPr lang="vi-VN" i="0" dirty="0" smtClean="0"/>
              <a:t>:</a:t>
            </a:r>
            <a:endParaRPr lang="uk-UA" i="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i="0" dirty="0"/>
              <a:t>У </a:t>
            </a:r>
            <a:r>
              <a:rPr lang="ru-RU" i="0" dirty="0" err="1"/>
              <a:t>економічній</a:t>
            </a:r>
            <a:r>
              <a:rPr lang="ru-RU" i="0" dirty="0"/>
              <a:t> </a:t>
            </a:r>
            <a:r>
              <a:rPr lang="ru-RU" i="0" dirty="0" err="1"/>
              <a:t>теорії</a:t>
            </a:r>
            <a:r>
              <a:rPr lang="ru-RU" i="0" dirty="0"/>
              <a:t> паритетом </a:t>
            </a:r>
            <a:r>
              <a:rPr lang="ru-RU" i="0" dirty="0" err="1"/>
              <a:t>купівельної</a:t>
            </a:r>
            <a:r>
              <a:rPr lang="ru-RU" i="0" dirty="0"/>
              <a:t> </a:t>
            </a:r>
            <a:r>
              <a:rPr lang="ru-RU" i="0" dirty="0" err="1"/>
              <a:t>спроможності</a:t>
            </a:r>
            <a:r>
              <a:rPr lang="ru-RU" i="0" dirty="0"/>
              <a:t> </a:t>
            </a:r>
            <a:r>
              <a:rPr lang="ru-RU" i="0" dirty="0" err="1"/>
              <a:t>називається</a:t>
            </a:r>
            <a:r>
              <a:rPr lang="ru-RU" i="0" dirty="0"/>
              <a:t> </a:t>
            </a:r>
            <a:r>
              <a:rPr lang="ru-RU" i="0" dirty="0" err="1"/>
              <a:t>формулювання</a:t>
            </a:r>
            <a:r>
              <a:rPr lang="ru-RU" i="0" dirty="0"/>
              <a:t> закону </a:t>
            </a:r>
            <a:r>
              <a:rPr lang="ru-RU" i="0" dirty="0" err="1"/>
              <a:t>єдиної</a:t>
            </a:r>
            <a:r>
              <a:rPr lang="ru-RU" i="0" dirty="0"/>
              <a:t> </a:t>
            </a:r>
            <a:r>
              <a:rPr lang="ru-RU" i="0" dirty="0" err="1"/>
              <a:t>ціни</a:t>
            </a:r>
            <a:r>
              <a:rPr lang="ru-RU" i="0" dirty="0"/>
              <a:t> для </a:t>
            </a:r>
            <a:r>
              <a:rPr lang="ru-RU" i="0" dirty="0" err="1"/>
              <a:t>міжнародних</a:t>
            </a:r>
            <a:r>
              <a:rPr lang="ru-RU" i="0" dirty="0"/>
              <a:t> </a:t>
            </a:r>
            <a:r>
              <a:rPr lang="ru-RU" i="0" dirty="0" err="1"/>
              <a:t>ринків</a:t>
            </a:r>
            <a:r>
              <a:rPr lang="ru-RU" i="0" dirty="0"/>
              <a:t>: </a:t>
            </a:r>
            <a:r>
              <a:rPr lang="ru-RU" i="0" dirty="0" err="1"/>
              <a:t>купівельна</a:t>
            </a:r>
            <a:r>
              <a:rPr lang="ru-RU" i="0" dirty="0"/>
              <a:t> </a:t>
            </a:r>
            <a:r>
              <a:rPr lang="ru-RU" i="0" dirty="0" err="1"/>
              <a:t>спроможність</a:t>
            </a:r>
            <a:r>
              <a:rPr lang="ru-RU" i="0" dirty="0"/>
              <a:t> </a:t>
            </a:r>
            <a:r>
              <a:rPr lang="ru-RU" i="0" dirty="0" err="1"/>
              <a:t>деякої</a:t>
            </a:r>
            <a:r>
              <a:rPr lang="ru-RU" i="0" dirty="0"/>
              <a:t> </a:t>
            </a:r>
            <a:r>
              <a:rPr lang="ru-RU" i="0" dirty="0" err="1"/>
              <a:t>суми</a:t>
            </a:r>
            <a:r>
              <a:rPr lang="ru-RU" i="0" dirty="0"/>
              <a:t> на одному ринку повинна бути </a:t>
            </a:r>
            <a:r>
              <a:rPr lang="ru-RU" i="0" dirty="0" err="1"/>
              <a:t>рівна</a:t>
            </a:r>
            <a:r>
              <a:rPr lang="ru-RU" i="0" dirty="0"/>
              <a:t> </a:t>
            </a:r>
            <a:r>
              <a:rPr lang="ru-RU" i="0" dirty="0" err="1"/>
              <a:t>купівельній</a:t>
            </a:r>
            <a:r>
              <a:rPr lang="ru-RU" i="0" dirty="0"/>
              <a:t> </a:t>
            </a:r>
            <a:r>
              <a:rPr lang="ru-RU" i="0" dirty="0" err="1"/>
              <a:t>спроможності</a:t>
            </a:r>
            <a:r>
              <a:rPr lang="ru-RU" i="0" dirty="0"/>
              <a:t> </a:t>
            </a:r>
            <a:r>
              <a:rPr lang="ru-RU" i="0" dirty="0" err="1"/>
              <a:t>цієї</a:t>
            </a:r>
            <a:r>
              <a:rPr lang="ru-RU" i="0" dirty="0"/>
              <a:t> ж </a:t>
            </a:r>
            <a:r>
              <a:rPr lang="ru-RU" i="0" dirty="0" err="1"/>
              <a:t>суми</a:t>
            </a:r>
            <a:r>
              <a:rPr lang="ru-RU" i="0" dirty="0"/>
              <a:t> на ринку </a:t>
            </a:r>
            <a:r>
              <a:rPr lang="ru-RU" i="0" dirty="0" err="1"/>
              <a:t>іншої</a:t>
            </a:r>
            <a:r>
              <a:rPr lang="ru-RU" i="0" dirty="0"/>
              <a:t> </a:t>
            </a:r>
            <a:r>
              <a:rPr lang="ru-RU" i="0" dirty="0" err="1"/>
              <a:t>країни</a:t>
            </a:r>
            <a:r>
              <a:rPr lang="ru-RU" i="0" dirty="0"/>
              <a:t>, </a:t>
            </a:r>
            <a:r>
              <a:rPr lang="ru-RU" i="0" dirty="0" err="1"/>
              <a:t>якщо</a:t>
            </a:r>
            <a:r>
              <a:rPr lang="ru-RU" i="0" dirty="0"/>
              <a:t> перевести </a:t>
            </a:r>
            <a:r>
              <a:rPr lang="ru-RU" i="0" dirty="0" err="1"/>
              <a:t>дану</a:t>
            </a:r>
            <a:r>
              <a:rPr lang="ru-RU" i="0" dirty="0"/>
              <a:t> суму за </a:t>
            </a:r>
            <a:r>
              <a:rPr lang="ru-RU" i="0" dirty="0" err="1"/>
              <a:t>поточним</a:t>
            </a:r>
            <a:r>
              <a:rPr lang="ru-RU" i="0" dirty="0"/>
              <a:t> </a:t>
            </a:r>
            <a:r>
              <a:rPr lang="ru-RU" i="0" dirty="0" err="1"/>
              <a:t>обмінним</a:t>
            </a:r>
            <a:r>
              <a:rPr lang="ru-RU" i="0" dirty="0"/>
              <a:t> курсом в </a:t>
            </a:r>
            <a:r>
              <a:rPr lang="ru-RU" i="0" dirty="0" err="1"/>
              <a:t>іноземну</a:t>
            </a:r>
            <a:r>
              <a:rPr lang="ru-RU" i="0" dirty="0"/>
              <a:t> валюту</a:t>
            </a:r>
            <a:r>
              <a:rPr lang="ru-RU" i="0" dirty="0" smtClean="0"/>
              <a:t>.\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i="0" dirty="0" err="1"/>
              <a:t>Під</a:t>
            </a:r>
            <a:r>
              <a:rPr lang="ru-RU" i="0" dirty="0"/>
              <a:t> паритетом </a:t>
            </a:r>
            <a:r>
              <a:rPr lang="ru-RU" i="0" dirty="0" err="1"/>
              <a:t>купівельної</a:t>
            </a:r>
            <a:r>
              <a:rPr lang="ru-RU" i="0" dirty="0"/>
              <a:t> </a:t>
            </a:r>
            <a:r>
              <a:rPr lang="ru-RU" i="0" dirty="0" err="1"/>
              <a:t>спроможності</a:t>
            </a:r>
            <a:r>
              <a:rPr lang="ru-RU" i="0" dirty="0"/>
              <a:t> </a:t>
            </a:r>
            <a:r>
              <a:rPr lang="ru-RU" i="0" dirty="0" err="1"/>
              <a:t>може</a:t>
            </a:r>
            <a:r>
              <a:rPr lang="ru-RU" i="0" dirty="0"/>
              <a:t> </a:t>
            </a:r>
            <a:r>
              <a:rPr lang="ru-RU" i="0" dirty="0" err="1"/>
              <a:t>матися</a:t>
            </a:r>
            <a:r>
              <a:rPr lang="ru-RU" i="0" dirty="0"/>
              <a:t> на </a:t>
            </a:r>
            <a:r>
              <a:rPr lang="ru-RU" i="0" dirty="0" err="1"/>
              <a:t>увазі</a:t>
            </a:r>
            <a:r>
              <a:rPr lang="ru-RU" i="0" dirty="0"/>
              <a:t> </a:t>
            </a:r>
            <a:r>
              <a:rPr lang="ru-RU" i="0" dirty="0" err="1"/>
              <a:t>також</a:t>
            </a:r>
            <a:r>
              <a:rPr lang="ru-RU" i="0" dirty="0"/>
              <a:t> </a:t>
            </a:r>
            <a:r>
              <a:rPr lang="ru-RU" i="0" dirty="0" err="1"/>
              <a:t>фіктивний</a:t>
            </a:r>
            <a:r>
              <a:rPr lang="ru-RU" i="0" dirty="0"/>
              <a:t> </a:t>
            </a:r>
            <a:r>
              <a:rPr lang="ru-RU" i="0" dirty="0" err="1"/>
              <a:t>обмінний</a:t>
            </a:r>
            <a:r>
              <a:rPr lang="ru-RU" i="0" dirty="0"/>
              <a:t> курс </a:t>
            </a:r>
            <a:r>
              <a:rPr lang="ru-RU" i="0" dirty="0" err="1"/>
              <a:t>двох</a:t>
            </a:r>
            <a:r>
              <a:rPr lang="ru-RU" i="0" dirty="0"/>
              <a:t> </a:t>
            </a:r>
            <a:r>
              <a:rPr lang="ru-RU" i="0" dirty="0" err="1"/>
              <a:t>або</a:t>
            </a:r>
            <a:r>
              <a:rPr lang="ru-RU" i="0" dirty="0"/>
              <a:t> </a:t>
            </a:r>
            <a:r>
              <a:rPr lang="ru-RU" i="0" dirty="0" err="1"/>
              <a:t>декількох</a:t>
            </a:r>
            <a:r>
              <a:rPr lang="ru-RU" i="0" dirty="0"/>
              <a:t> валют, </a:t>
            </a:r>
            <a:r>
              <a:rPr lang="ru-RU" i="0" dirty="0" err="1"/>
              <a:t>розрахований</a:t>
            </a:r>
            <a:r>
              <a:rPr lang="ru-RU" i="0" dirty="0"/>
              <a:t> на </a:t>
            </a:r>
            <a:r>
              <a:rPr lang="ru-RU" i="0" dirty="0" err="1"/>
              <a:t>основі</a:t>
            </a:r>
            <a:r>
              <a:rPr lang="ru-RU" i="0" dirty="0"/>
              <a:t> </a:t>
            </a:r>
            <a:r>
              <a:rPr lang="ru-RU" i="0" dirty="0" err="1"/>
              <a:t>їх</a:t>
            </a:r>
            <a:r>
              <a:rPr lang="ru-RU" i="0" dirty="0"/>
              <a:t> </a:t>
            </a:r>
            <a:r>
              <a:rPr lang="ru-RU" i="0" dirty="0" err="1"/>
              <a:t>купівельної</a:t>
            </a:r>
            <a:r>
              <a:rPr lang="ru-RU" i="0" dirty="0"/>
              <a:t> </a:t>
            </a:r>
            <a:r>
              <a:rPr lang="ru-RU" i="0" dirty="0" err="1"/>
              <a:t>спроможності</a:t>
            </a:r>
            <a:r>
              <a:rPr lang="ru-RU" i="0" dirty="0"/>
              <a:t> </a:t>
            </a:r>
            <a:r>
              <a:rPr lang="ru-RU" i="0" dirty="0" err="1"/>
              <a:t>стосовно</a:t>
            </a:r>
            <a:r>
              <a:rPr lang="ru-RU" i="0" dirty="0"/>
              <a:t> </a:t>
            </a:r>
            <a:r>
              <a:rPr lang="ru-RU" i="0" dirty="0" err="1"/>
              <a:t>певних</a:t>
            </a:r>
            <a:r>
              <a:rPr lang="ru-RU" i="0" dirty="0"/>
              <a:t> </a:t>
            </a:r>
            <a:r>
              <a:rPr lang="ru-RU" i="0" dirty="0" err="1"/>
              <a:t>наборів</a:t>
            </a:r>
            <a:r>
              <a:rPr lang="ru-RU" i="0" dirty="0"/>
              <a:t> </a:t>
            </a:r>
            <a:r>
              <a:rPr lang="ru-RU" i="0" dirty="0" err="1"/>
              <a:t>товарів</a:t>
            </a:r>
            <a:r>
              <a:rPr lang="ru-RU" i="0" dirty="0"/>
              <a:t> і </a:t>
            </a:r>
            <a:r>
              <a:rPr lang="ru-RU" i="0" dirty="0" err="1"/>
              <a:t>послуг</a:t>
            </a:r>
            <a:r>
              <a:rPr lang="ru-RU" i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33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412777"/>
            <a:ext cx="6248400" cy="864096"/>
          </a:xfrm>
        </p:spPr>
        <p:txBody>
          <a:bodyPr/>
          <a:lstStyle/>
          <a:p>
            <a:r>
              <a:rPr lang="ru-RU" b="1" dirty="0"/>
              <a:t>Закон </a:t>
            </a:r>
            <a:r>
              <a:rPr lang="ru-RU" b="1" dirty="0" err="1"/>
              <a:t>Грешема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2348880"/>
            <a:ext cx="6248400" cy="3312368"/>
          </a:xfrm>
        </p:spPr>
        <p:txBody>
          <a:bodyPr>
            <a:normAutofit lnSpcReduction="10000"/>
          </a:bodyPr>
          <a:lstStyle/>
          <a:p>
            <a:pPr indent="450000" algn="just"/>
            <a:r>
              <a:rPr lang="ru-RU" i="0" dirty="0"/>
              <a:t>Закон </a:t>
            </a:r>
            <a:r>
              <a:rPr lang="ru-RU" i="0" dirty="0" err="1"/>
              <a:t>Грешема</a:t>
            </a:r>
            <a:r>
              <a:rPr lang="ru-RU" i="0" dirty="0"/>
              <a:t> — </a:t>
            </a:r>
            <a:r>
              <a:rPr lang="ru-RU" i="0" dirty="0" err="1"/>
              <a:t>економічний</a:t>
            </a:r>
            <a:r>
              <a:rPr lang="ru-RU" i="0" dirty="0"/>
              <a:t> закон названий на честь </a:t>
            </a:r>
            <a:r>
              <a:rPr lang="ru-RU" i="0" dirty="0" err="1"/>
              <a:t>англійського</a:t>
            </a:r>
            <a:r>
              <a:rPr lang="ru-RU" i="0" dirty="0"/>
              <a:t> </a:t>
            </a:r>
            <a:r>
              <a:rPr lang="ru-RU" i="0" dirty="0" err="1"/>
              <a:t>фінансиста</a:t>
            </a:r>
            <a:r>
              <a:rPr lang="ru-RU" i="0" dirty="0"/>
              <a:t> Томаса </a:t>
            </a:r>
            <a:r>
              <a:rPr lang="ru-RU" i="0" dirty="0" err="1"/>
              <a:t>Грешема</a:t>
            </a:r>
            <a:r>
              <a:rPr lang="ru-RU" i="0" dirty="0"/>
              <a:t> (1519 — 1579) про </a:t>
            </a:r>
            <a:r>
              <a:rPr lang="ru-RU" i="0" dirty="0" err="1"/>
              <a:t>співвідношення</a:t>
            </a:r>
            <a:r>
              <a:rPr lang="ru-RU" i="0" dirty="0"/>
              <a:t> </a:t>
            </a:r>
            <a:r>
              <a:rPr lang="ru-RU" i="0" dirty="0" err="1"/>
              <a:t>між</a:t>
            </a:r>
            <a:r>
              <a:rPr lang="ru-RU" i="0" dirty="0"/>
              <a:t> </a:t>
            </a:r>
            <a:r>
              <a:rPr lang="ru-RU" i="0" dirty="0" err="1"/>
              <a:t>різними</a:t>
            </a:r>
            <a:r>
              <a:rPr lang="ru-RU" i="0" dirty="0"/>
              <a:t> валютами.</a:t>
            </a:r>
          </a:p>
          <a:p>
            <a:pPr indent="450000" algn="just"/>
            <a:r>
              <a:rPr lang="ru-RU" i="0" dirty="0" err="1" smtClean="0"/>
              <a:t>Визначення</a:t>
            </a:r>
            <a:r>
              <a:rPr lang="ru-RU" i="0" dirty="0" smtClean="0"/>
              <a:t>: </a:t>
            </a:r>
            <a:r>
              <a:rPr lang="ru-RU" i="0" dirty="0" err="1"/>
              <a:t>Переоцінені</a:t>
            </a:r>
            <a:r>
              <a:rPr lang="ru-RU" i="0" dirty="0"/>
              <a:t> державою </a:t>
            </a:r>
            <a:r>
              <a:rPr lang="ru-RU" i="0" dirty="0" err="1"/>
              <a:t>гроші</a:t>
            </a:r>
            <a:r>
              <a:rPr lang="ru-RU" i="0" dirty="0"/>
              <a:t> </a:t>
            </a:r>
            <a:r>
              <a:rPr lang="ru-RU" i="0" dirty="0" err="1"/>
              <a:t>витіснять</a:t>
            </a:r>
            <a:r>
              <a:rPr lang="ru-RU" i="0" dirty="0"/>
              <a:t> з обороту </a:t>
            </a:r>
            <a:r>
              <a:rPr lang="ru-RU" i="0" dirty="0" err="1"/>
              <a:t>недооцінені</a:t>
            </a:r>
            <a:r>
              <a:rPr lang="ru-RU" i="0" dirty="0"/>
              <a:t> державою </a:t>
            </a:r>
            <a:r>
              <a:rPr lang="ru-RU" i="0" dirty="0" err="1"/>
              <a:t>гроші</a:t>
            </a:r>
            <a:r>
              <a:rPr lang="ru-RU" i="0" dirty="0"/>
              <a:t>. («</a:t>
            </a:r>
            <a:r>
              <a:rPr lang="vi-VN" i="0" dirty="0"/>
              <a:t>Money overvalued by the State will drive money undervalued by the State out of circulation.»)</a:t>
            </a:r>
            <a:endParaRPr lang="ru-RU" i="0" dirty="0"/>
          </a:p>
        </p:txBody>
      </p:sp>
    </p:spTree>
    <p:extLst>
      <p:ext uri="{BB962C8B-B14F-4D97-AF65-F5344CB8AC3E}">
        <p14:creationId xmlns:p14="http://schemas.microsoft.com/office/powerpoint/2010/main" val="32933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556792"/>
            <a:ext cx="6248400" cy="1456373"/>
          </a:xfrm>
        </p:spPr>
        <p:txBody>
          <a:bodyPr>
            <a:normAutofit/>
          </a:bodyPr>
          <a:lstStyle/>
          <a:p>
            <a:r>
              <a:rPr lang="ru-RU" sz="2800" dirty="0" err="1"/>
              <a:t>Фальшивомонетництво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2348880"/>
            <a:ext cx="6912768" cy="345638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1" i="0" dirty="0" err="1"/>
              <a:t>Фальшивомонетництво</a:t>
            </a:r>
            <a:r>
              <a:rPr lang="ru-RU" i="0" dirty="0"/>
              <a:t> — </a:t>
            </a:r>
            <a:r>
              <a:rPr lang="ru-RU" i="0" dirty="0" err="1"/>
              <a:t>виготовлення</a:t>
            </a:r>
            <a:r>
              <a:rPr lang="ru-RU" i="0" dirty="0"/>
              <a:t> з метою </a:t>
            </a:r>
            <a:r>
              <a:rPr lang="ru-RU" i="0" dirty="0" err="1"/>
              <a:t>збуту</a:t>
            </a:r>
            <a:r>
              <a:rPr lang="ru-RU" i="0" dirty="0"/>
              <a:t>, а </a:t>
            </a:r>
            <a:r>
              <a:rPr lang="ru-RU" i="0" dirty="0" err="1"/>
              <a:t>також</a:t>
            </a:r>
            <a:r>
              <a:rPr lang="ru-RU" i="0" dirty="0"/>
              <a:t> </a:t>
            </a:r>
            <a:r>
              <a:rPr lang="ru-RU" i="0" dirty="0" err="1"/>
              <a:t>збут</a:t>
            </a:r>
            <a:r>
              <a:rPr lang="ru-RU" i="0" dirty="0"/>
              <a:t> </a:t>
            </a:r>
            <a:r>
              <a:rPr lang="ru-RU" i="0" dirty="0" err="1"/>
              <a:t>підроблених</a:t>
            </a:r>
            <a:r>
              <a:rPr lang="ru-RU" i="0" dirty="0"/>
              <a:t> </a:t>
            </a:r>
            <a:r>
              <a:rPr lang="ru-RU" i="0" dirty="0" err="1"/>
              <a:t>державних</a:t>
            </a:r>
            <a:r>
              <a:rPr lang="ru-RU" i="0" dirty="0"/>
              <a:t> </a:t>
            </a:r>
            <a:r>
              <a:rPr lang="ru-RU" i="0" dirty="0" err="1"/>
              <a:t>казначейських</a:t>
            </a:r>
            <a:r>
              <a:rPr lang="ru-RU" i="0" dirty="0"/>
              <a:t> </a:t>
            </a:r>
            <a:r>
              <a:rPr lang="ru-RU" i="0" dirty="0" err="1"/>
              <a:t>білетів</a:t>
            </a:r>
            <a:r>
              <a:rPr lang="ru-RU" i="0" dirty="0"/>
              <a:t> (у </a:t>
            </a:r>
            <a:r>
              <a:rPr lang="ru-RU" i="0" dirty="0" err="1"/>
              <a:t>даний</a:t>
            </a:r>
            <a:r>
              <a:rPr lang="ru-RU" i="0" dirty="0"/>
              <a:t> час в </a:t>
            </a:r>
            <a:r>
              <a:rPr lang="ru-RU" i="0" dirty="0" err="1"/>
              <a:t>Україні</a:t>
            </a:r>
            <a:r>
              <a:rPr lang="ru-RU" i="0" dirty="0"/>
              <a:t> </a:t>
            </a:r>
            <a:r>
              <a:rPr lang="ru-RU" i="0" dirty="0" err="1"/>
              <a:t>їх</a:t>
            </a:r>
            <a:r>
              <a:rPr lang="ru-RU" i="0" dirty="0"/>
              <a:t> не </a:t>
            </a:r>
            <a:r>
              <a:rPr lang="ru-RU" i="0" dirty="0" err="1"/>
              <a:t>випускають</a:t>
            </a:r>
            <a:r>
              <a:rPr lang="ru-RU" i="0" dirty="0"/>
              <a:t>), </a:t>
            </a:r>
            <a:r>
              <a:rPr lang="ru-RU" i="0" dirty="0" err="1"/>
              <a:t>білетів</a:t>
            </a:r>
            <a:r>
              <a:rPr lang="ru-RU" i="0" dirty="0"/>
              <a:t> </a:t>
            </a:r>
            <a:r>
              <a:rPr lang="ru-RU" i="0" dirty="0" err="1"/>
              <a:t>Національного</a:t>
            </a:r>
            <a:r>
              <a:rPr lang="ru-RU" i="0" dirty="0"/>
              <a:t> банку </a:t>
            </a:r>
            <a:r>
              <a:rPr lang="ru-RU" i="0" dirty="0" err="1"/>
              <a:t>України</a:t>
            </a:r>
            <a:r>
              <a:rPr lang="ru-RU" i="0" dirty="0"/>
              <a:t>, </a:t>
            </a:r>
            <a:r>
              <a:rPr lang="ru-RU" i="0" dirty="0" err="1"/>
              <a:t>металевої</a:t>
            </a:r>
            <a:r>
              <a:rPr lang="ru-RU" i="0" dirty="0"/>
              <a:t> </a:t>
            </a:r>
            <a:r>
              <a:rPr lang="ru-RU" i="0" dirty="0" err="1"/>
              <a:t>монети</a:t>
            </a:r>
            <a:r>
              <a:rPr lang="ru-RU" i="0" dirty="0"/>
              <a:t>, </a:t>
            </a:r>
            <a:r>
              <a:rPr lang="ru-RU" i="0" dirty="0" err="1"/>
              <a:t>державних</a:t>
            </a:r>
            <a:r>
              <a:rPr lang="ru-RU" i="0" dirty="0"/>
              <a:t> </a:t>
            </a:r>
            <a:r>
              <a:rPr lang="ru-RU" i="0" dirty="0" err="1"/>
              <a:t>цінних</a:t>
            </a:r>
            <a:r>
              <a:rPr lang="ru-RU" i="0" dirty="0"/>
              <a:t> </a:t>
            </a:r>
            <a:r>
              <a:rPr lang="ru-RU" i="0" dirty="0" err="1"/>
              <a:t>паперів</a:t>
            </a:r>
            <a:r>
              <a:rPr lang="ru-RU" i="0" dirty="0"/>
              <a:t> (</a:t>
            </a:r>
            <a:r>
              <a:rPr lang="ru-RU" i="0" dirty="0" err="1"/>
              <a:t>акції</a:t>
            </a:r>
            <a:r>
              <a:rPr lang="ru-RU" i="0" dirty="0"/>
              <a:t>, </a:t>
            </a:r>
            <a:r>
              <a:rPr lang="ru-RU" i="0" dirty="0" err="1"/>
              <a:t>облігації</a:t>
            </a:r>
            <a:r>
              <a:rPr lang="ru-RU" i="0" dirty="0"/>
              <a:t>, </a:t>
            </a:r>
            <a:r>
              <a:rPr lang="ru-RU" i="0" dirty="0" err="1"/>
              <a:t>ощадні</a:t>
            </a:r>
            <a:r>
              <a:rPr lang="ru-RU" i="0" dirty="0"/>
              <a:t> </a:t>
            </a:r>
            <a:r>
              <a:rPr lang="ru-RU" i="0" dirty="0" err="1"/>
              <a:t>сертифікати</a:t>
            </a:r>
            <a:r>
              <a:rPr lang="ru-RU" i="0" dirty="0"/>
              <a:t>, </a:t>
            </a:r>
            <a:r>
              <a:rPr lang="ru-RU" i="0" dirty="0" err="1"/>
              <a:t>векселі</a:t>
            </a:r>
            <a:r>
              <a:rPr lang="ru-RU" i="0" dirty="0"/>
              <a:t>, </a:t>
            </a:r>
            <a:r>
              <a:rPr lang="ru-RU" i="0" dirty="0" err="1"/>
              <a:t>приватизаційні</a:t>
            </a:r>
            <a:r>
              <a:rPr lang="ru-RU" i="0" dirty="0"/>
              <a:t> </a:t>
            </a:r>
            <a:r>
              <a:rPr lang="ru-RU" i="0" dirty="0" err="1"/>
              <a:t>папери</a:t>
            </a:r>
            <a:r>
              <a:rPr lang="ru-RU" i="0" dirty="0"/>
              <a:t>, </a:t>
            </a:r>
            <a:r>
              <a:rPr lang="ru-RU" i="0" dirty="0" err="1"/>
              <a:t>казначейські</a:t>
            </a:r>
            <a:r>
              <a:rPr lang="ru-RU" i="0" dirty="0"/>
              <a:t> </a:t>
            </a:r>
            <a:r>
              <a:rPr lang="ru-RU" i="0" dirty="0" err="1"/>
              <a:t>зобов'язання</a:t>
            </a:r>
            <a:r>
              <a:rPr lang="ru-RU" i="0" dirty="0"/>
              <a:t>) </a:t>
            </a:r>
            <a:r>
              <a:rPr lang="ru-RU" i="0" dirty="0" err="1"/>
              <a:t>або</a:t>
            </a:r>
            <a:r>
              <a:rPr lang="ru-RU" i="0" dirty="0"/>
              <a:t> </a:t>
            </a:r>
            <a:r>
              <a:rPr lang="ru-RU" i="0" dirty="0" err="1"/>
              <a:t>іноземної</a:t>
            </a:r>
            <a:r>
              <a:rPr lang="ru-RU" i="0" dirty="0"/>
              <a:t> </a:t>
            </a:r>
            <a:r>
              <a:rPr lang="ru-RU" i="0" dirty="0" err="1"/>
              <a:t>валюти</a:t>
            </a:r>
            <a:r>
              <a:rPr lang="ru-RU" i="0" dirty="0"/>
              <a:t>.</a:t>
            </a:r>
          </a:p>
          <a:p>
            <a:pPr algn="just"/>
            <a:r>
              <a:rPr lang="ru-RU" i="0" dirty="0" err="1"/>
              <a:t>Саме</a:t>
            </a:r>
            <a:r>
              <a:rPr lang="ru-RU" i="0" dirty="0"/>
              <a:t> слово «</a:t>
            </a:r>
            <a:r>
              <a:rPr lang="ru-RU" i="0" dirty="0" err="1"/>
              <a:t>фальшивомонетництво</a:t>
            </a:r>
            <a:r>
              <a:rPr lang="ru-RU" i="0" dirty="0"/>
              <a:t>» походить </a:t>
            </a:r>
            <a:r>
              <a:rPr lang="ru-RU" i="0" dirty="0" err="1"/>
              <a:t>від</a:t>
            </a:r>
            <a:r>
              <a:rPr lang="ru-RU" i="0" dirty="0"/>
              <a:t> </a:t>
            </a:r>
            <a:r>
              <a:rPr lang="ru-RU" i="0" dirty="0" err="1"/>
              <a:t>латинського</a:t>
            </a:r>
            <a:r>
              <a:rPr lang="ru-RU" i="0" dirty="0"/>
              <a:t> </a:t>
            </a:r>
            <a:r>
              <a:rPr lang="en-US" i="0" dirty="0" err="1"/>
              <a:t>falsus</a:t>
            </a:r>
            <a:r>
              <a:rPr lang="en-US" i="0" dirty="0"/>
              <a:t>, </a:t>
            </a:r>
            <a:r>
              <a:rPr lang="ru-RU" i="0" dirty="0" err="1"/>
              <a:t>що</a:t>
            </a:r>
            <a:r>
              <a:rPr lang="ru-RU" i="0" dirty="0"/>
              <a:t> </a:t>
            </a:r>
            <a:r>
              <a:rPr lang="ru-RU" i="0" dirty="0" err="1"/>
              <a:t>означає</a:t>
            </a:r>
            <a:r>
              <a:rPr lang="ru-RU" i="0" dirty="0"/>
              <a:t> «</a:t>
            </a:r>
            <a:r>
              <a:rPr lang="ru-RU" i="0" dirty="0" err="1"/>
              <a:t>підроблений</a:t>
            </a:r>
            <a:r>
              <a:rPr lang="ru-RU" i="0" dirty="0"/>
              <a:t>, </a:t>
            </a:r>
            <a:r>
              <a:rPr lang="ru-RU" i="0" dirty="0" err="1"/>
              <a:t>неправдивий</a:t>
            </a:r>
            <a:r>
              <a:rPr lang="ru-RU" i="0" dirty="0"/>
              <a:t>, </a:t>
            </a:r>
            <a:r>
              <a:rPr lang="ru-RU" i="0" dirty="0" err="1"/>
              <a:t>фальшивий</a:t>
            </a:r>
            <a:r>
              <a:rPr lang="ru-RU" i="0" dirty="0"/>
              <a:t>». В </a:t>
            </a:r>
            <a:r>
              <a:rPr lang="ru-RU" i="0" dirty="0" err="1"/>
              <a:t>українській</a:t>
            </a:r>
            <a:r>
              <a:rPr lang="ru-RU" i="0" dirty="0"/>
              <a:t> </a:t>
            </a:r>
            <a:r>
              <a:rPr lang="ru-RU" i="0" dirty="0" err="1"/>
              <a:t>мові</a:t>
            </a:r>
            <a:r>
              <a:rPr lang="ru-RU" i="0" dirty="0"/>
              <a:t> «</a:t>
            </a:r>
            <a:r>
              <a:rPr lang="ru-RU" i="0" dirty="0" err="1"/>
              <a:t>фальш</a:t>
            </a:r>
            <a:r>
              <a:rPr lang="ru-RU" i="0" dirty="0"/>
              <a:t>» — </a:t>
            </a:r>
            <a:r>
              <a:rPr lang="ru-RU" i="0" dirty="0" err="1"/>
              <a:t>означає</a:t>
            </a:r>
            <a:r>
              <a:rPr lang="ru-RU" i="0" dirty="0"/>
              <a:t> «</a:t>
            </a:r>
            <a:r>
              <a:rPr lang="ru-RU" i="0" dirty="0" err="1"/>
              <a:t>підробка</a:t>
            </a:r>
            <a:r>
              <a:rPr lang="ru-RU" i="0" dirty="0"/>
              <a:t>, обман, </a:t>
            </a:r>
            <a:r>
              <a:rPr lang="ru-RU" i="0" dirty="0" err="1"/>
              <a:t>шахрайство</a:t>
            </a:r>
            <a:r>
              <a:rPr lang="ru-RU" i="0" dirty="0"/>
              <a:t>, неправда», а </a:t>
            </a:r>
            <a:r>
              <a:rPr lang="ru-RU" i="0" dirty="0" err="1"/>
              <a:t>фальшивомонетництво</a:t>
            </a:r>
            <a:r>
              <a:rPr lang="ru-RU" i="0" dirty="0"/>
              <a:t> </a:t>
            </a:r>
            <a:r>
              <a:rPr lang="ru-RU" i="0" dirty="0" err="1"/>
              <a:t>дослівно</a:t>
            </a:r>
            <a:r>
              <a:rPr lang="ru-RU" i="0" dirty="0"/>
              <a:t> </a:t>
            </a:r>
            <a:r>
              <a:rPr lang="ru-RU" i="0" dirty="0" err="1"/>
              <a:t>означає</a:t>
            </a:r>
            <a:r>
              <a:rPr lang="ru-RU" i="0" dirty="0"/>
              <a:t> </a:t>
            </a:r>
            <a:r>
              <a:rPr lang="ru-RU" i="0" dirty="0" err="1"/>
              <a:t>виробництво</a:t>
            </a:r>
            <a:r>
              <a:rPr lang="ru-RU" i="0" dirty="0"/>
              <a:t> </a:t>
            </a:r>
            <a:r>
              <a:rPr lang="ru-RU" i="0" dirty="0" err="1"/>
              <a:t>підроблених</a:t>
            </a:r>
            <a:r>
              <a:rPr lang="ru-RU" i="0" dirty="0"/>
              <a:t> монет</a:t>
            </a:r>
            <a:r>
              <a:rPr lang="ru-RU" i="0" baseline="30000" dirty="0">
                <a:hlinkClick r:id="rId2"/>
              </a:rPr>
              <a:t>[8]</a:t>
            </a:r>
            <a:r>
              <a:rPr lang="ru-RU" i="0" dirty="0"/>
              <a:t>.</a:t>
            </a:r>
          </a:p>
          <a:p>
            <a:pPr algn="just"/>
            <a:r>
              <a:rPr lang="ru-RU" i="0" dirty="0" err="1"/>
              <a:t>Фальшивомонетництво</a:t>
            </a:r>
            <a:r>
              <a:rPr lang="ru-RU" i="0" dirty="0"/>
              <a:t> </a:t>
            </a:r>
            <a:r>
              <a:rPr lang="ru-RU" i="0" dirty="0" err="1"/>
              <a:t>завжди</a:t>
            </a:r>
            <a:r>
              <a:rPr lang="ru-RU" i="0" dirty="0"/>
              <a:t> і в </a:t>
            </a:r>
            <a:r>
              <a:rPr lang="ru-RU" i="0" dirty="0" err="1"/>
              <a:t>усіх</a:t>
            </a:r>
            <a:r>
              <a:rPr lang="ru-RU" i="0" dirty="0"/>
              <a:t> державах </a:t>
            </a:r>
            <a:r>
              <a:rPr lang="ru-RU" i="0" dirty="0" err="1"/>
              <a:t>вважалося</a:t>
            </a:r>
            <a:r>
              <a:rPr lang="ru-RU" i="0" dirty="0"/>
              <a:t> тяжким </a:t>
            </a:r>
            <a:r>
              <a:rPr lang="ru-RU" i="0" dirty="0" err="1"/>
              <a:t>кримінальним</a:t>
            </a:r>
            <a:r>
              <a:rPr lang="ru-RU" i="0" dirty="0"/>
              <a:t> </a:t>
            </a:r>
            <a:r>
              <a:rPr lang="ru-RU" i="0" dirty="0" err="1"/>
              <a:t>злочином</a:t>
            </a:r>
            <a:r>
              <a:rPr lang="ru-RU" i="0" dirty="0"/>
              <a:t>. З метою </a:t>
            </a:r>
            <a:r>
              <a:rPr lang="ru-RU" i="0" dirty="0" err="1"/>
              <a:t>його</a:t>
            </a:r>
            <a:r>
              <a:rPr lang="ru-RU" i="0" dirty="0"/>
              <a:t> </a:t>
            </a:r>
            <a:r>
              <a:rPr lang="ru-RU" i="0" dirty="0" err="1"/>
              <a:t>попередження</a:t>
            </a:r>
            <a:r>
              <a:rPr lang="ru-RU" i="0" dirty="0"/>
              <a:t> та </a:t>
            </a:r>
            <a:r>
              <a:rPr lang="ru-RU" i="0" dirty="0" err="1"/>
              <a:t>покарання</a:t>
            </a:r>
            <a:r>
              <a:rPr lang="ru-RU" i="0" dirty="0"/>
              <a:t> </a:t>
            </a:r>
            <a:r>
              <a:rPr lang="ru-RU" i="0" dirty="0" err="1"/>
              <a:t>осіб</a:t>
            </a:r>
            <a:r>
              <a:rPr lang="ru-RU" i="0" dirty="0"/>
              <a:t>, </a:t>
            </a:r>
            <a:r>
              <a:rPr lang="ru-RU" i="0" dirty="0" err="1"/>
              <a:t>винних</a:t>
            </a:r>
            <a:r>
              <a:rPr lang="ru-RU" i="0" dirty="0"/>
              <a:t> у </a:t>
            </a:r>
            <a:r>
              <a:rPr lang="ru-RU" i="0" dirty="0" err="1"/>
              <a:t>виготовленні</a:t>
            </a:r>
            <a:r>
              <a:rPr lang="ru-RU" i="0" dirty="0"/>
              <a:t> </a:t>
            </a:r>
            <a:r>
              <a:rPr lang="ru-RU" i="0" dirty="0" err="1"/>
              <a:t>підроблених</a:t>
            </a:r>
            <a:r>
              <a:rPr lang="ru-RU" i="0" dirty="0"/>
              <a:t> грошей, в </a:t>
            </a:r>
            <a:r>
              <a:rPr lang="ru-RU" i="0" dirty="0" err="1"/>
              <a:t>кримінальному</a:t>
            </a:r>
            <a:r>
              <a:rPr lang="ru-RU" i="0" dirty="0"/>
              <a:t> </a:t>
            </a:r>
            <a:r>
              <a:rPr lang="ru-RU" i="0" dirty="0" err="1"/>
              <a:t>законодавстві</a:t>
            </a:r>
            <a:r>
              <a:rPr lang="ru-RU" i="0" dirty="0"/>
              <a:t> держав, у тому </a:t>
            </a:r>
            <a:r>
              <a:rPr lang="ru-RU" i="0" dirty="0" err="1"/>
              <a:t>числі</a:t>
            </a:r>
            <a:r>
              <a:rPr lang="ru-RU" i="0" dirty="0"/>
              <a:t> й в </a:t>
            </a:r>
            <a:r>
              <a:rPr lang="ru-RU" i="0" dirty="0" err="1"/>
              <a:t>Кримінальному</a:t>
            </a:r>
            <a:r>
              <a:rPr lang="ru-RU" i="0" dirty="0"/>
              <a:t> </a:t>
            </a:r>
            <a:r>
              <a:rPr lang="ru-RU" i="0" dirty="0" err="1"/>
              <a:t>кодексі</a:t>
            </a:r>
            <a:r>
              <a:rPr lang="ru-RU" i="0" dirty="0"/>
              <a:t> </a:t>
            </a:r>
            <a:r>
              <a:rPr lang="ru-RU" i="0" dirty="0" err="1"/>
              <a:t>України</a:t>
            </a:r>
            <a:r>
              <a:rPr lang="ru-RU" i="0" dirty="0"/>
              <a:t> (ст. 199), </a:t>
            </a:r>
            <a:r>
              <a:rPr lang="ru-RU" i="0" dirty="0" err="1"/>
              <a:t>передбачена</a:t>
            </a:r>
            <a:r>
              <a:rPr lang="ru-RU" i="0" dirty="0"/>
              <a:t> </a:t>
            </a:r>
            <a:r>
              <a:rPr lang="ru-RU" i="0" dirty="0" err="1"/>
              <a:t>відповідальність</a:t>
            </a:r>
            <a:r>
              <a:rPr lang="ru-RU" i="0" dirty="0"/>
              <a:t> за </a:t>
            </a:r>
            <a:r>
              <a:rPr lang="ru-RU" i="0" dirty="0" err="1"/>
              <a:t>вчинення</a:t>
            </a:r>
            <a:r>
              <a:rPr lang="ru-RU" i="0" dirty="0"/>
              <a:t> такого </a:t>
            </a:r>
            <a:r>
              <a:rPr lang="ru-RU" i="0" dirty="0" err="1"/>
              <a:t>протиправного</a:t>
            </a:r>
            <a:r>
              <a:rPr lang="ru-RU" i="0" dirty="0"/>
              <a:t> </a:t>
            </a:r>
            <a:r>
              <a:rPr lang="ru-RU" i="0" dirty="0" err="1"/>
              <a:t>діяння</a:t>
            </a:r>
            <a:r>
              <a:rPr lang="ru-RU" i="0" dirty="0"/>
              <a:t>. </a:t>
            </a:r>
            <a:r>
              <a:rPr lang="ru-RU" i="0" dirty="0" err="1"/>
              <a:t>Кримінальна</a:t>
            </a:r>
            <a:r>
              <a:rPr lang="ru-RU" i="0" dirty="0"/>
              <a:t> </a:t>
            </a:r>
            <a:r>
              <a:rPr lang="ru-RU" i="0" dirty="0" err="1"/>
              <a:t>відповідальність</a:t>
            </a:r>
            <a:r>
              <a:rPr lang="ru-RU" i="0" dirty="0"/>
              <a:t> </a:t>
            </a:r>
            <a:r>
              <a:rPr lang="ru-RU" i="0" dirty="0" err="1"/>
              <a:t>згідно</a:t>
            </a:r>
            <a:r>
              <a:rPr lang="ru-RU" i="0" dirty="0"/>
              <a:t> </a:t>
            </a:r>
            <a:r>
              <a:rPr lang="ru-RU" i="0" dirty="0" err="1"/>
              <a:t>зі</a:t>
            </a:r>
            <a:r>
              <a:rPr lang="ru-RU" i="0" dirty="0"/>
              <a:t> ст. 199 КК </a:t>
            </a:r>
            <a:r>
              <a:rPr lang="ru-RU" i="0" dirty="0" err="1"/>
              <a:t>України</a:t>
            </a:r>
            <a:r>
              <a:rPr lang="ru-RU" i="0" dirty="0"/>
              <a:t> </a:t>
            </a:r>
            <a:r>
              <a:rPr lang="ru-RU" i="0" dirty="0" err="1"/>
              <a:t>наступає</a:t>
            </a:r>
            <a:r>
              <a:rPr lang="ru-RU" i="0" dirty="0"/>
              <a:t> за </a:t>
            </a:r>
            <a:r>
              <a:rPr lang="ru-RU" i="0" dirty="0" err="1"/>
              <a:t>виготовлення</a:t>
            </a:r>
            <a:r>
              <a:rPr lang="ru-RU" i="0" dirty="0"/>
              <a:t>, </a:t>
            </a:r>
            <a:r>
              <a:rPr lang="ru-RU" i="0" dirty="0" err="1"/>
              <a:t>зберігання</a:t>
            </a:r>
            <a:r>
              <a:rPr lang="ru-RU" i="0" dirty="0"/>
              <a:t>, </a:t>
            </a:r>
            <a:r>
              <a:rPr lang="ru-RU" i="0" dirty="0" err="1"/>
              <a:t>придбання</a:t>
            </a:r>
            <a:r>
              <a:rPr lang="ru-RU" i="0" dirty="0"/>
              <a:t>, </a:t>
            </a:r>
            <a:r>
              <a:rPr lang="ru-RU" i="0" dirty="0" err="1"/>
              <a:t>перевезення</a:t>
            </a:r>
            <a:r>
              <a:rPr lang="ru-RU" i="0" dirty="0"/>
              <a:t>, </a:t>
            </a:r>
            <a:r>
              <a:rPr lang="ru-RU" i="0" dirty="0" err="1"/>
              <a:t>пересилання</a:t>
            </a:r>
            <a:r>
              <a:rPr lang="ru-RU" i="0" dirty="0"/>
              <a:t>, </a:t>
            </a:r>
            <a:r>
              <a:rPr lang="ru-RU" i="0" dirty="0" err="1"/>
              <a:t>ввезення</a:t>
            </a:r>
            <a:r>
              <a:rPr lang="ru-RU" i="0" dirty="0"/>
              <a:t> в </a:t>
            </a:r>
            <a:r>
              <a:rPr lang="ru-RU" i="0" dirty="0" err="1"/>
              <a:t>Україну</a:t>
            </a:r>
            <a:r>
              <a:rPr lang="ru-RU" i="0" dirty="0"/>
              <a:t> з метою </a:t>
            </a:r>
            <a:r>
              <a:rPr lang="ru-RU" i="0" dirty="0" err="1"/>
              <a:t>збуту</a:t>
            </a:r>
            <a:r>
              <a:rPr lang="ru-RU" i="0" dirty="0"/>
              <a:t> </a:t>
            </a:r>
            <a:r>
              <a:rPr lang="ru-RU" i="0" dirty="0" err="1"/>
              <a:t>або</a:t>
            </a:r>
            <a:r>
              <a:rPr lang="ru-RU" i="0" dirty="0"/>
              <a:t> </a:t>
            </a:r>
            <a:r>
              <a:rPr lang="ru-RU" i="0" dirty="0" err="1"/>
              <a:t>збут</a:t>
            </a:r>
            <a:r>
              <a:rPr lang="ru-RU" i="0" dirty="0"/>
              <a:t> </a:t>
            </a:r>
            <a:r>
              <a:rPr lang="ru-RU" i="0" dirty="0" err="1"/>
              <a:t>підроблених</a:t>
            </a:r>
            <a:r>
              <a:rPr lang="ru-RU" i="0" dirty="0"/>
              <a:t> грошей, </a:t>
            </a:r>
            <a:r>
              <a:rPr lang="ru-RU" i="0" dirty="0" err="1"/>
              <a:t>державних</a:t>
            </a:r>
            <a:r>
              <a:rPr lang="ru-RU" i="0" dirty="0"/>
              <a:t> </a:t>
            </a:r>
            <a:r>
              <a:rPr lang="ru-RU" i="0" dirty="0" err="1"/>
              <a:t>цінних</a:t>
            </a:r>
            <a:r>
              <a:rPr lang="ru-RU" i="0" dirty="0"/>
              <a:t> </a:t>
            </a:r>
            <a:r>
              <a:rPr lang="ru-RU" i="0" dirty="0" err="1"/>
              <a:t>паперів</a:t>
            </a:r>
            <a:r>
              <a:rPr lang="ru-RU" i="0" dirty="0"/>
              <a:t> </a:t>
            </a:r>
            <a:r>
              <a:rPr lang="ru-RU" i="0" dirty="0" err="1"/>
              <a:t>чи</a:t>
            </a:r>
            <a:r>
              <a:rPr lang="ru-RU" i="0" dirty="0"/>
              <a:t> </a:t>
            </a:r>
            <a:r>
              <a:rPr lang="ru-RU" i="0" dirty="0" err="1"/>
              <a:t>білетів</a:t>
            </a:r>
            <a:r>
              <a:rPr lang="ru-RU" i="0" dirty="0"/>
              <a:t> </a:t>
            </a:r>
            <a:r>
              <a:rPr lang="ru-RU" i="0" dirty="0" err="1"/>
              <a:t>державної</a:t>
            </a:r>
            <a:r>
              <a:rPr lang="ru-RU" i="0" dirty="0"/>
              <a:t> </a:t>
            </a:r>
            <a:r>
              <a:rPr lang="ru-RU" i="0" dirty="0" err="1"/>
              <a:t>лотереї</a:t>
            </a:r>
            <a:r>
              <a:rPr lang="ru-RU" i="0" dirty="0"/>
              <a:t>. У </a:t>
            </a:r>
            <a:r>
              <a:rPr lang="ru-RU" i="0" dirty="0" err="1"/>
              <a:t>частині</a:t>
            </a:r>
            <a:r>
              <a:rPr lang="ru-RU" i="0" dirty="0"/>
              <a:t> 3 </a:t>
            </a:r>
            <a:r>
              <a:rPr lang="ru-RU" i="0" dirty="0" err="1"/>
              <a:t>статті</a:t>
            </a:r>
            <a:r>
              <a:rPr lang="ru-RU" i="0" dirty="0"/>
              <a:t> 199 КК </a:t>
            </a:r>
            <a:r>
              <a:rPr lang="ru-RU" i="0" dirty="0" err="1"/>
              <a:t>України</a:t>
            </a:r>
            <a:r>
              <a:rPr lang="ru-RU" i="0" dirty="0"/>
              <a:t> 2001 року </a:t>
            </a:r>
            <a:r>
              <a:rPr lang="ru-RU" i="0" dirty="0" err="1"/>
              <a:t>законодавець</a:t>
            </a:r>
            <a:r>
              <a:rPr lang="ru-RU" i="0" dirty="0"/>
              <a:t> </a:t>
            </a:r>
            <a:r>
              <a:rPr lang="ru-RU" i="0" dirty="0" err="1"/>
              <a:t>посилив</a:t>
            </a:r>
            <a:r>
              <a:rPr lang="ru-RU" i="0" dirty="0"/>
              <a:t> </a:t>
            </a:r>
            <a:r>
              <a:rPr lang="ru-RU" i="0" dirty="0" err="1"/>
              <a:t>кримінальну</a:t>
            </a:r>
            <a:r>
              <a:rPr lang="ru-RU" i="0" dirty="0"/>
              <a:t> </a:t>
            </a:r>
            <a:r>
              <a:rPr lang="ru-RU" i="0" dirty="0" err="1"/>
              <a:t>відповідальність</a:t>
            </a:r>
            <a:r>
              <a:rPr lang="ru-RU" i="0" dirty="0"/>
              <a:t> за </a:t>
            </a:r>
            <a:r>
              <a:rPr lang="ru-RU" i="0" dirty="0" err="1"/>
              <a:t>вчинення</a:t>
            </a:r>
            <a:r>
              <a:rPr lang="ru-RU" i="0" dirty="0"/>
              <a:t> </a:t>
            </a:r>
            <a:r>
              <a:rPr lang="ru-RU" i="0" dirty="0" err="1"/>
              <a:t>фальшивомонетництва</a:t>
            </a:r>
            <a:r>
              <a:rPr lang="ru-RU" i="0" dirty="0"/>
              <a:t> «</a:t>
            </a:r>
            <a:r>
              <a:rPr lang="ru-RU" i="0" dirty="0" err="1"/>
              <a:t>організованою</a:t>
            </a:r>
            <a:r>
              <a:rPr lang="ru-RU" i="0" dirty="0"/>
              <a:t> </a:t>
            </a:r>
            <a:r>
              <a:rPr lang="ru-RU" i="0" dirty="0" err="1"/>
              <a:t>групою</a:t>
            </a:r>
            <a:r>
              <a:rPr lang="ru-RU" i="0" dirty="0"/>
              <a:t>».</a:t>
            </a:r>
          </a:p>
          <a:p>
            <a:pPr indent="4500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81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484784"/>
            <a:ext cx="6248400" cy="1456373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Додаткові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джерела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інформації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3429000"/>
            <a:ext cx="6248400" cy="720080"/>
          </a:xfrm>
        </p:spPr>
        <p:txBody>
          <a:bodyPr/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dirty="0"/>
              <a:t>http://</a:t>
            </a:r>
            <a:r>
              <a:rPr lang="en-US" dirty="0" smtClean="0"/>
              <a:t>uk.wikipedia.org/wiki</a:t>
            </a:r>
            <a:r>
              <a:rPr lang="uk-UA" dirty="0" smtClean="0"/>
              <a:t>/Гроші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5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412777"/>
            <a:ext cx="6248400" cy="792088"/>
          </a:xfrm>
        </p:spPr>
        <p:txBody>
          <a:bodyPr/>
          <a:lstStyle/>
          <a:p>
            <a:r>
              <a:rPr lang="ru-RU" dirty="0" err="1" smtClean="0"/>
              <a:t>Зміст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2348880"/>
            <a:ext cx="6248400" cy="3600400"/>
          </a:xfrm>
        </p:spPr>
        <p:txBody>
          <a:bodyPr/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виникнення</a:t>
            </a:r>
            <a:r>
              <a:rPr lang="ru-RU" dirty="0" smtClean="0"/>
              <a:t> грошей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 err="1" smtClean="0"/>
              <a:t>Вартість</a:t>
            </a:r>
            <a:r>
              <a:rPr lang="ru-RU" dirty="0" smtClean="0"/>
              <a:t> грошей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 err="1" smtClean="0"/>
              <a:t>Фальшивництво</a:t>
            </a:r>
            <a:endParaRPr lang="ru-RU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dirty="0" err="1" smtClean="0"/>
              <a:t>Додаткові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endParaRPr lang="ru-RU" dirty="0" smtClean="0"/>
          </a:p>
          <a:p>
            <a:pPr marL="457200" indent="-457200" algn="just">
              <a:buFont typeface="Arial" pitchFamily="34" charset="0"/>
              <a:buChar char="•"/>
            </a:pPr>
            <a:endParaRPr lang="ru-RU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0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484784"/>
            <a:ext cx="5976664" cy="108011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Історія</a:t>
            </a:r>
            <a:r>
              <a:rPr lang="ru-RU" dirty="0" smtClean="0"/>
              <a:t> </a:t>
            </a:r>
            <a:r>
              <a:rPr lang="uk-UA" dirty="0" smtClean="0"/>
              <a:t>виникнення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грошей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3356992"/>
            <a:ext cx="6248400" cy="1584176"/>
          </a:xfrm>
        </p:spPr>
        <p:txBody>
          <a:bodyPr>
            <a:normAutofit fontScale="70000" lnSpcReduction="20000"/>
          </a:bodyPr>
          <a:lstStyle/>
          <a:p>
            <a:pPr indent="450000" algn="just"/>
            <a:r>
              <a:rPr lang="vi-VN" dirty="0">
                <a:latin typeface="Arial" pitchFamily="34" charset="0"/>
                <a:cs typeface="Arial" pitchFamily="34" charset="0"/>
              </a:rPr>
              <a:t>Гро́ші — особливий товар, що є загальною еквівалентною формою вартості інших товарів. Гроші виконують функції мірила вартості та засобу обігу. Крім того, вони є засобами нагромадження та платежу. З утворенням світового ринку, деякі національні гроші виконують функції світових.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3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268760"/>
            <a:ext cx="6984776" cy="4248472"/>
          </a:xfrm>
        </p:spPr>
        <p:txBody>
          <a:bodyPr>
            <a:normAutofit fontScale="70000" lnSpcReduction="20000"/>
          </a:bodyPr>
          <a:lstStyle/>
          <a:p>
            <a:pPr indent="450000" algn="just"/>
            <a:r>
              <a:rPr lang="uk-UA" b="1" dirty="0" smtClean="0"/>
              <a:t>В економічній теорії виділяють дві основні концепції походження грошей:</a:t>
            </a:r>
          </a:p>
          <a:p>
            <a:pPr marL="342900" indent="450000" algn="just">
              <a:buFont typeface="Arial" pitchFamily="34" charset="0"/>
              <a:buChar char="•"/>
            </a:pPr>
            <a:r>
              <a:rPr lang="uk-UA" b="1" dirty="0" smtClean="0"/>
              <a:t>Раціоналістична — гроші виникли як наслідок певної раціональної угоди між людьми через необхідність виділення спеціального інструменту для обслуговування сфери товарного обігу.</a:t>
            </a:r>
          </a:p>
          <a:p>
            <a:pPr marL="342900" indent="450000" algn="just">
              <a:buFont typeface="Arial" pitchFamily="34" charset="0"/>
              <a:buChar char="•"/>
            </a:pPr>
            <a:r>
              <a:rPr lang="uk-UA" b="1" dirty="0" smtClean="0"/>
              <a:t>Еволюційна — гроші виділяють із загальної товарної маси, оскільки вони найпридатніші для виконання функціональної ролі грошового товару. Той чи інший товар стає грішми лише в межах певної особливої суспільної форми, товарного виробництва й обігу.</a:t>
            </a:r>
          </a:p>
          <a:p>
            <a:pPr marL="342900" indent="450000" algn="just"/>
            <a:r>
              <a:rPr lang="uk-UA" dirty="0"/>
              <a:t>Передбачається, що ще 100 000 років тому виникли бартерні операції — прямий безгрошовий обмін товарами. Проте в безгрошових суспільствах в основному діяли подарунки або позики. Наступним етапом стало виникнення товарних грошей, тобто, коли в якості грошей використовувались різні матеріальні носії. Перша згадка про термін «гроші» датується 3000 роком до Р. Х., це був клинописний текст на глиняній табличці із Месопотамії.</a:t>
            </a:r>
          </a:p>
        </p:txBody>
      </p:sp>
    </p:spTree>
    <p:extLst>
      <p:ext uri="{BB962C8B-B14F-4D97-AF65-F5344CB8AC3E}">
        <p14:creationId xmlns:p14="http://schemas.microsoft.com/office/powerpoint/2010/main" val="38519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1124744"/>
            <a:ext cx="6364560" cy="4229576"/>
          </a:xfrm>
        </p:spPr>
        <p:txBody>
          <a:bodyPr>
            <a:normAutofit fontScale="62500" lnSpcReduction="20000"/>
          </a:bodyPr>
          <a:lstStyle/>
          <a:p>
            <a:pPr indent="450000" algn="just"/>
            <a:r>
              <a:rPr lang="uk-UA" dirty="0" smtClean="0"/>
              <a:t>З найдавніших часів грішми були різні товари: хутра звірів, металеві сокири, мушлі каурі тощо. Однак завдяки своїм фізичним властивостям найбільш вживаним загальним еквівалентом вартості дуже швидко стають благородні метали: золото та срібло. Згодом вони набирають форми монет.</a:t>
            </a:r>
          </a:p>
          <a:p>
            <a:pPr indent="450000" algn="just"/>
            <a:r>
              <a:rPr lang="uk-UA" dirty="0" smtClean="0"/>
              <a:t>У своїй «Історії» Геродот вказує, що першими використовувати металеві монети почали лідійці. Сучасні вчені вважають, що перші монети були з </a:t>
            </a:r>
            <a:r>
              <a:rPr lang="uk-UA" dirty="0" err="1" smtClean="0"/>
              <a:t>електрума</a:t>
            </a:r>
            <a:r>
              <a:rPr lang="uk-UA" dirty="0" smtClean="0"/>
              <a:t> і чеканились близько 650–600 р до Р. Х. Швидке розповсюдження монет пов'язано із зручністю їх зберігання, дроблення і об'єднання, відносною великою вартістю при невеликій вазі та обсягу, що є дуже зручним при обмінних операціях.</a:t>
            </a:r>
          </a:p>
          <a:p>
            <a:pPr indent="450000" algn="just"/>
            <a:r>
              <a:rPr lang="uk-UA" dirty="0" smtClean="0"/>
              <a:t>Паперові гроші або банкноти були вперше використані в Китаї за часів династії </a:t>
            </a:r>
            <a:r>
              <a:rPr lang="uk-UA" dirty="0" err="1" smtClean="0"/>
              <a:t>Сун</a:t>
            </a:r>
            <a:r>
              <a:rPr lang="uk-UA" dirty="0" smtClean="0"/>
              <a:t>. Ці банкноти, відомі як </a:t>
            </a:r>
            <a:r>
              <a:rPr lang="ru-RU" dirty="0" smtClean="0"/>
              <a:t>«</a:t>
            </a:r>
            <a:r>
              <a:rPr lang="en-US" dirty="0" err="1"/>
              <a:t>jiaozi</a:t>
            </a:r>
            <a:r>
              <a:rPr lang="en-US" dirty="0"/>
              <a:t>», </a:t>
            </a:r>
            <a:r>
              <a:rPr lang="uk-UA" dirty="0" smtClean="0"/>
              <a:t>еволюціонували з векселів, що були у використанні з сьомого сторіччя. Тим не менш, вони не витісняють традиційних грошей, і були у використанні поряд з монетами. В Європі банкноти були вперше випущені Банком Стокгольма в 1661 році.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317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Монета 6 ст. до н. е., </a:t>
            </a:r>
            <a:r>
              <a:rPr lang="ru-RU" sz="2400" dirty="0" err="1"/>
              <a:t>Лідія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24944"/>
            <a:ext cx="4099466" cy="1656184"/>
          </a:xfrm>
        </p:spPr>
      </p:pic>
    </p:spTree>
    <p:extLst>
      <p:ext uri="{BB962C8B-B14F-4D97-AF65-F5344CB8AC3E}">
        <p14:creationId xmlns:p14="http://schemas.microsoft.com/office/powerpoint/2010/main" val="379106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556793"/>
            <a:ext cx="6248400" cy="8640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Вартість грошей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3501008"/>
            <a:ext cx="6248400" cy="1566862"/>
          </a:xfrm>
        </p:spPr>
        <p:txBody>
          <a:bodyPr>
            <a:normAutofit fontScale="70000" lnSpcReduction="20000"/>
          </a:bodyPr>
          <a:lstStyle/>
          <a:p>
            <a:pPr indent="450000" algn="just"/>
            <a:r>
              <a:rPr lang="uk-UA" i="0" dirty="0"/>
              <a:t>Вартість грошей, як засобу обігу, визначається їх купівельною спроможністю. Купівельна спроможність не обов'язково повинна бути обумовлена реальною вартістю, наприклад, вартістю золота, з якого гроші виготовлені або на яке вони легко і гарантовано можуть бути обмінені (золотий запас). Вона визначається довірою до емітенту власників грошових коштів.</a:t>
            </a:r>
          </a:p>
        </p:txBody>
      </p:sp>
    </p:spTree>
    <p:extLst>
      <p:ext uri="{BB962C8B-B14F-4D97-AF65-F5344CB8AC3E}">
        <p14:creationId xmlns:p14="http://schemas.microsoft.com/office/powerpoint/2010/main" val="44323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556792"/>
            <a:ext cx="6248400" cy="1456373"/>
          </a:xfrm>
        </p:spPr>
        <p:txBody>
          <a:bodyPr/>
          <a:lstStyle/>
          <a:p>
            <a:r>
              <a:rPr lang="uk-UA" dirty="0"/>
              <a:t>Інфляція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2348880"/>
            <a:ext cx="6248400" cy="331236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i="0" dirty="0" err="1"/>
              <a:t>Інфляція</a:t>
            </a:r>
            <a:r>
              <a:rPr lang="ru-RU" i="0" dirty="0"/>
              <a:t> (</a:t>
            </a:r>
            <a:r>
              <a:rPr lang="ru-RU" i="0" dirty="0" err="1"/>
              <a:t>від</a:t>
            </a:r>
            <a:r>
              <a:rPr lang="ru-RU" i="0" dirty="0"/>
              <a:t> лат. </a:t>
            </a:r>
            <a:r>
              <a:rPr lang="en-US" i="0" dirty="0" err="1"/>
              <a:t>inflatio</a:t>
            </a:r>
            <a:r>
              <a:rPr lang="en-US" i="0" dirty="0"/>
              <a:t> — </a:t>
            </a:r>
            <a:r>
              <a:rPr lang="ru-RU" i="0" dirty="0" err="1"/>
              <a:t>роздування</a:t>
            </a:r>
            <a:r>
              <a:rPr lang="ru-RU" i="0" dirty="0"/>
              <a:t>)  — </a:t>
            </a:r>
            <a:r>
              <a:rPr lang="ru-RU" i="0" dirty="0" err="1"/>
              <a:t>тривале</a:t>
            </a:r>
            <a:r>
              <a:rPr lang="ru-RU" i="0" dirty="0"/>
              <a:t> </a:t>
            </a:r>
            <a:r>
              <a:rPr lang="ru-RU" i="0" dirty="0" err="1"/>
              <a:t>зростання</a:t>
            </a:r>
            <a:r>
              <a:rPr lang="ru-RU" i="0" dirty="0"/>
              <a:t> </a:t>
            </a:r>
            <a:r>
              <a:rPr lang="ru-RU" i="0" dirty="0" err="1"/>
              <a:t>загального</a:t>
            </a:r>
            <a:r>
              <a:rPr lang="ru-RU" i="0" dirty="0"/>
              <a:t> </a:t>
            </a:r>
            <a:r>
              <a:rPr lang="ru-RU" i="0" dirty="0" err="1"/>
              <a:t>рівня</a:t>
            </a:r>
            <a:r>
              <a:rPr lang="ru-RU" i="0" dirty="0"/>
              <a:t> </a:t>
            </a:r>
            <a:r>
              <a:rPr lang="ru-RU" i="0" dirty="0" err="1"/>
              <a:t>цін</a:t>
            </a:r>
            <a:r>
              <a:rPr lang="ru-RU" i="0" dirty="0"/>
              <a:t>, </a:t>
            </a:r>
            <a:r>
              <a:rPr lang="ru-RU" i="0" dirty="0" err="1"/>
              <a:t>що</a:t>
            </a:r>
            <a:r>
              <a:rPr lang="ru-RU" i="0" dirty="0"/>
              <a:t>, </a:t>
            </a:r>
            <a:r>
              <a:rPr lang="ru-RU" i="0" dirty="0" err="1"/>
              <a:t>відповідно</a:t>
            </a:r>
            <a:r>
              <a:rPr lang="ru-RU" i="0" dirty="0"/>
              <a:t>, є </a:t>
            </a:r>
            <a:r>
              <a:rPr lang="ru-RU" i="0" dirty="0" err="1"/>
              <a:t>свідченням</a:t>
            </a:r>
            <a:r>
              <a:rPr lang="ru-RU" i="0" dirty="0"/>
              <a:t> </a:t>
            </a:r>
            <a:r>
              <a:rPr lang="ru-RU" i="0" dirty="0" err="1"/>
              <a:t>зниження</a:t>
            </a:r>
            <a:r>
              <a:rPr lang="ru-RU" i="0" dirty="0"/>
              <a:t> </a:t>
            </a:r>
            <a:r>
              <a:rPr lang="ru-RU" i="0" dirty="0" err="1"/>
              <a:t>купівельної</a:t>
            </a:r>
            <a:r>
              <a:rPr lang="ru-RU" i="0" dirty="0"/>
              <a:t> </a:t>
            </a:r>
            <a:r>
              <a:rPr lang="ru-RU" i="0" dirty="0" err="1"/>
              <a:t>спроможності</a:t>
            </a:r>
            <a:r>
              <a:rPr lang="ru-RU" i="0" dirty="0"/>
              <a:t> </a:t>
            </a:r>
            <a:r>
              <a:rPr lang="ru-RU" i="0" dirty="0" smtClean="0"/>
              <a:t>грошей.</a:t>
            </a:r>
            <a:endParaRPr lang="ru-RU" i="0" dirty="0"/>
          </a:p>
          <a:p>
            <a:pPr indent="450000" algn="just"/>
            <a:r>
              <a:rPr lang="ru-RU" i="0" dirty="0" err="1"/>
              <a:t>Темпи</a:t>
            </a:r>
            <a:r>
              <a:rPr lang="ru-RU" i="0" dirty="0"/>
              <a:t> </a:t>
            </a:r>
            <a:r>
              <a:rPr lang="ru-RU" i="0" dirty="0" err="1"/>
              <a:t>інфляції</a:t>
            </a:r>
            <a:r>
              <a:rPr lang="ru-RU" i="0" dirty="0"/>
              <a:t> </a:t>
            </a:r>
            <a:r>
              <a:rPr lang="ru-RU" i="0" dirty="0" err="1"/>
              <a:t>визначаються</a:t>
            </a:r>
            <a:r>
              <a:rPr lang="ru-RU" i="0" dirty="0"/>
              <a:t> як величина </a:t>
            </a:r>
            <a:r>
              <a:rPr lang="ru-RU" i="0" dirty="0" err="1"/>
              <a:t>зміни</a:t>
            </a:r>
            <a:r>
              <a:rPr lang="ru-RU" i="0" dirty="0"/>
              <a:t> </a:t>
            </a:r>
            <a:r>
              <a:rPr lang="ru-RU" i="0" dirty="0" err="1"/>
              <a:t>індексів</a:t>
            </a:r>
            <a:r>
              <a:rPr lang="ru-RU" i="0" dirty="0"/>
              <a:t> </a:t>
            </a:r>
            <a:r>
              <a:rPr lang="ru-RU" i="0" dirty="0" err="1"/>
              <a:t>цін</a:t>
            </a:r>
            <a:r>
              <a:rPr lang="ru-RU" i="0" dirty="0"/>
              <a:t>, </a:t>
            </a:r>
            <a:r>
              <a:rPr lang="ru-RU" i="0" dirty="0" err="1"/>
              <a:t>що</a:t>
            </a:r>
            <a:r>
              <a:rPr lang="ru-RU" i="0" dirty="0"/>
              <a:t>, в свою </a:t>
            </a:r>
            <a:r>
              <a:rPr lang="ru-RU" i="0" dirty="0" err="1"/>
              <a:t>чергу</a:t>
            </a:r>
            <a:r>
              <a:rPr lang="ru-RU" i="0" dirty="0"/>
              <a:t>, є </a:t>
            </a:r>
            <a:r>
              <a:rPr lang="ru-RU" i="0" noProof="1" smtClean="0"/>
              <a:t>вираженням </a:t>
            </a:r>
            <a:r>
              <a:rPr lang="ru-RU" i="0" dirty="0" err="1" smtClean="0"/>
              <a:t>вартості</a:t>
            </a:r>
            <a:r>
              <a:rPr lang="ru-RU" i="0" dirty="0" smtClean="0"/>
              <a:t> </a:t>
            </a:r>
            <a:r>
              <a:rPr lang="ru-RU" i="0" dirty="0"/>
              <a:t>набору </a:t>
            </a:r>
            <a:r>
              <a:rPr lang="ru-RU" i="0" dirty="0" err="1"/>
              <a:t>товарів</a:t>
            </a:r>
            <a:r>
              <a:rPr lang="ru-RU" i="0" dirty="0"/>
              <a:t> (</a:t>
            </a:r>
            <a:r>
              <a:rPr lang="ru-RU" i="0" dirty="0" err="1"/>
              <a:t>послуг</a:t>
            </a:r>
            <a:r>
              <a:rPr lang="ru-RU" i="0" dirty="0"/>
              <a:t>) в </a:t>
            </a:r>
            <a:r>
              <a:rPr lang="ru-RU" i="0" dirty="0" err="1"/>
              <a:t>певний</a:t>
            </a:r>
            <a:r>
              <a:rPr lang="ru-RU" i="0" dirty="0"/>
              <a:t> </a:t>
            </a:r>
            <a:r>
              <a:rPr lang="ru-RU" i="0" dirty="0" err="1"/>
              <a:t>період</a:t>
            </a:r>
            <a:r>
              <a:rPr lang="ru-RU" i="0" dirty="0"/>
              <a:t> часу, %. </a:t>
            </a:r>
            <a:r>
              <a:rPr lang="ru-RU" i="0" dirty="0" err="1"/>
              <a:t>Найпоширенішим</a:t>
            </a:r>
            <a:r>
              <a:rPr lang="ru-RU" i="0" dirty="0"/>
              <a:t> </a:t>
            </a:r>
            <a:r>
              <a:rPr lang="ru-RU" i="0" dirty="0" err="1"/>
              <a:t>показником</a:t>
            </a:r>
            <a:r>
              <a:rPr lang="ru-RU" i="0" dirty="0"/>
              <a:t> для </a:t>
            </a:r>
            <a:r>
              <a:rPr lang="ru-RU" i="0" noProof="1" smtClean="0"/>
              <a:t>розрахунку інфляції є: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i="0" dirty="0" err="1" smtClean="0"/>
              <a:t>індекс</a:t>
            </a:r>
            <a:r>
              <a:rPr lang="ru-RU" i="0" dirty="0" smtClean="0"/>
              <a:t> </a:t>
            </a:r>
            <a:r>
              <a:rPr lang="ru-RU" i="0" dirty="0" err="1"/>
              <a:t>споживчих</a:t>
            </a:r>
            <a:r>
              <a:rPr lang="ru-RU" i="0" dirty="0"/>
              <a:t> </a:t>
            </a:r>
            <a:r>
              <a:rPr lang="ru-RU" i="0" dirty="0" err="1"/>
              <a:t>цін</a:t>
            </a:r>
            <a:r>
              <a:rPr lang="ru-RU" i="0" dirty="0"/>
              <a:t> (ІСЦ, англ. </a:t>
            </a:r>
            <a:r>
              <a:rPr lang="en-US" i="0" dirty="0"/>
              <a:t>CPI — Consumer Price Index) 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uk-UA" i="0" dirty="0" smtClean="0"/>
              <a:t>індекс цін виробників </a:t>
            </a:r>
            <a:r>
              <a:rPr lang="ru-RU" i="0" dirty="0" smtClean="0"/>
              <a:t>(</a:t>
            </a:r>
            <a:r>
              <a:rPr lang="ru-RU" i="0" dirty="0"/>
              <a:t>ІЦВ, англ. </a:t>
            </a:r>
            <a:r>
              <a:rPr lang="en-US" i="0" dirty="0"/>
              <a:t>WPI — Wholesale Price Index, PPI — Production Price Index);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i="0" dirty="0"/>
              <a:t>дефлятор ВВП (англ. </a:t>
            </a:r>
            <a:r>
              <a:rPr lang="en-US" i="0" dirty="0"/>
              <a:t>GDP deflator).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i="0" dirty="0"/>
          </a:p>
        </p:txBody>
      </p:sp>
    </p:spTree>
    <p:extLst>
      <p:ext uri="{BB962C8B-B14F-4D97-AF65-F5344CB8AC3E}">
        <p14:creationId xmlns:p14="http://schemas.microsoft.com/office/powerpoint/2010/main" val="8357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інфляції</a:t>
            </a:r>
            <a:r>
              <a:rPr lang="ru-RU" sz="2400" dirty="0"/>
              <a:t> у </a:t>
            </a:r>
            <a:r>
              <a:rPr lang="ru-RU" sz="2400" dirty="0" err="1"/>
              <a:t>світі</a:t>
            </a:r>
            <a:r>
              <a:rPr lang="ru-RU" sz="2400" dirty="0"/>
              <a:t> на 2007 </a:t>
            </a:r>
            <a:r>
              <a:rPr lang="ru-RU" sz="2400" dirty="0" err="1"/>
              <a:t>рік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94216"/>
            <a:ext cx="6400800" cy="2936367"/>
          </a:xfrm>
        </p:spPr>
      </p:pic>
    </p:spTree>
    <p:extLst>
      <p:ext uri="{BB962C8B-B14F-4D97-AF65-F5344CB8AC3E}">
        <p14:creationId xmlns:p14="http://schemas.microsoft.com/office/powerpoint/2010/main" val="35381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57</TotalTime>
  <Words>689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Кутюр</vt:lpstr>
      <vt:lpstr>Гроші </vt:lpstr>
      <vt:lpstr>Зміст:</vt:lpstr>
      <vt:lpstr>Історія виникнення грошей</vt:lpstr>
      <vt:lpstr>Презентация PowerPoint</vt:lpstr>
      <vt:lpstr>Презентация PowerPoint</vt:lpstr>
      <vt:lpstr>Монета 6 ст. до н. е., Лідія</vt:lpstr>
      <vt:lpstr>Вартість грошей </vt:lpstr>
      <vt:lpstr>Інфляція</vt:lpstr>
      <vt:lpstr>Рівень інфляції у світі на 2007 рік</vt:lpstr>
      <vt:lpstr>Паритет купівельної спроможності</vt:lpstr>
      <vt:lpstr>Закон Грешема</vt:lpstr>
      <vt:lpstr>Фальшивомонетництво</vt:lpstr>
      <vt:lpstr>Додаткові джерела інформації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Гроші</dc:title>
  <dc:creator>user</dc:creator>
  <cp:lastModifiedBy>user</cp:lastModifiedBy>
  <cp:revision>6</cp:revision>
  <dcterms:created xsi:type="dcterms:W3CDTF">2013-11-12T21:10:17Z</dcterms:created>
  <dcterms:modified xsi:type="dcterms:W3CDTF">2013-11-12T22:08:14Z</dcterms:modified>
</cp:coreProperties>
</file>