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8A8195-CBED-470B-A4E6-061FF190B69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8EBD590-02E8-4350-8DC1-F0017B0446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A%D1%80%D0%BE%D0%BF%D0%B8%D0%B2%D0%BD%D0%B8%D1%86%D1%8C%D0%BA%D0%B8%D0%B9_%D0%9C%D0%B0%D1%80%D0%BA%D0%BE_%D0%9B%D1%83%D0%BA%D0%B8%D1%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</a:t>
            </a:r>
            <a:r>
              <a:rPr lang="uk-UA" smtClean="0"/>
              <a:t>ропивницький</a:t>
            </a:r>
            <a:br>
              <a:rPr lang="uk-UA" smtClean="0"/>
            </a:br>
            <a:r>
              <a:rPr lang="uk-UA" smtClean="0"/>
              <a:t>марко Михайлович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2400" smtClean="0"/>
              <a:t>Один із найвідоміших українських драматургів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3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Пізні роки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272808" cy="3672408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/>
              <a:t> </a:t>
            </a:r>
            <a:r>
              <a:rPr lang="ru-RU" smtClean="0"/>
              <a:t>      У </a:t>
            </a:r>
            <a:r>
              <a:rPr lang="ru-RU"/>
              <a:t>90-ті рр. Кропивницький не раз свої п'єси називає малюнками — «малюнки сільського руху» («Конон Блискавиченко», 1902, «Скрутна доба», 1906), «малюнки сільського життя» («Старі сучки й молоді парості», 1908), «малюнки сільського каламуту» («Зерно і полова», 1910), — інтуїтивно відчуваючи істотні відмінності їх структури, в якій важко визначити початок, середину й кінець дії, бо зав'язка в них, по суті, відбулася ще до початку твору, а конфлікт фіналом не вичерпується.</a:t>
            </a:r>
          </a:p>
          <a:p>
            <a:pPr indent="0">
              <a:buNone/>
            </a:pPr>
            <a:r>
              <a:rPr lang="ru-RU" smtClean="0"/>
              <a:t>        Своєрідним </a:t>
            </a:r>
            <a:r>
              <a:rPr lang="ru-RU"/>
              <a:t>явищем є комедії Кропивницького «Чмир» (1890), «На руїнах» (1900), «Супротивні течії» (1900), «Мамаша» (1903), «Старі сучки й молоді парості», як і водевіль «Дійшов до розуму» (1909). У деяких з них наявні ознаки трагікомедії, що була новим для того часу жанровим утворенням. Актуальні проблеми театрального життя України кінця ХІХ століття піднімає комедія «Нашествіє варварів» (1900).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73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Пізні роки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450" y="2397223"/>
            <a:ext cx="4928592" cy="3048001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/>
              <a:t>Час від часу письменник звертався до інсценізації та переробки відомих літературних творів («Невольник» за Шевченком, «Вій» і «Пропавша грамота» за Гоголем, «Вергілійова Енеїда», «Чайковський, або Олексій Попович» за Гребінкою, «Підгоряни» заГушалевичем, «Вуси» за Стороженком, «Хоть з мосту та в воду головою» за Мольєровим «Жоржем Данденом»).</a:t>
            </a:r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49" y="2357437"/>
            <a:ext cx="2058525" cy="308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2276872"/>
            <a:ext cx="6400800" cy="3312368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 smtClean="0"/>
              <a:t>  </a:t>
            </a:r>
            <a:r>
              <a:rPr lang="ru-RU" dirty="0"/>
              <a:t>Помер 21 </a:t>
            </a:r>
            <a:r>
              <a:rPr lang="ru-RU" dirty="0" err="1"/>
              <a:t>квітня</a:t>
            </a:r>
            <a:r>
              <a:rPr lang="ru-RU" dirty="0"/>
              <a:t> 1910 р. по </a:t>
            </a:r>
            <a:r>
              <a:rPr lang="ru-RU" dirty="0" err="1"/>
              <a:t>дорозі</a:t>
            </a:r>
            <a:r>
              <a:rPr lang="ru-RU" dirty="0"/>
              <a:t> з Одеси, де був на гастролях; </a:t>
            </a:r>
            <a:r>
              <a:rPr lang="ru-RU" dirty="0" err="1"/>
              <a:t>поховано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 Харкові.</a:t>
            </a:r>
          </a:p>
          <a:p>
            <a:pPr indent="0">
              <a:buNone/>
            </a:pPr>
            <a:r>
              <a:rPr lang="ru-RU" dirty="0"/>
              <a:t>   6 </a:t>
            </a:r>
            <a:r>
              <a:rPr lang="ru-RU" dirty="0" err="1"/>
              <a:t>серпня</a:t>
            </a:r>
            <a:r>
              <a:rPr lang="ru-RU" dirty="0"/>
              <a:t> 1918 року на знак </a:t>
            </a:r>
            <a:r>
              <a:rPr lang="ru-RU" dirty="0" err="1"/>
              <a:t>поваги</a:t>
            </a:r>
            <a:r>
              <a:rPr lang="ru-RU" dirty="0"/>
              <a:t> </a:t>
            </a:r>
            <a:r>
              <a:rPr lang="ru-RU" dirty="0" smtClean="0"/>
              <a:t>до</a:t>
            </a:r>
          </a:p>
          <a:p>
            <a:pPr indent="0">
              <a:buNone/>
            </a:pPr>
            <a:r>
              <a:rPr lang="ru-RU" dirty="0" smtClean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значимості</a:t>
            </a:r>
            <a:r>
              <a:rPr lang="ru-RU" dirty="0"/>
              <a:t> для </a:t>
            </a:r>
            <a:endParaRPr lang="ru-RU" dirty="0" smtClean="0"/>
          </a:p>
          <a:p>
            <a:pPr indent="0">
              <a:buNone/>
            </a:pP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/>
              <a:t>постановою</a:t>
            </a:r>
            <a:r>
              <a:rPr lang="ru-RU" dirty="0"/>
              <a:t> Ради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endParaRPr lang="ru-RU" dirty="0" smtClean="0"/>
          </a:p>
          <a:p>
            <a:pPr indent="0">
              <a:buNone/>
            </a:pPr>
            <a:r>
              <a:rPr lang="ru-RU" dirty="0" err="1" smtClean="0"/>
              <a:t>вдові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</a:t>
            </a:r>
            <a:r>
              <a:rPr lang="ru-RU" dirty="0" err="1"/>
              <a:t>українського</a:t>
            </a:r>
            <a:r>
              <a:rPr lang="ru-RU" dirty="0"/>
              <a:t> драматурга М. </a:t>
            </a:r>
            <a:r>
              <a:rPr lang="ru-RU" dirty="0" err="1"/>
              <a:t>Кропивницького</a:t>
            </a:r>
            <a:r>
              <a:rPr lang="ru-RU" dirty="0"/>
              <a:t> — </a:t>
            </a:r>
            <a:r>
              <a:rPr lang="ru-RU" dirty="0" err="1"/>
              <a:t>Надії</a:t>
            </a:r>
            <a:r>
              <a:rPr lang="ru-RU" dirty="0"/>
              <a:t> </a:t>
            </a:r>
            <a:r>
              <a:rPr lang="ru-RU" dirty="0" err="1"/>
              <a:t>Василівні</a:t>
            </a:r>
            <a:r>
              <a:rPr lang="ru-RU" dirty="0"/>
              <a:t> </a:t>
            </a:r>
            <a:r>
              <a:rPr lang="ru-RU" dirty="0" err="1"/>
              <a:t>Кропивницькій</a:t>
            </a:r>
            <a:r>
              <a:rPr lang="ru-RU" dirty="0"/>
              <a:t> </a:t>
            </a:r>
            <a:r>
              <a:rPr lang="ru-RU" dirty="0" err="1"/>
              <a:t>призначено</a:t>
            </a:r>
            <a:r>
              <a:rPr lang="ru-RU" dirty="0"/>
              <a:t> </a:t>
            </a:r>
            <a:r>
              <a:rPr lang="ru-RU" dirty="0" err="1"/>
              <a:t>одноразову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та </a:t>
            </a:r>
            <a:r>
              <a:rPr lang="ru-RU" dirty="0" err="1"/>
              <a:t>довічну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пенсію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Смерть драматурга</a:t>
            </a:r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2118015" cy="156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4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379fad9193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5112742" cy="51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6997" y="3978930"/>
            <a:ext cx="39530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Спасибо за внимание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Коротко про марка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4208512" cy="3048001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b="1"/>
              <a:t>Марко Лукич Кропивницький</a:t>
            </a:r>
            <a:r>
              <a:rPr lang="ru-RU"/>
              <a:t> </a:t>
            </a:r>
            <a:r>
              <a:rPr lang="ru-RU" smtClean="0"/>
              <a:t>(25 </a:t>
            </a:r>
            <a:r>
              <a:rPr lang="ru-RU"/>
              <a:t>квітня (7 травня) 1840, с. Бежбайраки, </a:t>
            </a:r>
            <a:r>
              <a:rPr lang="uk-UA" smtClean="0"/>
              <a:t>тепер</a:t>
            </a:r>
            <a:r>
              <a:rPr lang="ru-RU" smtClean="0"/>
              <a:t> Кіровоградської </a:t>
            </a:r>
            <a:r>
              <a:rPr lang="ru-RU"/>
              <a:t>області — †21 квітня 1910) — український письменник, драматург, театральний актор. З ім'ям М. Кропивницького пов'язані створення українського професійного театру й наступний етап розвитку реалістичної </a:t>
            </a:r>
            <a:r>
              <a:rPr lang="uk-UA" smtClean="0"/>
              <a:t>драматургії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330139" cy="31573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Ранні</a:t>
            </a:r>
            <a:r>
              <a:rPr lang="ru-RU" smtClean="0"/>
              <a:t> роки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7128792" cy="324036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400" noProof="1" smtClean="0"/>
              <a:t>Марко Кропивницький народився 7 травня 1840  р. в с. Бежбайраки (тепер с. Кропивницьке) на Херсонщині. Його батько Лука Іванович — «чоловік труда, труда мозольного», — досяг достатку й становища в суспільстві (мав посаду управителя панських маєтків). Дитячі роки Марко провів в маєтку князя Олексія Миколайовича Кантакузена</a:t>
            </a:r>
            <a:r>
              <a:rPr lang="ru-RU" sz="1400" baseline="30000" noProof="1" smtClean="0">
                <a:hlinkClick r:id="rId2"/>
              </a:rPr>
              <a:t>[1]</a:t>
            </a:r>
            <a:r>
              <a:rPr lang="ru-RU" sz="1400" noProof="1" smtClean="0"/>
              <a:t> в селі Катеринівка (яке з 1962 є частиною села Новокрасне, що в наш час входить до Арбузинського районуМиколаївської області), де його батько працював управителем. Там він проживав (з перервами) до 14- річного віку. Також він жив у нинішній Дмитрівці наВознесенщині та в самому Вознесенську, у Молдавці (нині – Козубівка) та Олександрівці, що в Доманівському районі. Про дитинство в Катеринівці Марко Лукич розповідає в своїх автобіографіях і листах до Антоніни Маркович</a:t>
            </a:r>
            <a:endParaRPr lang="ru-RU" sz="1400" noProof="1"/>
          </a:p>
        </p:txBody>
      </p:sp>
    </p:spTree>
    <p:extLst>
      <p:ext uri="{BB962C8B-B14F-4D97-AF65-F5344CB8AC3E}">
        <p14:creationId xmlns:p14="http://schemas.microsoft.com/office/powerpoint/2010/main" val="13336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7056784" cy="3456384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smtClean="0"/>
              <a:t>також </a:t>
            </a:r>
            <a:r>
              <a:rPr lang="ru-RU"/>
              <a:t>дитинству драматурга присвячені книги </a:t>
            </a:r>
            <a:r>
              <a:rPr lang="uk-UA" smtClean="0"/>
              <a:t>Миколи</a:t>
            </a:r>
            <a:r>
              <a:rPr lang="ru-RU" smtClean="0"/>
              <a:t> </a:t>
            </a:r>
            <a:r>
              <a:rPr lang="ru-RU"/>
              <a:t>Смоленчука «Степи полинові» та «Ой літав орел», а також повість арбузинського журналіста М.Петрова (Михайла Пигиди) «Маркове дитинство». Освіту М. Кропивницький здобував без будь-якої системи — то у приватній школі шляхтича Рудковського, то в Єлисаветградському училищі. Нормальне навчання стало </a:t>
            </a:r>
            <a:r>
              <a:rPr lang="ru-RU" noProof="1" smtClean="0"/>
              <a:t>можливим</a:t>
            </a:r>
            <a:r>
              <a:rPr lang="ru-RU" smtClean="0"/>
              <a:t> </a:t>
            </a:r>
            <a:r>
              <a:rPr lang="ru-RU"/>
              <a:t>лише у Бобринецькій повітовій школі, яку юнак закінчив із похвальним листом. Мати вчила його музики, розучувала з ним різні вокальні партії. В цей час М. Кропивницький брав участь в аматорському гуртку, в якому ставили п'єси українських і російських драматургів.</a:t>
            </a:r>
          </a:p>
          <a:p>
            <a:r>
              <a:rPr lang="ru-RU"/>
              <a:t>Після невдалої спроби продовжити навчання в гімназії в Києві юнак повертається до Бобринця і вступає на службу до повітового суду.</a:t>
            </a:r>
          </a:p>
          <a:p>
            <a:pPr indent="0">
              <a:buNone/>
            </a:pPr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Ранні</a:t>
            </a:r>
            <a:r>
              <a:rPr lang="ru-RU" smtClean="0"/>
              <a:t> роки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11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Початок творчості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4496544" cy="3048001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З 1862 р. М. </a:t>
            </a:r>
            <a:r>
              <a:rPr lang="ru-RU" dirty="0" err="1"/>
              <a:t>Кропивницький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на </a:t>
            </a:r>
            <a:r>
              <a:rPr lang="ru-RU" dirty="0" err="1"/>
              <a:t>юридичному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r>
              <a:rPr lang="ru-RU" dirty="0"/>
              <a:t> </a:t>
            </a:r>
            <a:r>
              <a:rPr lang="ru-RU" noProof="1" smtClean="0"/>
              <a:t>Київського</a:t>
            </a:r>
            <a:r>
              <a:rPr lang="ru-RU" dirty="0" smtClean="0"/>
              <a:t> </a:t>
            </a:r>
            <a:r>
              <a:rPr lang="ru-RU" dirty="0" err="1"/>
              <a:t>університету</a:t>
            </a:r>
            <a:r>
              <a:rPr lang="ru-RU" dirty="0"/>
              <a:t>, як </a:t>
            </a:r>
            <a:r>
              <a:rPr lang="ru-RU" dirty="0" err="1"/>
              <a:t>вільний</a:t>
            </a:r>
            <a:r>
              <a:rPr lang="ru-RU" dirty="0"/>
              <a:t> слухач.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враженням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перекладних</a:t>
            </a:r>
            <a:r>
              <a:rPr lang="ru-RU" dirty="0"/>
              <a:t> мелодрам, </a:t>
            </a:r>
            <a:r>
              <a:rPr lang="ru-RU" dirty="0" err="1"/>
              <a:t>побачених</a:t>
            </a:r>
            <a:r>
              <a:rPr lang="ru-RU" dirty="0"/>
              <a:t> у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театрі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п'єсу</a:t>
            </a:r>
            <a:r>
              <a:rPr lang="ru-RU" dirty="0"/>
              <a:t> «</a:t>
            </a:r>
            <a:r>
              <a:rPr lang="ru-RU" dirty="0" err="1"/>
              <a:t>Микита</a:t>
            </a:r>
            <a:r>
              <a:rPr lang="ru-RU" dirty="0"/>
              <a:t> Старостенко». То був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недосвідченого</a:t>
            </a:r>
            <a:r>
              <a:rPr lang="ru-RU" dirty="0"/>
              <a:t> автора (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сам критично </a:t>
            </a:r>
            <a:r>
              <a:rPr lang="ru-RU" dirty="0" err="1"/>
              <a:t>оцінив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). </a:t>
            </a:r>
            <a:r>
              <a:rPr lang="ru-RU" dirty="0" err="1"/>
              <a:t>Тепер</a:t>
            </a:r>
            <a:r>
              <a:rPr lang="ru-RU" dirty="0"/>
              <a:t> вона </a:t>
            </a:r>
            <a:r>
              <a:rPr lang="ru-RU" dirty="0" err="1"/>
              <a:t>відома</a:t>
            </a:r>
            <a:r>
              <a:rPr lang="ru-RU" dirty="0"/>
              <a:t> у </a:t>
            </a:r>
            <a:r>
              <a:rPr lang="ru-RU" dirty="0" err="1"/>
              <a:t>варіанті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ґрунтовних</a:t>
            </a:r>
            <a:r>
              <a:rPr lang="ru-RU" dirty="0"/>
              <a:t> </a:t>
            </a:r>
            <a:r>
              <a:rPr lang="ru-RU" dirty="0" err="1"/>
              <a:t>авторських</a:t>
            </a:r>
            <a:r>
              <a:rPr lang="ru-RU" dirty="0"/>
              <a:t> </a:t>
            </a:r>
            <a:r>
              <a:rPr lang="ru-RU" dirty="0" err="1"/>
              <a:t>доробок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76" y="2348880"/>
            <a:ext cx="2099303" cy="314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Початок творчості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/>
              <a:t>У 1871 р. Кропивницький перейшов у професіональні актори, погодившись працювати у трупі графів Моркових (Одеса). Протягом десяти років роботи в російських театральних трупах він набув величезного сценічного досвіду, глибоко вивчив специфіку й закони театрального мистецтва, виробив свої творчі принципи, розуміння місця театру в житті суспільства.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39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40768"/>
            <a:ext cx="6400800" cy="640432"/>
          </a:xfrm>
        </p:spPr>
        <p:txBody>
          <a:bodyPr anchor="ctr">
            <a:noAutofit/>
          </a:bodyPr>
          <a:lstStyle/>
          <a:p>
            <a:r>
              <a:rPr lang="ru-RU" sz="2600"/>
              <a:t>Створення театру </a:t>
            </a:r>
            <a:r>
              <a:rPr lang="ru-RU" sz="2600" smtClean="0"/>
              <a:t>корифеїв</a:t>
            </a:r>
            <a:endParaRPr lang="uk-UA" sz="26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344816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скасування</a:t>
            </a:r>
            <a:r>
              <a:rPr lang="ru-RU" sz="1400" dirty="0"/>
              <a:t> (1881) заборони </a:t>
            </a:r>
            <a:r>
              <a:rPr lang="ru-RU" sz="1400" dirty="0" err="1"/>
              <a:t>українського</a:t>
            </a:r>
            <a:r>
              <a:rPr lang="ru-RU" sz="1400" dirty="0"/>
              <a:t> театру (</a:t>
            </a:r>
            <a:r>
              <a:rPr lang="ru-RU" sz="1400" dirty="0" err="1"/>
              <a:t>хоча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</a:t>
            </a:r>
            <a:r>
              <a:rPr lang="ru-RU" sz="1400" dirty="0" err="1"/>
              <a:t>залишились</a:t>
            </a:r>
            <a:r>
              <a:rPr lang="ru-RU" sz="1400" dirty="0"/>
              <a:t> </a:t>
            </a:r>
            <a:r>
              <a:rPr lang="ru-RU" sz="1400" dirty="0" err="1"/>
              <a:t>численні</a:t>
            </a:r>
            <a:r>
              <a:rPr lang="ru-RU" sz="1400" dirty="0"/>
              <a:t> </a:t>
            </a:r>
            <a:r>
              <a:rPr lang="ru-RU" sz="1400" dirty="0" err="1"/>
              <a:t>обмеження</a:t>
            </a:r>
            <a:r>
              <a:rPr lang="ru-RU" sz="1400" dirty="0"/>
              <a:t> й </a:t>
            </a:r>
            <a:r>
              <a:rPr lang="ru-RU" sz="1400" dirty="0" err="1"/>
              <a:t>застереження</a:t>
            </a:r>
            <a:r>
              <a:rPr lang="ru-RU" sz="1400" dirty="0"/>
              <a:t>) почали </a:t>
            </a:r>
            <a:r>
              <a:rPr lang="ru-RU" sz="1400" dirty="0" err="1"/>
              <a:t>виникати</a:t>
            </a:r>
            <a:r>
              <a:rPr lang="ru-RU" sz="1400" dirty="0"/>
              <a:t> </a:t>
            </a:r>
            <a:r>
              <a:rPr lang="ru-RU" sz="1400" dirty="0" err="1"/>
              <a:t>українські</a:t>
            </a:r>
            <a:r>
              <a:rPr lang="ru-RU" sz="1400" dirty="0"/>
              <a:t> </a:t>
            </a:r>
            <a:r>
              <a:rPr lang="ru-RU" sz="1400" dirty="0" err="1"/>
              <a:t>трупи</a:t>
            </a:r>
            <a:r>
              <a:rPr lang="ru-RU" sz="1400" dirty="0"/>
              <a:t> — у </a:t>
            </a:r>
            <a:r>
              <a:rPr lang="ru-RU" sz="1400" dirty="0" err="1"/>
              <a:t>Києві</a:t>
            </a:r>
            <a:r>
              <a:rPr lang="ru-RU" sz="1400" dirty="0"/>
              <a:t>, Харкові, </a:t>
            </a:r>
            <a:r>
              <a:rPr lang="ru-RU" sz="1400" dirty="0" err="1"/>
              <a:t>Одесі</a:t>
            </a:r>
            <a:r>
              <a:rPr lang="ru-RU" sz="1400" dirty="0"/>
              <a:t>. Та робота в них не </a:t>
            </a:r>
            <a:r>
              <a:rPr lang="ru-RU" sz="1400" dirty="0" err="1"/>
              <a:t>задовольняла</a:t>
            </a:r>
            <a:r>
              <a:rPr lang="ru-RU" sz="1400" dirty="0"/>
              <a:t> </a:t>
            </a:r>
            <a:r>
              <a:rPr lang="ru-RU" sz="1400" dirty="0" err="1"/>
              <a:t>Кропивницького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прагнув</a:t>
            </a:r>
            <a:r>
              <a:rPr lang="ru-RU" sz="1400" dirty="0"/>
              <a:t> </a:t>
            </a:r>
            <a:r>
              <a:rPr lang="ru-RU" sz="1400" dirty="0" err="1"/>
              <a:t>кардинальних</a:t>
            </a:r>
            <a:r>
              <a:rPr lang="ru-RU" sz="1400" dirty="0"/>
              <a:t> </a:t>
            </a:r>
            <a:r>
              <a:rPr lang="ru-RU" sz="1400" dirty="0" err="1"/>
              <a:t>змін</a:t>
            </a:r>
            <a:r>
              <a:rPr lang="ru-RU" sz="1400" dirty="0"/>
              <a:t> у </a:t>
            </a:r>
            <a:r>
              <a:rPr lang="ru-RU" sz="1400" dirty="0" err="1"/>
              <a:t>сценічній</a:t>
            </a:r>
            <a:r>
              <a:rPr lang="ru-RU" sz="1400" dirty="0"/>
              <a:t> </a:t>
            </a:r>
            <a:r>
              <a:rPr lang="ru-RU" sz="1400" dirty="0" err="1"/>
              <a:t>творчості</a:t>
            </a:r>
            <a:r>
              <a:rPr lang="ru-RU" sz="1400" dirty="0"/>
              <a:t>. У 1882 р.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організовує</a:t>
            </a:r>
            <a:r>
              <a:rPr lang="ru-RU" sz="1400" dirty="0"/>
              <a:t> свою трупу, яка </a:t>
            </a:r>
            <a:r>
              <a:rPr lang="ru-RU" sz="1400" dirty="0" err="1"/>
              <a:t>приблизно</a:t>
            </a:r>
            <a:r>
              <a:rPr lang="ru-RU" sz="1400" dirty="0"/>
              <a:t> через </a:t>
            </a:r>
            <a:r>
              <a:rPr lang="ru-RU" sz="1400" dirty="0" err="1"/>
              <a:t>рік</a:t>
            </a:r>
            <a:r>
              <a:rPr lang="ru-RU" sz="1400" dirty="0"/>
              <a:t> </a:t>
            </a:r>
            <a:r>
              <a:rPr lang="ru-RU" sz="1400" dirty="0" err="1"/>
              <a:t>зливається</a:t>
            </a:r>
            <a:r>
              <a:rPr lang="ru-RU" sz="1400" dirty="0"/>
              <a:t> з </a:t>
            </a:r>
            <a:r>
              <a:rPr lang="ru-RU" sz="1400" dirty="0" err="1"/>
              <a:t>трупою</a:t>
            </a:r>
            <a:r>
              <a:rPr lang="ru-RU" sz="1400" dirty="0"/>
              <a:t> </a:t>
            </a:r>
            <a:r>
              <a:rPr lang="ru-RU" sz="1400" dirty="0" err="1"/>
              <a:t>Михайла</a:t>
            </a:r>
            <a:r>
              <a:rPr lang="ru-RU" sz="1400" dirty="0"/>
              <a:t> </a:t>
            </a:r>
            <a:r>
              <a:rPr lang="ru-RU" sz="1400" dirty="0" err="1"/>
              <a:t>Старицького</a:t>
            </a:r>
            <a:r>
              <a:rPr lang="ru-RU" sz="1400" dirty="0"/>
              <a:t>, де </a:t>
            </a:r>
            <a:r>
              <a:rPr lang="ru-RU" sz="1400" dirty="0" err="1"/>
              <a:t>Кропивницький</a:t>
            </a:r>
            <a:r>
              <a:rPr lang="ru-RU" sz="1400" dirty="0"/>
              <a:t> </a:t>
            </a:r>
            <a:r>
              <a:rPr lang="ru-RU" sz="1400" dirty="0" err="1"/>
              <a:t>стає</a:t>
            </a:r>
            <a:r>
              <a:rPr lang="ru-RU" sz="1400" dirty="0"/>
              <a:t> </a:t>
            </a:r>
            <a:r>
              <a:rPr lang="ru-RU" sz="1400" dirty="0" err="1"/>
              <a:t>провідним</a:t>
            </a:r>
            <a:r>
              <a:rPr lang="ru-RU" sz="1400" dirty="0"/>
              <a:t> </a:t>
            </a:r>
            <a:r>
              <a:rPr lang="ru-RU" sz="1400" dirty="0" err="1"/>
              <a:t>режисером</a:t>
            </a:r>
            <a:r>
              <a:rPr lang="ru-RU" sz="1400" dirty="0"/>
              <a:t>. </a:t>
            </a:r>
            <a:r>
              <a:rPr lang="ru-RU" sz="1400" dirty="0" err="1"/>
              <a:t>Починається</a:t>
            </a:r>
            <a:r>
              <a:rPr lang="ru-RU" sz="1400" dirty="0"/>
              <a:t> нова </a:t>
            </a:r>
            <a:r>
              <a:rPr lang="ru-RU" sz="1400" dirty="0" err="1"/>
              <a:t>епоха</a:t>
            </a:r>
            <a:r>
              <a:rPr lang="ru-RU" sz="1400" dirty="0"/>
              <a:t> в </a:t>
            </a:r>
            <a:r>
              <a:rPr lang="ru-RU" sz="1400" dirty="0" err="1"/>
              <a:t>історії</a:t>
            </a:r>
            <a:r>
              <a:rPr lang="ru-RU" sz="1400" dirty="0"/>
              <a:t> </a:t>
            </a:r>
            <a:r>
              <a:rPr lang="ru-RU" sz="1400" dirty="0" err="1"/>
              <a:t>українського</a:t>
            </a:r>
            <a:r>
              <a:rPr lang="ru-RU" sz="1400" dirty="0"/>
              <a:t> </a:t>
            </a:r>
            <a:r>
              <a:rPr lang="ru-RU" sz="1400" dirty="0" err="1"/>
              <a:t>професійного</a:t>
            </a:r>
            <a:r>
              <a:rPr lang="ru-RU" sz="1400" dirty="0"/>
              <a:t> театру, на </a:t>
            </a:r>
            <a:r>
              <a:rPr lang="ru-RU" sz="1400" dirty="0" err="1"/>
              <a:t>сцені</a:t>
            </a:r>
            <a:r>
              <a:rPr lang="ru-RU" sz="1400" dirty="0"/>
              <a:t>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виступали</a:t>
            </a:r>
            <a:r>
              <a:rPr lang="ru-RU" sz="1400" dirty="0"/>
              <a:t>, </a:t>
            </a:r>
            <a:r>
              <a:rPr lang="ru-RU" sz="1400" dirty="0" err="1"/>
              <a:t>визначаючи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творче</a:t>
            </a:r>
            <a:r>
              <a:rPr lang="ru-RU" sz="1400" dirty="0"/>
              <a:t> </a:t>
            </a:r>
            <a:r>
              <a:rPr lang="ru-RU" sz="1400" dirty="0" err="1"/>
              <a:t>обличчя</a:t>
            </a:r>
            <a:r>
              <a:rPr lang="ru-RU" sz="1400" dirty="0"/>
              <a:t>, </a:t>
            </a:r>
            <a:r>
              <a:rPr lang="ru-RU" sz="1400" dirty="0" err="1"/>
              <a:t>Марія</a:t>
            </a:r>
            <a:r>
              <a:rPr lang="ru-RU" sz="1400" dirty="0"/>
              <a:t> </a:t>
            </a:r>
            <a:r>
              <a:rPr lang="ru-RU" sz="1400" dirty="0" err="1"/>
              <a:t>Заньковецька,Микола</a:t>
            </a:r>
            <a:r>
              <a:rPr lang="ru-RU" sz="1400" dirty="0"/>
              <a:t> </a:t>
            </a:r>
            <a:r>
              <a:rPr lang="ru-RU" sz="1400" dirty="0" err="1"/>
              <a:t>Садовський</a:t>
            </a:r>
            <a:r>
              <a:rPr lang="ru-RU" sz="1400" dirty="0"/>
              <a:t>, а </a:t>
            </a:r>
            <a:r>
              <a:rPr lang="ru-RU" sz="1400" dirty="0" err="1"/>
              <a:t>дещо</a:t>
            </a:r>
            <a:r>
              <a:rPr lang="ru-RU" sz="1400" dirty="0"/>
              <a:t> </a:t>
            </a:r>
            <a:r>
              <a:rPr lang="ru-RU" sz="1400" dirty="0" err="1"/>
              <a:t>пізніше</a:t>
            </a:r>
            <a:r>
              <a:rPr lang="ru-RU" sz="1400" dirty="0"/>
              <a:t> — М. </a:t>
            </a:r>
            <a:r>
              <a:rPr lang="ru-RU" sz="1400" dirty="0" err="1"/>
              <a:t>Садовська-Барілотті</a:t>
            </a:r>
            <a:r>
              <a:rPr lang="ru-RU" sz="1400" dirty="0"/>
              <a:t>, Г. </a:t>
            </a:r>
            <a:r>
              <a:rPr lang="ru-RU" sz="1400" dirty="0" err="1"/>
              <a:t>Затиркевич-Карпинська</a:t>
            </a:r>
            <a:r>
              <a:rPr lang="ru-RU" sz="1400" dirty="0"/>
              <a:t>, </a:t>
            </a:r>
            <a:r>
              <a:rPr lang="ru-RU" sz="1400" dirty="0" err="1"/>
              <a:t>Панас</a:t>
            </a:r>
            <a:r>
              <a:rPr lang="ru-RU" sz="1400" dirty="0"/>
              <a:t> </a:t>
            </a:r>
            <a:r>
              <a:rPr lang="ru-RU" sz="1400" dirty="0" err="1"/>
              <a:t>Саксаганський</a:t>
            </a:r>
            <a:r>
              <a:rPr lang="ru-RU" sz="1400" dirty="0"/>
              <a:t>, </a:t>
            </a:r>
            <a:r>
              <a:rPr lang="ru-RU" sz="1400" dirty="0" err="1"/>
              <a:t>Іван</a:t>
            </a:r>
            <a:r>
              <a:rPr lang="ru-RU" sz="1400" dirty="0"/>
              <a:t> Карпенко-Карий. </a:t>
            </a:r>
            <a:r>
              <a:rPr lang="ru-RU" sz="1400" dirty="0" err="1"/>
              <a:t>Виставляючи</a:t>
            </a:r>
            <a:r>
              <a:rPr lang="ru-RU" sz="1400" dirty="0"/>
              <a:t> твори І. </a:t>
            </a:r>
            <a:r>
              <a:rPr lang="ru-RU" sz="1400" dirty="0" err="1"/>
              <a:t>Котляревського</a:t>
            </a:r>
            <a:r>
              <a:rPr lang="ru-RU" sz="1400" dirty="0"/>
              <a:t>, Т. </a:t>
            </a:r>
            <a:r>
              <a:rPr lang="ru-RU" sz="1400" dirty="0" err="1"/>
              <a:t>Шевченка</a:t>
            </a:r>
            <a:r>
              <a:rPr lang="ru-RU" sz="1400" dirty="0"/>
              <a:t>, Г. </a:t>
            </a:r>
            <a:r>
              <a:rPr lang="ru-RU" sz="1400" dirty="0" err="1"/>
              <a:t>Квітки-Основ'яненка</a:t>
            </a:r>
            <a:r>
              <a:rPr lang="ru-RU" sz="1400" dirty="0"/>
              <a:t> і </a:t>
            </a:r>
            <a:r>
              <a:rPr lang="ru-RU" sz="1400" dirty="0" err="1"/>
              <a:t>власні</a:t>
            </a:r>
            <a:r>
              <a:rPr lang="ru-RU" sz="1400" dirty="0"/>
              <a:t>, </a:t>
            </a:r>
            <a:r>
              <a:rPr lang="ru-RU" sz="1400" dirty="0" err="1"/>
              <a:t>видатні</a:t>
            </a:r>
            <a:r>
              <a:rPr lang="ru-RU" sz="1400" dirty="0"/>
              <a:t> </a:t>
            </a:r>
            <a:r>
              <a:rPr lang="ru-RU" sz="1400" dirty="0" err="1"/>
              <a:t>митці</a:t>
            </a:r>
            <a:r>
              <a:rPr lang="ru-RU" sz="1400" dirty="0"/>
              <a:t> </a:t>
            </a:r>
            <a:r>
              <a:rPr lang="ru-RU" sz="1400" dirty="0" err="1"/>
              <a:t>утверджували</a:t>
            </a:r>
            <a:r>
              <a:rPr lang="ru-RU" sz="1400" dirty="0"/>
              <a:t> </a:t>
            </a:r>
            <a:r>
              <a:rPr lang="ru-RU" sz="1400" dirty="0" err="1"/>
              <a:t>принципи</a:t>
            </a:r>
            <a:r>
              <a:rPr lang="ru-RU" sz="1400" dirty="0"/>
              <a:t> </a:t>
            </a:r>
            <a:r>
              <a:rPr lang="ru-RU" sz="1400" dirty="0" err="1"/>
              <a:t>народності</a:t>
            </a:r>
            <a:r>
              <a:rPr lang="ru-RU" sz="1400" dirty="0"/>
              <a:t> й </a:t>
            </a:r>
            <a:r>
              <a:rPr lang="ru-RU" sz="1400" dirty="0" err="1"/>
              <a:t>реалізму</a:t>
            </a:r>
            <a:r>
              <a:rPr lang="ru-RU" sz="1400" dirty="0"/>
              <a:t>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48606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 sz="2600"/>
              <a:t>Створення театру корифеїв</a:t>
            </a:r>
            <a:endParaRPr lang="uk-UA" sz="26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5832648" cy="338437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050" smtClean="0"/>
              <a:t>       Збірка </a:t>
            </a:r>
            <a:r>
              <a:rPr lang="ru-RU" sz="1050"/>
              <a:t>творів М. Кропивницького, що вийшла у Києві в 1882 р., включала п'єси «Дай серцю волю, заведе в неволю», «Глитай, або ж Павук» та «Невольник».</a:t>
            </a:r>
          </a:p>
          <a:p>
            <a:pPr indent="0">
              <a:buNone/>
            </a:pPr>
            <a:r>
              <a:rPr lang="ru-RU" sz="1050" smtClean="0"/>
              <a:t>       У </a:t>
            </a:r>
            <a:r>
              <a:rPr lang="ru-RU" sz="1050"/>
              <a:t>перше двадцятиліття Кропивницький писав переважно твори комедійних жанрів — «Помирились» (1869), «За сиротою і Бог з калитою, або ж Несподіване сватання» (1871), «Актор Синиця» (1871) — переробка водевілю Д. Ленського «Лев Гурич Синичкін», «Пошились у дурні» (1875), «По ревізії» (1882), «Лихо не кожному лихо — іншому й талан» (1882), «Вуси» (1885) — за оповіданням О. Стороженка. Цим водевілям, як і створеним у цей період драмам «Невольник» (1872) за поемою Т. Шевченка, «Беспочвенники» (1878, остаточна редакція — 1898), «Доки сонце зійде, роса очі виїсть» (1882), «Глитай, або ж павук» (1882), притаманні жанрова визначеність, традиційність системи художніх засобів (зокрема, розгортання конфлікту навколо головного героя або головної пари, яким протиставлені інші персонажі). У драмах «Де зерно, там і полова» («Дві сім'ї») (1888), «Зайдиголова» (1889), «Олеся» (1891), «Перед волею» (1899), «Розгардіяш» (1906) поряд з основним конфліктом розгортається додаткова сюжетна лінія.</a:t>
            </a:r>
          </a:p>
          <a:p>
            <a:endParaRPr lang="uk-UA" sz="105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07010"/>
            <a:ext cx="142875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6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Театр корифеїв</a:t>
            </a:r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4824537" cy="3164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2398236"/>
            <a:ext cx="1763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/>
              <a:t>Єлисаветградський театр у якому 27 жовтня 1882 р. відбулась перша вистава «Товариства українських артистів під орудою М. Л. Кропивницького»</a:t>
            </a:r>
            <a:endParaRPr lang="uk-UA" sz="1600"/>
          </a:p>
        </p:txBody>
      </p:sp>
    </p:spTree>
    <p:extLst>
      <p:ext uri="{BB962C8B-B14F-4D97-AF65-F5344CB8AC3E}">
        <p14:creationId xmlns:p14="http://schemas.microsoft.com/office/powerpoint/2010/main" val="38194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142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Garamond</vt:lpstr>
      <vt:lpstr>Wingdings</vt:lpstr>
      <vt:lpstr>Кутюр</vt:lpstr>
      <vt:lpstr>Кропивницький марко Михайлович </vt:lpstr>
      <vt:lpstr>Коротко про марка</vt:lpstr>
      <vt:lpstr>Ранні роки</vt:lpstr>
      <vt:lpstr>Ранні роки</vt:lpstr>
      <vt:lpstr>Початок творчості</vt:lpstr>
      <vt:lpstr>Початок творчості</vt:lpstr>
      <vt:lpstr>Створення театру корифеїв</vt:lpstr>
      <vt:lpstr>Створення театру корифеїв</vt:lpstr>
      <vt:lpstr>Театр корифеїв</vt:lpstr>
      <vt:lpstr>Пізні роки</vt:lpstr>
      <vt:lpstr>Пізні роки</vt:lpstr>
      <vt:lpstr>Смерть драматурга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Кропивницький марко Михайлович</dc:title>
  <dc:creator>Димон</dc:creator>
  <cp:lastModifiedBy>Dima Lazyan</cp:lastModifiedBy>
  <cp:revision>7</cp:revision>
  <dcterms:created xsi:type="dcterms:W3CDTF">2012-11-25T16:46:53Z</dcterms:created>
  <dcterms:modified xsi:type="dcterms:W3CDTF">2013-08-30T10:07:57Z</dcterms:modified>
</cp:coreProperties>
</file>