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5274D33-8BF8-41A2-9E2A-96FEF3C90A24}" type="datetimeFigureOut">
              <a:rPr lang="uk-UA" smtClean="0"/>
              <a:t>01.04.2014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A1EF236-9906-4D1C-9E20-11B28C89722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1%96%D1%86%D0%BD%D1%96%D1%81%D1%82%D1%8C" TargetMode="External"/><Relationship Id="rId2" Type="http://schemas.openxmlformats.org/officeDocument/2006/relationships/hyperlink" Target="http://znaimo.com.ua/%D0%9A%D0%BE%D1%80%D0%BE%D0%B7%D1%96%D0%B9%D0%BD%D0%B0_%D1%81%D1%82%D1%96%D0%B9%D0%BA%D1%96%D1%81%D1%82%D1%8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znaimo.com.ua/%D0%A1%D0%B8%D0%BB%D0%B0" TargetMode="External"/><Relationship Id="rId5" Type="http://schemas.openxmlformats.org/officeDocument/2006/relationships/hyperlink" Target="http://znaimo.com.ua/%D0%9A%D0%BE%D0%B5%D1%84%D1%96%D1%86%D1%96%D1%94%D0%BD%D1%82" TargetMode="External"/><Relationship Id="rId4" Type="http://schemas.openxmlformats.org/officeDocument/2006/relationships/hyperlink" Target="http://znaimo.com.ua/%D0%A5%D0%B0%D1%80%D0%B0%D0%BA%D1%82%D0%B5%D1%80%D0%B8%D1%81%D1%82%D0%B8%D0%BA%D0%B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0%D0%B7%D0%BE%D1%82" TargetMode="External"/><Relationship Id="rId7" Type="http://schemas.openxmlformats.org/officeDocument/2006/relationships/hyperlink" Target="http://znaimo.com.ua/%D0%A1%D1%80%D1%96%D0%B1%D0%BB%D0%BE" TargetMode="External"/><Relationship Id="rId2" Type="http://schemas.openxmlformats.org/officeDocument/2006/relationships/hyperlink" Target="http://znaimo.com.ua/%D0%A2%D0%B8%D1%82%D0%B0%D0%BD_(%D0%B5%D0%BB%D0%B5%D0%BC%D0%B5%D0%BD%D1%82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znaimo.com.ua/XX_%D1%81%D1%82%D0%BE%D0%BB%D1%96%D1%82%D1%82%D1%8F" TargetMode="External"/><Relationship Id="rId5" Type="http://schemas.openxmlformats.org/officeDocument/2006/relationships/hyperlink" Target="http://znaimo.com.ua/%D0%A6%D1%96%D0%BD%D0%B0" TargetMode="External"/><Relationship Id="rId4" Type="http://schemas.openxmlformats.org/officeDocument/2006/relationships/hyperlink" Target="http://znaimo.com.ua/%D0%9A%D0%B8%D1%81%D0%B5%D0%BD%D1%8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Урок-семінар на тему:</a:t>
            </a:r>
            <a:br>
              <a:rPr lang="uk-UA" dirty="0" smtClean="0"/>
            </a:br>
            <a:r>
              <a:rPr lang="uk-UA" dirty="0" smtClean="0"/>
              <a:t>“</a:t>
            </a:r>
            <a:r>
              <a:rPr lang="ru-RU" dirty="0" err="1" smtClean="0"/>
              <a:t>Ефект</a:t>
            </a:r>
            <a:r>
              <a:rPr lang="ru-RU" dirty="0" smtClean="0"/>
              <a:t> 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uk-UA" dirty="0" smtClean="0"/>
              <a:t>”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293096"/>
            <a:ext cx="6480048" cy="1752600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 advClick="0" advTm="4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894584" cy="3312368"/>
          </a:xfrm>
        </p:spPr>
        <p:txBody>
          <a:bodyPr>
            <a:normAutofit fontScale="90000"/>
          </a:bodyPr>
          <a:lstStyle/>
          <a:p>
            <a:r>
              <a:rPr lang="uk-UA" sz="4400" b="1" i="1" u="sng" dirty="0" smtClean="0">
                <a:latin typeface="+mn-lt"/>
              </a:rPr>
              <a:t/>
            </a:r>
            <a:br>
              <a:rPr lang="uk-UA" sz="4400" b="1" i="1" u="sng" dirty="0" smtClean="0">
                <a:latin typeface="+mn-lt"/>
              </a:rPr>
            </a:br>
            <a:r>
              <a:rPr lang="uk-UA" sz="4400" b="1" i="1" u="sng" dirty="0" smtClean="0">
                <a:latin typeface="+mn-lt"/>
              </a:rPr>
              <a:t/>
            </a:r>
            <a:br>
              <a:rPr lang="uk-UA" sz="4400" b="1" i="1" u="sng" dirty="0" smtClean="0">
                <a:latin typeface="+mn-lt"/>
              </a:rPr>
            </a:br>
            <a:r>
              <a:rPr lang="uk-UA" sz="4400" b="1" i="1" u="sng" dirty="0" smtClean="0">
                <a:latin typeface="+mn-lt"/>
              </a:rPr>
              <a:t/>
            </a:r>
            <a:br>
              <a:rPr lang="uk-UA" sz="4400" b="1" i="1" u="sng" dirty="0" smtClean="0">
                <a:latin typeface="+mn-lt"/>
              </a:rPr>
            </a:br>
            <a:r>
              <a:rPr lang="uk-UA" sz="4400" b="1" i="1" u="sng" dirty="0" smtClean="0">
                <a:latin typeface="+mn-lt"/>
              </a:rPr>
              <a:t/>
            </a:r>
            <a:br>
              <a:rPr lang="uk-UA" sz="4400" b="1" i="1" u="sng" dirty="0" smtClean="0">
                <a:latin typeface="+mn-lt"/>
              </a:rPr>
            </a:br>
            <a:r>
              <a:rPr lang="uk-UA" sz="4400" b="1" i="1" u="sng" dirty="0" smtClean="0">
                <a:latin typeface="+mn-lt"/>
              </a:rPr>
              <a:t/>
            </a:r>
            <a:br>
              <a:rPr lang="uk-UA" sz="4400" b="1" i="1" u="sng" dirty="0" smtClean="0">
                <a:latin typeface="+mn-lt"/>
              </a:rPr>
            </a:br>
            <a:r>
              <a:rPr lang="uk-UA" sz="4400" b="1" i="1" u="sng" dirty="0" smtClean="0">
                <a:latin typeface="+mn-lt"/>
              </a:rPr>
              <a:t>Література</a:t>
            </a:r>
            <a:br>
              <a:rPr lang="uk-UA" sz="4400" b="1" i="1" u="sng" dirty="0" smtClean="0">
                <a:latin typeface="+mn-lt"/>
              </a:rPr>
            </a:br>
            <a:r>
              <a:rPr lang="uk-UA" sz="4400" b="1" i="1" u="sng" dirty="0" smtClean="0">
                <a:latin typeface="+mn-lt"/>
              </a:rPr>
              <a:t/>
            </a:r>
            <a:br>
              <a:rPr lang="uk-UA" sz="4400" b="1" i="1" u="sng" dirty="0" smtClean="0">
                <a:latin typeface="+mn-lt"/>
              </a:rPr>
            </a:br>
            <a:r>
              <a:rPr lang="uk-UA" sz="2000" b="1" dirty="0" smtClean="0">
                <a:latin typeface="+mn-lt"/>
              </a:rPr>
              <a:t/>
            </a:r>
            <a:br>
              <a:rPr lang="uk-UA" sz="2000" b="1" dirty="0" smtClean="0">
                <a:latin typeface="+mn-lt"/>
              </a:rPr>
            </a:br>
            <a:r>
              <a:rPr lang="uk-UA" sz="2000" i="1" dirty="0" smtClean="0">
                <a:latin typeface="+mn-lt"/>
              </a:rPr>
              <a:t>Лихачов В. А., Кузьмін С. Л., </a:t>
            </a:r>
            <a:r>
              <a:rPr lang="uk-UA" sz="2000" i="1" dirty="0" err="1" smtClean="0">
                <a:latin typeface="+mn-lt"/>
              </a:rPr>
              <a:t>Каменцева</a:t>
            </a:r>
            <a:r>
              <a:rPr lang="uk-UA" sz="2000" i="1" dirty="0" smtClean="0">
                <a:latin typeface="+mn-lt"/>
              </a:rPr>
              <a:t> З. П.</a:t>
            </a:r>
            <a:r>
              <a:rPr lang="uk-UA" sz="2000" dirty="0" smtClean="0">
                <a:latin typeface="+mn-lt"/>
              </a:rPr>
              <a:t> Ефект пам'яті форми - Л. : </a:t>
            </a:r>
            <a:r>
              <a:rPr lang="uk-UA" sz="2000" dirty="0" err="1" smtClean="0">
                <a:latin typeface="+mn-lt"/>
              </a:rPr>
              <a:t>Изд-во</a:t>
            </a:r>
            <a:r>
              <a:rPr lang="uk-UA" sz="2000" dirty="0" smtClean="0">
                <a:latin typeface="+mn-lt"/>
              </a:rPr>
              <a:t> ЛДУ, 1987.</a:t>
            </a:r>
            <a:br>
              <a:rPr lang="uk-UA" sz="2000" dirty="0" smtClean="0">
                <a:latin typeface="+mn-lt"/>
              </a:rPr>
            </a:br>
            <a:r>
              <a:rPr lang="uk-UA" sz="2000" i="1" dirty="0" smtClean="0">
                <a:latin typeface="+mn-lt"/>
              </a:rPr>
              <a:t>Тихонов А. С., Герасимов А. П., Прохорова І. І.</a:t>
            </a:r>
            <a:r>
              <a:rPr lang="uk-UA" sz="2000" dirty="0" smtClean="0">
                <a:latin typeface="+mn-lt"/>
              </a:rPr>
              <a:t> Застосування ефекту пам'яті форми в сучасному машинобудуванні - М .: Машинобудування, 1981. - 81 с</a:t>
            </a:r>
            <a:r>
              <a:rPr lang="uk-UA" sz="2000" dirty="0" smtClean="0">
                <a:latin typeface="+mn-lt"/>
              </a:rPr>
              <a:t>.</a:t>
            </a:r>
            <a:r>
              <a:rPr lang="uk-UA" sz="2000" dirty="0" smtClean="0">
                <a:latin typeface="+mn-lt"/>
              </a:rPr>
              <a:t> ефекту пам'яті форми в сучасному машинобудуванні - М .: Машинобудування, 1981. - 81 с.</a:t>
            </a:r>
            <a:br>
              <a:rPr lang="uk-UA" sz="2000" dirty="0" smtClean="0">
                <a:latin typeface="+mn-lt"/>
              </a:rPr>
            </a:br>
            <a:r>
              <a:rPr lang="uk-UA" sz="2000" i="1" dirty="0" smtClean="0">
                <a:latin typeface="+mn-lt"/>
              </a:rPr>
              <a:t>Лихачов В. А., </a:t>
            </a:r>
            <a:r>
              <a:rPr lang="uk-UA" sz="2000" i="1" dirty="0" err="1" smtClean="0">
                <a:latin typeface="+mn-lt"/>
              </a:rPr>
              <a:t>Малінін</a:t>
            </a:r>
            <a:r>
              <a:rPr lang="uk-UA" sz="2000" i="1" dirty="0" smtClean="0">
                <a:latin typeface="+mn-lt"/>
              </a:rPr>
              <a:t> В. Г.</a:t>
            </a:r>
            <a:r>
              <a:rPr lang="uk-UA" sz="2000" dirty="0" smtClean="0">
                <a:latin typeface="+mn-lt"/>
              </a:rPr>
              <a:t> Структурно-аналітична теорія міцності. - - </a:t>
            </a:r>
            <a:r>
              <a:rPr lang="uk-UA" sz="2000" dirty="0" err="1" smtClean="0">
                <a:latin typeface="+mn-lt"/>
              </a:rPr>
              <a:t>СПб</a:t>
            </a:r>
            <a:r>
              <a:rPr lang="uk-UA" sz="2000" dirty="0" smtClean="0">
                <a:latin typeface="+mn-lt"/>
              </a:rPr>
              <a:t>.:: Наука, 1993. - 441 с. </a:t>
            </a:r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uk-UA" sz="2000" i="1" dirty="0" smtClean="0">
                <a:latin typeface="+mn-lt"/>
              </a:rPr>
              <a:t>Тихонов А. С., Герасимов А. П., Прохорова І. І.</a:t>
            </a:r>
            <a:r>
              <a:rPr lang="uk-UA" sz="2000" dirty="0" smtClean="0">
                <a:latin typeface="+mn-lt"/>
              </a:rPr>
              <a:t> Застосування </a:t>
            </a:r>
            <a:br>
              <a:rPr lang="uk-UA" sz="2000" dirty="0" smtClean="0">
                <a:latin typeface="+mn-lt"/>
              </a:rPr>
            </a:br>
            <a:r>
              <a:rPr lang="uk-UA" sz="2000" i="1" dirty="0" smtClean="0">
                <a:latin typeface="+mn-lt"/>
              </a:rPr>
              <a:t>В. Н. </a:t>
            </a:r>
            <a:r>
              <a:rPr lang="uk-UA" sz="2000" i="1" dirty="0" err="1" smtClean="0">
                <a:latin typeface="+mn-lt"/>
              </a:rPr>
              <a:t>Хачін</a:t>
            </a:r>
            <a:r>
              <a:rPr lang="uk-UA" sz="2000" i="1" dirty="0" smtClean="0">
                <a:latin typeface="+mn-lt"/>
              </a:rPr>
              <a:t>.</a:t>
            </a:r>
            <a:r>
              <a:rPr lang="uk-UA" sz="2000" dirty="0" smtClean="0">
                <a:latin typeface="+mn-lt"/>
              </a:rPr>
              <a:t> Пам'ять форми - М .: Знання, 1984. - 64 с. - ("Знання", "Фізика".).</a:t>
            </a:r>
            <a:br>
              <a:rPr lang="uk-UA" sz="2000" dirty="0" smtClean="0">
                <a:latin typeface="+mn-lt"/>
              </a:rPr>
            </a:br>
            <a:r>
              <a:rPr lang="uk-UA" sz="2000" dirty="0" err="1" smtClean="0">
                <a:latin typeface="+mn-lt"/>
              </a:rPr>
              <a:t>Ооцука</a:t>
            </a:r>
            <a:r>
              <a:rPr lang="uk-UA" sz="2000" dirty="0" smtClean="0">
                <a:latin typeface="+mn-lt"/>
              </a:rPr>
              <a:t> К., </a:t>
            </a:r>
            <a:r>
              <a:rPr lang="uk-UA" sz="2000" dirty="0" err="1" smtClean="0">
                <a:latin typeface="+mn-lt"/>
              </a:rPr>
              <a:t>Симідзу</a:t>
            </a:r>
            <a:r>
              <a:rPr lang="uk-UA" sz="2000" dirty="0" smtClean="0">
                <a:latin typeface="+mn-lt"/>
              </a:rPr>
              <a:t> К., </a:t>
            </a:r>
            <a:r>
              <a:rPr lang="uk-UA" sz="2000" dirty="0" err="1" smtClean="0">
                <a:latin typeface="+mn-lt"/>
              </a:rPr>
              <a:t>Судзукі</a:t>
            </a:r>
            <a:r>
              <a:rPr lang="uk-UA" sz="2000" dirty="0" smtClean="0">
                <a:latin typeface="+mn-lt"/>
              </a:rPr>
              <a:t> Ю. Сплави з ефектом пам'яті форми: Пер. з </a:t>
            </a:r>
            <a:r>
              <a:rPr lang="uk-UA" sz="2000" dirty="0" err="1" smtClean="0">
                <a:latin typeface="+mn-lt"/>
              </a:rPr>
              <a:t>яп</a:t>
            </a:r>
            <a:r>
              <a:rPr lang="uk-UA" sz="2000" dirty="0" smtClean="0">
                <a:latin typeface="+mn-lt"/>
              </a:rPr>
              <a:t>. / </a:t>
            </a:r>
            <a:r>
              <a:rPr lang="uk-UA" sz="2000" dirty="0" err="1" smtClean="0">
                <a:latin typeface="+mn-lt"/>
              </a:rPr>
              <a:t>Под</a:t>
            </a:r>
            <a:r>
              <a:rPr lang="uk-UA" sz="2000" dirty="0" smtClean="0">
                <a:latin typeface="+mn-lt"/>
              </a:rPr>
              <a:t> ред. Х. </a:t>
            </a:r>
            <a:r>
              <a:rPr lang="uk-UA" sz="2000" dirty="0" err="1" smtClean="0">
                <a:latin typeface="+mn-lt"/>
              </a:rPr>
              <a:t>Фунакубо</a:t>
            </a:r>
            <a:r>
              <a:rPr lang="uk-UA" sz="2000" dirty="0" smtClean="0">
                <a:latin typeface="+mn-lt"/>
              </a:rPr>
              <a:t>. М.: Металургія, 1990. - 224 с.</a:t>
            </a:r>
            <a:br>
              <a:rPr lang="uk-UA" sz="2000" dirty="0" smtClean="0">
                <a:latin typeface="+mn-lt"/>
              </a:rPr>
            </a:br>
            <a:r>
              <a:rPr lang="uk-UA" sz="2000" i="1" dirty="0" smtClean="0">
                <a:latin typeface="+mn-lt"/>
              </a:rPr>
              <a:t>С. В. Шишкін, Н. А. </a:t>
            </a:r>
            <a:r>
              <a:rPr lang="uk-UA" sz="2000" i="1" dirty="0" err="1" smtClean="0">
                <a:latin typeface="+mn-lt"/>
              </a:rPr>
              <a:t>Махутов</a:t>
            </a:r>
            <a:r>
              <a:rPr lang="uk-UA" sz="2000" dirty="0" smtClean="0">
                <a:latin typeface="+mn-lt"/>
              </a:rPr>
              <a:t> Розрахунок та проектування силових конструкцій на сплавах з ефектом пам'яті форми - К.: Науково-видавничий центр "Регулярна і хаотична динаміка", 2007. - 412 с. 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7744" y="5301208"/>
            <a:ext cx="6629400" cy="10666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 smtClean="0"/>
              <a:t>Презентацію підготували учениці 6 класу</a:t>
            </a:r>
            <a:br>
              <a:rPr lang="uk-UA" dirty="0" smtClean="0"/>
            </a:br>
            <a:r>
              <a:rPr lang="uk-UA" dirty="0" smtClean="0"/>
              <a:t>Биховець О.</a:t>
            </a:r>
          </a:p>
          <a:p>
            <a:r>
              <a:rPr lang="uk-UA" dirty="0" err="1" smtClean="0"/>
              <a:t>Петрикевич</a:t>
            </a:r>
            <a:r>
              <a:rPr lang="uk-UA" dirty="0" smtClean="0"/>
              <a:t> О.</a:t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6912"/>
            <a:ext cx="4716016" cy="3024336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Ефект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пам'яті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форми</a:t>
            </a:r>
            <a:r>
              <a:rPr lang="ru-RU" sz="2800" dirty="0" smtClean="0"/>
              <a:t> - </a:t>
            </a:r>
            <a:r>
              <a:rPr lang="ru-RU" sz="2800" dirty="0" err="1" smtClean="0"/>
              <a:t>явище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повернення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первісної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нагріванні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спостерігається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деяких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попередньої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деформації</a:t>
            </a:r>
            <a:r>
              <a:rPr lang="ru-RU" sz="2800" dirty="0" smtClean="0"/>
              <a:t>.</a:t>
            </a:r>
            <a:endParaRPr lang="uk-UA" sz="2800" dirty="0"/>
          </a:p>
        </p:txBody>
      </p:sp>
      <p:pic>
        <p:nvPicPr>
          <p:cNvPr id="4" name="Содержимое 3" descr="MemoryFoam-slo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0"/>
            <a:ext cx="4788024" cy="35910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043608" y="980728"/>
            <a:ext cx="2627784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200" b="1" dirty="0"/>
              <a:t>1. Введення</a:t>
            </a:r>
          </a:p>
        </p:txBody>
      </p:sp>
    </p:spTree>
  </p:cSld>
  <p:clrMapOvr>
    <a:masterClrMapping/>
  </p:clrMapOvr>
  <p:transition advClick="0" advTm="10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4464496" cy="70609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b="1" dirty="0" smtClean="0">
                <a:latin typeface="+mn-lt"/>
              </a:rPr>
              <a:t>                  </a:t>
            </a:r>
            <a:br>
              <a:rPr lang="uk-UA" sz="3600" b="1" dirty="0" smtClean="0">
                <a:latin typeface="+mn-lt"/>
              </a:rPr>
            </a:br>
            <a:r>
              <a:rPr lang="uk-UA" sz="3600" b="1" dirty="0" smtClean="0">
                <a:latin typeface="+mn-lt"/>
              </a:rPr>
              <a:t>                      </a:t>
            </a:r>
            <a:br>
              <a:rPr lang="uk-UA" sz="3600" b="1" dirty="0" smtClean="0">
                <a:latin typeface="+mn-lt"/>
              </a:rPr>
            </a:br>
            <a:r>
              <a:rPr lang="uk-UA" sz="3600" b="1" dirty="0" smtClean="0">
                <a:latin typeface="+mn-lt"/>
              </a:rPr>
              <a:t>           2</a:t>
            </a:r>
            <a:r>
              <a:rPr lang="uk-UA" sz="3600" b="1" dirty="0" smtClean="0">
                <a:latin typeface="+mn-lt"/>
              </a:rPr>
              <a:t>. Феномен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pic>
        <p:nvPicPr>
          <p:cNvPr id="4" name="Содержимое 3" descr="800px-EfMem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268760"/>
            <a:ext cx="6480720" cy="46094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140968"/>
            <a:ext cx="3960440" cy="576064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dirty="0" smtClean="0">
                <a:latin typeface="+mn-lt"/>
              </a:rPr>
              <a:t>  </a:t>
            </a:r>
            <a:br>
              <a:rPr lang="uk-UA" sz="3600" b="1" dirty="0" smtClean="0">
                <a:latin typeface="+mn-lt"/>
              </a:rPr>
            </a:br>
            <a:r>
              <a:rPr lang="uk-UA" sz="3600" b="1" dirty="0" smtClean="0">
                <a:latin typeface="+mn-lt"/>
              </a:rPr>
              <a:t>3</a:t>
            </a:r>
            <a:r>
              <a:rPr lang="uk-UA" sz="3600" b="1" dirty="0" smtClean="0">
                <a:latin typeface="+mn-lt"/>
              </a:rPr>
              <a:t>. Суть явища</a:t>
            </a:r>
            <a:br>
              <a:rPr lang="uk-UA" sz="3600" b="1" dirty="0" smtClean="0">
                <a:latin typeface="+mn-lt"/>
              </a:rPr>
            </a:br>
            <a:endParaRPr lang="uk-UA" sz="3600" dirty="0">
              <a:latin typeface="+mn-lt"/>
            </a:endParaRPr>
          </a:p>
        </p:txBody>
      </p:sp>
      <p:pic>
        <p:nvPicPr>
          <p:cNvPr id="4" name="Содержимое 3" descr="411px-EfMem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132697"/>
            <a:ext cx="4614525" cy="67253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4320" y="0"/>
            <a:ext cx="7739680" cy="170080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4. Характеристики </a:t>
            </a:r>
            <a:r>
              <a:rPr lang="ru-RU" sz="3600" b="1" dirty="0" err="1" smtClean="0"/>
              <a:t>ефекту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пам'яті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форми</a:t>
            </a:r>
            <a:endParaRPr lang="ru-RU" sz="3600" b="1" dirty="0" smtClean="0"/>
          </a:p>
          <a:p>
            <a:endParaRPr lang="uk-UA" dirty="0"/>
          </a:p>
        </p:txBody>
      </p:sp>
      <p:pic>
        <p:nvPicPr>
          <p:cNvPr id="4" name="Рисунок 3" descr="735px-EfMem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5451418" cy="44501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868144" y="2132856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Ефект</a:t>
            </a:r>
            <a:r>
              <a:rPr lang="ru-RU" b="1" dirty="0"/>
              <a:t> </a:t>
            </a:r>
            <a:r>
              <a:rPr lang="ru-RU" b="1" dirty="0" err="1"/>
              <a:t>пам'яті</a:t>
            </a:r>
            <a:r>
              <a:rPr lang="ru-RU" b="1" dirty="0"/>
              <a:t> </a:t>
            </a:r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характеризується</a:t>
            </a:r>
            <a:r>
              <a:rPr lang="ru-RU" b="1" dirty="0"/>
              <a:t> </a:t>
            </a:r>
            <a:r>
              <a:rPr lang="ru-RU" b="1" dirty="0" err="1"/>
              <a:t>двома</a:t>
            </a:r>
            <a:r>
              <a:rPr lang="ru-RU" b="1" dirty="0"/>
              <a:t> </a:t>
            </a:r>
            <a:r>
              <a:rPr lang="ru-RU" b="1" dirty="0" smtClean="0"/>
              <a:t>величинами:</a:t>
            </a:r>
            <a:br>
              <a:rPr lang="ru-RU" b="1" dirty="0" smtClean="0"/>
            </a:br>
            <a:r>
              <a:rPr lang="ru-RU" dirty="0" smtClean="0"/>
              <a:t>1. </a:t>
            </a:r>
            <a:r>
              <a:rPr lang="ru-RU" dirty="0"/>
              <a:t>Маркою сплаву </a:t>
            </a:r>
            <a:r>
              <a:rPr lang="ru-RU" dirty="0" err="1"/>
              <a:t>зі</a:t>
            </a:r>
            <a:r>
              <a:rPr lang="ru-RU" dirty="0"/>
              <a:t> строго </a:t>
            </a:r>
            <a:r>
              <a:rPr lang="ru-RU" dirty="0" err="1"/>
              <a:t>витриманим</a:t>
            </a:r>
            <a:r>
              <a:rPr lang="ru-RU" dirty="0"/>
              <a:t> </a:t>
            </a:r>
            <a:r>
              <a:rPr lang="ru-RU" dirty="0" err="1"/>
              <a:t>хімічним</a:t>
            </a:r>
            <a:r>
              <a:rPr lang="ru-RU" dirty="0"/>
              <a:t> складом.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Температурами </a:t>
            </a:r>
            <a:r>
              <a:rPr lang="ru-RU" dirty="0" err="1" smtClean="0"/>
              <a:t>мартенситних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.</a:t>
            </a:r>
            <a:endParaRPr lang="uk-UA" dirty="0"/>
          </a:p>
          <a:p>
            <a:endParaRPr lang="uk-UA" b="1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64896" cy="90872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latin typeface="+mn-lt"/>
              </a:rPr>
              <a:t>5. </a:t>
            </a:r>
            <a:r>
              <a:rPr lang="ru-RU" sz="3600" b="1" dirty="0" err="1" smtClean="0">
                <a:latin typeface="+mn-lt"/>
              </a:rPr>
              <a:t>Матеріали</a:t>
            </a:r>
            <a:r>
              <a:rPr lang="ru-RU" sz="3600" b="1" dirty="0" smtClean="0">
                <a:latin typeface="+mn-lt"/>
              </a:rPr>
              <a:t> </a:t>
            </a:r>
            <a:r>
              <a:rPr lang="ru-RU" sz="3600" b="1" dirty="0" err="1" smtClean="0">
                <a:latin typeface="+mn-lt"/>
              </a:rPr>
              <a:t>з</a:t>
            </a:r>
            <a:r>
              <a:rPr lang="ru-RU" sz="3600" b="1" dirty="0" smtClean="0">
                <a:latin typeface="+mn-lt"/>
              </a:rPr>
              <a:t> </a:t>
            </a:r>
            <a:r>
              <a:rPr lang="ru-RU" sz="3600" b="1" dirty="0" err="1" smtClean="0">
                <a:latin typeface="+mn-lt"/>
              </a:rPr>
              <a:t>ефектом</a:t>
            </a:r>
            <a:r>
              <a:rPr lang="ru-RU" sz="3600" b="1" dirty="0" smtClean="0">
                <a:latin typeface="+mn-lt"/>
              </a:rPr>
              <a:t> </a:t>
            </a:r>
            <a:r>
              <a:rPr lang="ru-RU" sz="3600" b="1" dirty="0" err="1" smtClean="0">
                <a:latin typeface="+mn-lt"/>
              </a:rPr>
              <a:t>пам'яті</a:t>
            </a:r>
            <a:r>
              <a:rPr lang="ru-RU" sz="3600" b="1" dirty="0" smtClean="0">
                <a:latin typeface="+mn-lt"/>
              </a:rPr>
              <a:t> </a:t>
            </a:r>
            <a:r>
              <a:rPr lang="ru-RU" sz="3600" b="1" dirty="0" err="1" smtClean="0">
                <a:latin typeface="+mn-lt"/>
              </a:rPr>
              <a:t>форми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2771800" cy="4896544"/>
          </a:xfrm>
        </p:spPr>
        <p:txBody>
          <a:bodyPr>
            <a:normAutofit/>
          </a:bodyPr>
          <a:lstStyle/>
          <a:p>
            <a:r>
              <a:rPr lang="uk-UA" dirty="0" smtClean="0"/>
              <a:t>Лідером серед матеріалів з ​​пам'яттю форми із застосування і по вивченості є </a:t>
            </a:r>
            <a:r>
              <a:rPr lang="uk-UA" b="1" dirty="0" err="1" smtClean="0"/>
              <a:t>нікелід</a:t>
            </a:r>
            <a:r>
              <a:rPr lang="uk-UA" b="1" dirty="0" smtClean="0"/>
              <a:t> титану.</a:t>
            </a:r>
            <a:endParaRPr lang="uk-UA" dirty="0"/>
          </a:p>
        </p:txBody>
      </p:sp>
      <p:pic>
        <p:nvPicPr>
          <p:cNvPr id="4" name="Рисунок 3" descr="promstanki_nikelidtit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1268760"/>
            <a:ext cx="5290418" cy="455242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6480048" cy="1705744"/>
          </a:xfrm>
        </p:spPr>
        <p:txBody>
          <a:bodyPr>
            <a:normAutofit fontScale="90000"/>
          </a:bodyPr>
          <a:lstStyle/>
          <a:p>
            <a:pPr algn="l"/>
            <a:r>
              <a:rPr lang="uk-UA" sz="3100" b="0" dirty="0" smtClean="0">
                <a:latin typeface="+mn-lt"/>
              </a:rPr>
              <a:t>1. Чудовою</a:t>
            </a:r>
            <a:r>
              <a:rPr lang="uk-UA" sz="3100" b="0" dirty="0" smtClean="0">
                <a:latin typeface="+mn-lt"/>
              </a:rPr>
              <a:t> </a:t>
            </a:r>
            <a:r>
              <a:rPr lang="uk-UA" sz="3100" b="0" dirty="0" smtClean="0">
                <a:latin typeface="+mn-lt"/>
                <a:hlinkClick r:id="rId2" tooltip="Корозійна стійкість"/>
              </a:rPr>
              <a:t>корозійну стійкість</a:t>
            </a:r>
            <a:r>
              <a:rPr lang="uk-UA" sz="3100" b="0" dirty="0" smtClean="0">
                <a:latin typeface="+mn-lt"/>
              </a:rPr>
              <a:t>.</a:t>
            </a:r>
            <a:br>
              <a:rPr lang="uk-UA" sz="3100" b="0" dirty="0" smtClean="0">
                <a:latin typeface="+mn-lt"/>
              </a:rPr>
            </a:br>
            <a:r>
              <a:rPr lang="uk-UA" sz="3100" b="0" dirty="0" smtClean="0">
                <a:latin typeface="+mn-lt"/>
              </a:rPr>
              <a:t>2. Високої</a:t>
            </a:r>
            <a:r>
              <a:rPr lang="uk-UA" sz="3100" b="0" dirty="0" smtClean="0">
                <a:latin typeface="+mn-lt"/>
              </a:rPr>
              <a:t> </a:t>
            </a:r>
            <a:r>
              <a:rPr lang="uk-UA" sz="3100" b="0" dirty="0" smtClean="0">
                <a:latin typeface="+mn-lt"/>
                <a:hlinkClick r:id="rId3" tooltip="Міцність"/>
              </a:rPr>
              <a:t>міцністю</a:t>
            </a:r>
            <a:r>
              <a:rPr lang="uk-UA" sz="3100" b="0" dirty="0" smtClean="0">
                <a:latin typeface="+mn-lt"/>
              </a:rPr>
              <a:t>.</a:t>
            </a:r>
            <a:br>
              <a:rPr lang="uk-UA" sz="3100" b="0" dirty="0" smtClean="0">
                <a:latin typeface="+mn-lt"/>
              </a:rPr>
            </a:br>
            <a:r>
              <a:rPr lang="uk-UA" sz="3100" b="0" dirty="0" smtClean="0">
                <a:latin typeface="+mn-lt"/>
              </a:rPr>
              <a:t>3. Добрими</a:t>
            </a:r>
            <a:r>
              <a:rPr lang="uk-UA" sz="3100" b="0" dirty="0" smtClean="0">
                <a:latin typeface="+mn-lt"/>
              </a:rPr>
              <a:t> </a:t>
            </a:r>
            <a:r>
              <a:rPr lang="uk-UA" sz="31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4" tooltip="Характеристика"/>
              </a:rPr>
              <a:t>характеристиками</a:t>
            </a:r>
            <a:r>
              <a:rPr lang="uk-UA" sz="3100" b="0" dirty="0" smtClean="0">
                <a:latin typeface="+mn-lt"/>
              </a:rPr>
              <a:t> </a:t>
            </a:r>
            <a:r>
              <a:rPr lang="uk-UA" sz="3100" b="0" dirty="0" smtClean="0">
                <a:latin typeface="+mn-lt"/>
              </a:rPr>
              <a:t/>
            </a:r>
            <a:br>
              <a:rPr lang="uk-UA" sz="3100" b="0" dirty="0" smtClean="0">
                <a:latin typeface="+mn-lt"/>
              </a:rPr>
            </a:br>
            <a:r>
              <a:rPr lang="uk-UA" sz="3100" b="0" dirty="0" err="1" smtClean="0">
                <a:latin typeface="+mn-lt"/>
              </a:rPr>
              <a:t>формозапомінанія</a:t>
            </a:r>
            <a:r>
              <a:rPr lang="uk-UA" sz="3100" b="0" dirty="0" smtClean="0">
                <a:latin typeface="+mn-lt"/>
              </a:rPr>
              <a:t>. Високий </a:t>
            </a:r>
            <a:r>
              <a:rPr lang="uk-UA" sz="3100" b="0" dirty="0" smtClean="0">
                <a:latin typeface="+mn-lt"/>
                <a:hlinkClick r:id="rId5" tooltip="Коефіцієнт"/>
              </a:rPr>
              <a:t>коефіцієнт</a:t>
            </a:r>
            <a:r>
              <a:rPr lang="uk-UA" sz="3100" b="0" dirty="0" smtClean="0">
                <a:latin typeface="+mn-lt"/>
              </a:rPr>
              <a:t> відновлення форми і висока відновлююча </a:t>
            </a:r>
            <a:r>
              <a:rPr lang="uk-UA" sz="3100" b="0" dirty="0" smtClean="0">
                <a:latin typeface="+mn-lt"/>
                <a:hlinkClick r:id="rId6" tooltip="Сила"/>
              </a:rPr>
              <a:t>сила</a:t>
            </a:r>
            <a:r>
              <a:rPr lang="uk-UA" sz="3100" b="0" dirty="0" smtClean="0">
                <a:latin typeface="+mn-lt"/>
              </a:rPr>
              <a:t>. Деформація до 8% може повністю відновлюватися. Напруга відновлення при цьому може досягати 800 МПа.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6480048" cy="58804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uk-UA" sz="3200" b="1" dirty="0" err="1" smtClean="0"/>
              <a:t>Нікелід</a:t>
            </a:r>
            <a:r>
              <a:rPr lang="uk-UA" sz="3200" b="1" dirty="0" smtClean="0"/>
              <a:t> титану</a:t>
            </a:r>
            <a:r>
              <a:rPr lang="uk-UA" sz="3200" dirty="0" smtClean="0"/>
              <a:t> володіє:</a:t>
            </a:r>
            <a:endParaRPr lang="uk-UA" sz="32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8720"/>
            <a:ext cx="8604448" cy="1826363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Недоліки:</a:t>
            </a:r>
            <a:r>
              <a:rPr lang="uk-UA" sz="2800" b="0" dirty="0" smtClean="0"/>
              <a:t/>
            </a:r>
            <a:br>
              <a:rPr lang="uk-UA" sz="2800" b="0" dirty="0" smtClean="0"/>
            </a:br>
            <a:r>
              <a:rPr lang="uk-UA" sz="2800" b="0" dirty="0" smtClean="0"/>
              <a:t>Через наявність </a:t>
            </a:r>
            <a:r>
              <a:rPr lang="uk-UA" sz="2800" b="0" dirty="0" smtClean="0">
                <a:hlinkClick r:id="rId2" tooltip="Титан (елемент)"/>
              </a:rPr>
              <a:t>титану</a:t>
            </a:r>
            <a:r>
              <a:rPr lang="uk-UA" sz="2800" b="0" dirty="0" smtClean="0"/>
              <a:t> сплав легко приєднує </a:t>
            </a:r>
            <a:r>
              <a:rPr lang="uk-UA" sz="2800" b="0" dirty="0" smtClean="0">
                <a:hlinkClick r:id="rId3" tooltip="Азот"/>
              </a:rPr>
              <a:t>азот</a:t>
            </a:r>
            <a:r>
              <a:rPr lang="uk-UA" sz="2800" b="0" dirty="0" smtClean="0"/>
              <a:t> і </a:t>
            </a:r>
            <a:r>
              <a:rPr lang="uk-UA" sz="2800" b="0" dirty="0" smtClean="0">
                <a:hlinkClick r:id="rId4" tooltip="Кисень"/>
              </a:rPr>
              <a:t>кисень</a:t>
            </a:r>
            <a:r>
              <a:rPr lang="uk-UA" sz="2800" b="0" dirty="0" smtClean="0"/>
              <a:t>. Щоб запобігти реакції з цими елементами при виробництві треба використовувати вакуумне обладнання.</a:t>
            </a:r>
            <a:br>
              <a:rPr lang="uk-UA" sz="2800" b="0" dirty="0" smtClean="0"/>
            </a:br>
            <a:r>
              <a:rPr lang="uk-UA" sz="2800" b="0" dirty="0" smtClean="0"/>
              <a:t>Утруднена обробка при виготовленні деталей, особливо різанням. (Зворотний бік високої міцності).</a:t>
            </a:r>
            <a:br>
              <a:rPr lang="uk-UA" sz="2800" b="0" dirty="0" smtClean="0"/>
            </a:br>
            <a:r>
              <a:rPr lang="uk-UA" sz="2800" b="0" dirty="0" smtClean="0"/>
              <a:t>Висока </a:t>
            </a:r>
            <a:r>
              <a:rPr lang="uk-UA" sz="2800" b="0" dirty="0" smtClean="0">
                <a:hlinkClick r:id="rId5" tooltip="Ціна"/>
              </a:rPr>
              <a:t>ціна</a:t>
            </a:r>
            <a:r>
              <a:rPr lang="uk-UA" sz="2800" b="0" dirty="0" smtClean="0"/>
              <a:t>. В кінці </a:t>
            </a:r>
            <a:r>
              <a:rPr lang="en-US" sz="2800" b="0" dirty="0" smtClean="0">
                <a:hlinkClick r:id="rId6" tooltip="XX століття"/>
              </a:rPr>
              <a:t>XX </a:t>
            </a:r>
            <a:r>
              <a:rPr lang="uk-UA" sz="2800" b="0" dirty="0" smtClean="0">
                <a:hlinkClick r:id="rId6" tooltip="XX століття"/>
              </a:rPr>
              <a:t>століття</a:t>
            </a:r>
            <a:r>
              <a:rPr lang="uk-UA" sz="2800" b="0" dirty="0" smtClean="0"/>
              <a:t> він коштував трохи дешевше </a:t>
            </a:r>
            <a:r>
              <a:rPr lang="uk-UA" sz="2800" b="0" dirty="0" smtClean="0">
                <a:hlinkClick r:id="rId7" tooltip="Срібло"/>
              </a:rPr>
              <a:t>срібла</a:t>
            </a:r>
            <a:r>
              <a:rPr lang="uk-UA" sz="2800" b="0" dirty="0" smtClean="0"/>
              <a:t>.</a:t>
            </a:r>
            <a:br>
              <a:rPr lang="uk-UA" sz="2800" b="0" dirty="0" smtClean="0"/>
            </a:br>
            <a:endParaRPr lang="uk-UA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88224" y="0"/>
            <a:ext cx="6629400" cy="1066688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0"/>
            <a:ext cx="6480048" cy="1196752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b="1" dirty="0" smtClean="0"/>
              <a:t>8. </a:t>
            </a:r>
            <a:r>
              <a:rPr lang="ru-RU" sz="3200" b="1" dirty="0" err="1" smtClean="0"/>
              <a:t>Застосування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матеріалів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ефектом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пам'яті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форми</a:t>
            </a:r>
            <a:endParaRPr lang="ru-RU" sz="3200" b="1" dirty="0" smtClean="0"/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276872"/>
            <a:ext cx="8460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3600" dirty="0" smtClean="0"/>
              <a:t>В Медицині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3600" dirty="0" smtClean="0"/>
              <a:t>Теплова сигналізація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3600" dirty="0" smtClean="0"/>
              <a:t>Інші застосування </a:t>
            </a:r>
            <a:endParaRPr lang="uk-UA" sz="3600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</TotalTime>
  <Words>71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Урок-семінар на тему: “Ефект  пам'яті форми”</vt:lpstr>
      <vt:lpstr>Ефект пам'яті форми - явище повернення до первісної форми при нагріванні, що спостерігається у деяких матеріалів після попередньої деформації.</vt:lpstr>
      <vt:lpstr>                                                     2. Феномен </vt:lpstr>
      <vt:lpstr>   3. Суть явища </vt:lpstr>
      <vt:lpstr>Слайд 5</vt:lpstr>
      <vt:lpstr>5. Матеріали з ефектом пам'яті форми </vt:lpstr>
      <vt:lpstr>1. Чудовою корозійну стійкість. 2. Високої міцністю. 3. Добрими характеристиками  формозапомінанія. Високий коефіцієнт відновлення форми і висока відновлююча сила. Деформація до 8% може повністю відновлюватися. Напруга відновлення при цьому може досягати 800 МПа. </vt:lpstr>
      <vt:lpstr>Недоліки: Через наявність титану сплав легко приєднує азот і кисень. Щоб запобігти реакції з цими елементами при виробництві треба використовувати вакуумне обладнання. Утруднена обробка при виготовленні деталей, особливо різанням. (Зворотний бік високої міцності). Висока ціна. В кінці XX століття він коштував трохи дешевше срібла. </vt:lpstr>
      <vt:lpstr>Слайд 9</vt:lpstr>
      <vt:lpstr>     Література   Лихачов В. А., Кузьмін С. Л., Каменцева З. П. Ефект пам'яті форми - Л. : Изд-во ЛДУ, 1987. Тихонов А. С., Герасимов А. П., Прохорова І. І. Застосування ефекту пам'яті форми в сучасному машинобудуванні - М .: Машинобудування, 1981. - 81 с. ефекту пам'яті форми в сучасному машинобудуванні - М .: Машинобудування, 1981. - 81 с. Лихачов В. А., Малінін В. Г. Структурно-аналітична теорія міцності. - - СПб.:: Наука, 1993. - 441 с.  Тихонов А. С., Герасимов А. П., Прохорова І. І. Застосування  В. Н. Хачін. Пам'ять форми - М .: Знання, 1984. - 64 с. - ("Знання", "Фізика".). Ооцука К., Симідзу К., Судзукі Ю. Сплави з ефектом пам'яті форми: Пер. з яп. / Под ред. Х. Фунакубо. М.: Металургія, 1990. - 224 с. С. В. Шишкін, Н. А. Махутов Розрахунок та проектування силових конструкцій на сплавах з ефектом пам'яті форми - К.: Науково-видавничий центр "Регулярна і хаотична динаміка", 2007. - 412 с.  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Урок-семінар на тему: “Ефект  пам'яті форми”</dc:title>
  <dc:creator>Лена</dc:creator>
  <cp:lastModifiedBy>Лена</cp:lastModifiedBy>
  <cp:revision>9</cp:revision>
  <dcterms:created xsi:type="dcterms:W3CDTF">2014-04-01T16:05:37Z</dcterms:created>
  <dcterms:modified xsi:type="dcterms:W3CDTF">2014-04-01T17:28:20Z</dcterms:modified>
</cp:coreProperties>
</file>