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1" r:id="rId2"/>
    <p:sldId id="262" r:id="rId3"/>
    <p:sldId id="257" r:id="rId4"/>
    <p:sldId id="259" r:id="rId5"/>
    <p:sldId id="258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2" r:id="rId25"/>
    <p:sldId id="276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</p:sldIdLst>
  <p:sldSz cx="9144000" cy="6858000" type="screen4x3"/>
  <p:notesSz cx="6858000" cy="9144000"/>
  <p:embeddedFontLs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Pompadur" pitchFamily="34" charset="-52"/>
      <p:regular r:id="rId40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40" autoAdjust="0"/>
    <p:restoredTop sz="94660"/>
  </p:normalViewPr>
  <p:slideViewPr>
    <p:cSldViewPr>
      <p:cViewPr varScale="1">
        <p:scale>
          <a:sx n="111" d="100"/>
          <a:sy n="111" d="100"/>
        </p:scale>
        <p:origin x="-209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AF93-0A76-42DE-8999-F2C1E0C19B49}" type="datetimeFigureOut">
              <a:rPr lang="uk-UA" smtClean="0"/>
              <a:t>15.12.2013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88D6F-0AD4-4541-8C20-6FF1565350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1874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AF93-0A76-42DE-8999-F2C1E0C19B49}" type="datetimeFigureOut">
              <a:rPr lang="uk-UA" smtClean="0"/>
              <a:t>15.12.2013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88D6F-0AD4-4541-8C20-6FF1565350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736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AF93-0A76-42DE-8999-F2C1E0C19B49}" type="datetimeFigureOut">
              <a:rPr lang="uk-UA" smtClean="0"/>
              <a:t>15.12.2013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88D6F-0AD4-4541-8C20-6FF1565350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0147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AF93-0A76-42DE-8999-F2C1E0C19B49}" type="datetimeFigureOut">
              <a:rPr lang="uk-UA" smtClean="0"/>
              <a:t>15.12.2013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88D6F-0AD4-4541-8C20-6FF1565350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534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AF93-0A76-42DE-8999-F2C1E0C19B49}" type="datetimeFigureOut">
              <a:rPr lang="uk-UA" smtClean="0"/>
              <a:t>15.12.2013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88D6F-0AD4-4541-8C20-6FF1565350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2208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AF93-0A76-42DE-8999-F2C1E0C19B49}" type="datetimeFigureOut">
              <a:rPr lang="uk-UA" smtClean="0"/>
              <a:t>15.12.2013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88D6F-0AD4-4541-8C20-6FF1565350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102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AF93-0A76-42DE-8999-F2C1E0C19B49}" type="datetimeFigureOut">
              <a:rPr lang="uk-UA" smtClean="0"/>
              <a:t>15.12.2013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88D6F-0AD4-4541-8C20-6FF1565350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7570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AF93-0A76-42DE-8999-F2C1E0C19B49}" type="datetimeFigureOut">
              <a:rPr lang="uk-UA" smtClean="0"/>
              <a:t>15.12.2013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88D6F-0AD4-4541-8C20-6FF1565350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3761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AF93-0A76-42DE-8999-F2C1E0C19B49}" type="datetimeFigureOut">
              <a:rPr lang="uk-UA" smtClean="0"/>
              <a:t>15.12.2013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88D6F-0AD4-4541-8C20-6FF1565350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929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AF93-0A76-42DE-8999-F2C1E0C19B49}" type="datetimeFigureOut">
              <a:rPr lang="uk-UA" smtClean="0"/>
              <a:t>15.12.2013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88D6F-0AD4-4541-8C20-6FF1565350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9033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EAF93-0A76-42DE-8999-F2C1E0C19B49}" type="datetimeFigureOut">
              <a:rPr lang="uk-UA" smtClean="0"/>
              <a:t>15.12.2013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88D6F-0AD4-4541-8C20-6FF1565350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8035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EAF93-0A76-42DE-8999-F2C1E0C19B49}" type="datetimeFigureOut">
              <a:rPr lang="uk-UA" smtClean="0"/>
              <a:t>15.12.2013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88D6F-0AD4-4541-8C20-6FF1565350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434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060848"/>
            <a:ext cx="8597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7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reflection blurRad="6350" stA="55000" endA="50" endPos="85000" dist="60007" dir="5400000" sy="-100000" algn="bl" rotWithShape="0"/>
                </a:effectLst>
                <a:latin typeface="Pompadur" pitchFamily="34" charset="-52"/>
              </a:rPr>
              <a:t>Деградация биосферы</a:t>
            </a:r>
            <a:endParaRPr lang="ru-RU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lumMod val="50000"/>
                    <a:alpha val="60000"/>
                  </a:schemeClr>
                </a:glow>
                <a:reflection blurRad="6350" stA="55000" endA="50" endPos="85000" dist="60007" dir="5400000" sy="-100000" algn="bl" rotWithShape="0"/>
              </a:effectLst>
              <a:latin typeface="Pompadur" pitchFamily="34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16016" y="4797152"/>
            <a:ext cx="42098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ompadur" pitchFamily="34" charset="-52"/>
              </a:rPr>
              <a:t>Подготовила </a:t>
            </a:r>
          </a:p>
          <a:p>
            <a:pPr algn="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ompadur" pitchFamily="34" charset="-52"/>
              </a:rPr>
              <a:t>Ученица 11-А класса</a:t>
            </a:r>
          </a:p>
          <a:p>
            <a:pPr algn="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ompadur" pitchFamily="34" charset="-52"/>
              </a:rPr>
              <a:t>Федорук Юлия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tx1"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33710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577579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ompadur" pitchFamily="34" charset="-52"/>
              </a:rPr>
              <a:t>В результате одной из них число семейств морских животных уменьшилось более чем на 40 процентов.</a:t>
            </a:r>
            <a:endParaRPr lang="uk-UA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101600">
                  <a:schemeClr val="tx2">
                    <a:lumMod val="50000"/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9640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16632"/>
            <a:ext cx="7038528" cy="4031873"/>
          </a:xfrm>
          <a:prstGeom prst="rect">
            <a:avLst/>
          </a:prstGeom>
        </p:spPr>
        <p:txBody>
          <a:bodyPr wrap="square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Биосфера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прошла огромный путь эволюции от простейших организмов до животных и растений и достигла видового разнообразия, которое исследователи оценивают как 2-10 миллионов видов животных, растений и микроорганизмов, каждый из которых занял свою экологическую нишу.</a:t>
            </a: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97885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861048"/>
            <a:ext cx="82089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Биосфера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прошла огромный путь эволюции от простейших организмов до животных и растений и достигла видового разнообразия, которое исследователи оценивают как 2-10 миллионов видов животных, растений и микроорганизмов, каждый из которых занял свою экологическую нишу.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39421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0434" y="2939931"/>
            <a:ext cx="62341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Есть предположение, что за время существования биосферы исчезло несколько миллиардов видов, тогда как сейчас существуют несколько миллионов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34296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153" y="116632"/>
            <a:ext cx="88924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C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Но зато организмы, которые сумели пережить изменение условий, давали начало новым видам. Именно приспособление к изменяющимся условиям окружающей среды создало многочисленные и отлично приспособленные виды, то есть двигало эволюцию, как это впервые показал Дарвин.</a:t>
            </a: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C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04332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3573016"/>
            <a:ext cx="6606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Pompadur" pitchFamily="34" charset="-52"/>
              </a:rPr>
              <a:t>Итак, в процессе эволюции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Pompadur" pitchFamily="34" charset="-52"/>
              </a:rPr>
              <a:t>биосферы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Pompadur" pitchFamily="34" charset="-52"/>
              </a:rPr>
              <a:t>были периоды устойчивого развития и периоды катастроф. Рассмотрим, что происходит с биосферой в настоящее время</a:t>
            </a: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34587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3284984"/>
            <a:ext cx="6804248" cy="3416320"/>
          </a:xfrm>
          <a:prstGeom prst="rect">
            <a:avLst/>
          </a:prstGeom>
        </p:spPr>
        <p:txBody>
          <a:bodyPr wrap="square">
            <a:spAutoFit/>
            <a:scene3d>
              <a:camera prst="perspectiveLeft"/>
              <a:lightRig rig="threePt" dir="t"/>
            </a:scene3d>
            <a:sp3d z="25400"/>
          </a:bodyPr>
          <a:lstStyle/>
          <a:p>
            <a:pPr algn="ctr"/>
            <a:r>
              <a:rPr lang="ru-RU" sz="3600" dirty="0">
                <a:ln w="18415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</a:ln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0"/>
                </a:gradFill>
                <a:effectLst>
                  <a:glow rad="114300">
                    <a:schemeClr val="tx1"/>
                  </a:glow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7000" endPos="53000" dist="25400" dir="5400000" sy="-100000" algn="bl" rotWithShape="0"/>
                </a:effectLst>
                <a:latin typeface="Pompadur" pitchFamily="34" charset="-52"/>
              </a:rPr>
              <a:t>С 1800 года по настоящий период концентрация СО</a:t>
            </a:r>
            <a:r>
              <a:rPr lang="ru-RU" sz="3600" baseline="-25000" dirty="0">
                <a:ln w="18415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</a:ln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0"/>
                </a:gradFill>
                <a:effectLst>
                  <a:glow rad="114300">
                    <a:schemeClr val="tx1"/>
                  </a:glow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7000" endPos="53000" dist="25400" dir="5400000" sy="-100000" algn="bl" rotWithShape="0"/>
                </a:effectLst>
                <a:latin typeface="Pompadur" pitchFamily="34" charset="-52"/>
              </a:rPr>
              <a:t>2</a:t>
            </a:r>
            <a:r>
              <a:rPr lang="ru-RU" sz="3600" dirty="0">
                <a:ln w="18415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</a:ln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0"/>
                </a:gradFill>
                <a:effectLst>
                  <a:glow rad="114300">
                    <a:schemeClr val="tx1"/>
                  </a:glow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7000" endPos="53000" dist="25400" dir="5400000" sy="-100000" algn="bl" rotWithShape="0"/>
                </a:effectLst>
                <a:latin typeface="Pompadur" pitchFamily="34" charset="-52"/>
              </a:rPr>
              <a:t> в атмосфере увеличилась с 280 до 360 млн</a:t>
            </a:r>
            <a:r>
              <a:rPr lang="ru-RU" sz="3600" baseline="30000" dirty="0">
                <a:ln w="18415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</a:ln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0"/>
                </a:gradFill>
                <a:effectLst>
                  <a:glow rad="114300">
                    <a:schemeClr val="tx1"/>
                  </a:glow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7000" endPos="53000" dist="25400" dir="5400000" sy="-100000" algn="bl" rotWithShape="0"/>
                </a:effectLst>
                <a:latin typeface="Pompadur" pitchFamily="34" charset="-52"/>
              </a:rPr>
              <a:t>_1</a:t>
            </a:r>
            <a:r>
              <a:rPr lang="ru-RU" sz="3600" dirty="0">
                <a:ln w="18415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</a:ln>
                <a:gradFill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0"/>
                </a:gradFill>
                <a:effectLst>
                  <a:glow rad="114300">
                    <a:schemeClr val="tx1"/>
                  </a:glow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7000" endPos="53000" dist="25400" dir="5400000" sy="-100000" algn="bl" rotWithShape="0"/>
                </a:effectLst>
                <a:latin typeface="Pompadur" pitchFamily="34" charset="-52"/>
              </a:rPr>
              <a:t> (в миллионных долях от полной концентрации атмосферных частиц).</a:t>
            </a:r>
            <a:endParaRPr lang="uk-UA" sz="3600" dirty="0">
              <a:ln w="18415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</a:ln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5400000" scaled="0"/>
              </a:gradFill>
              <a:effectLst>
                <a:glow rad="114300">
                  <a:schemeClr val="tx1"/>
                </a:glow>
                <a:innerShdw blurRad="63500" dist="50800" dir="8100000">
                  <a:prstClr val="black">
                    <a:alpha val="50000"/>
                  </a:prstClr>
                </a:innerShdw>
                <a:reflection blurRad="6350" stA="57000" endPos="53000" dist="25400" dir="5400000" sy="-100000" algn="bl" rotWithShape="0"/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86345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591210"/>
            <a:ext cx="775239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ompadur" pitchFamily="34" charset="-52"/>
              </a:rPr>
              <a:t>Это важнейший показатель для биосферы, так как СО</a:t>
            </a:r>
            <a:r>
              <a:rPr lang="ru-RU" sz="3600" b="1" baseline="-250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ompadur" pitchFamily="34" charset="-52"/>
              </a:rPr>
              <a:t>2</a:t>
            </a:r>
            <a:r>
              <a:rPr lang="ru-RU" sz="36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ompadur" pitchFamily="34" charset="-52"/>
              </a:rPr>
              <a:t> , во-первых, — парниковый газ, который вместе с водяным паром определяет парниковый эффект, а следовательно, и климат, и, во-вторых, он — основная пища растений.</a:t>
            </a:r>
            <a:endParaRPr lang="uk-UA" sz="3600" b="1" dirty="0">
              <a:ln w="18000">
                <a:solidFill>
                  <a:schemeClr val="bg1"/>
                </a:solidFill>
                <a:prstDash val="solid"/>
                <a:miter lim="800000"/>
              </a:ln>
              <a:noFill/>
              <a:effectLst>
                <a:glow rad="101600">
                  <a:schemeClr val="tx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42845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620487"/>
            <a:ext cx="90364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100" dirty="0">
                <a:ln w="180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alpha val="57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Pompadur" pitchFamily="34" charset="-52"/>
              </a:rPr>
              <a:t>При этом увеличивалась и скорость накопления углерода в атмосфере. Но еще быстрее увеличивалась скорость выброса углерода в атмосферу при сжигании ископаемого топлива и производстве цемента</a:t>
            </a:r>
            <a:endParaRPr lang="uk-UA" sz="3600" b="1" spc="100" dirty="0">
              <a:ln w="1800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alpha val="57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  <a:reflection blurRad="6350" stA="55000" endA="300" endPos="45500" dir="5400000" sy="-100000" algn="bl" rotWithShape="0"/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35227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720840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Тем не менее основания для беспокойства есть: во-первых, увеличение содержания СО</a:t>
            </a:r>
            <a:r>
              <a:rPr lang="ru-RU" sz="3200" b="1" baseline="-2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2</a:t>
            </a:r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 и других парниковых газов в атмосфере обязательно приводит к потеплению климата. </a:t>
            </a:r>
            <a:endParaRPr lang="uk-UA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59885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20995634">
            <a:off x="339286" y="1380566"/>
            <a:ext cx="82809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Pompadur" pitchFamily="34" charset="-52"/>
              </a:rPr>
              <a:t>Биосфера </a:t>
            </a:r>
          </a:p>
          <a:p>
            <a:pPr algn="ctr"/>
            <a:endParaRPr lang="ru-RU" sz="4000" dirty="0" smtClean="0">
              <a:ln w="18415" cmpd="sng">
                <a:solidFill>
                  <a:srgbClr val="92D050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Pompadur" pitchFamily="34" charset="-52"/>
            </a:endParaRPr>
          </a:p>
          <a:p>
            <a:pPr algn="ctr"/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Pompadur" pitchFamily="34" charset="-52"/>
              </a:rPr>
              <a:t>сфера </a:t>
            </a:r>
            <a:r>
              <a:rPr lang="ru-RU" sz="4000" dirty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Pompadur" pitchFamily="34" charset="-52"/>
              </a:rPr>
              <a:t>жизни на планете Земля, включает нижний слой атмосферы, верхний слой литосферы, гидросферу и совокупность обитающих здесь живых </a:t>
            </a:r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Pompadur" pitchFamily="34" charset="-52"/>
              </a:rPr>
              <a:t>организмов.</a:t>
            </a:r>
            <a:endParaRPr lang="uk-UA" sz="4000" dirty="0">
              <a:ln w="18415" cmpd="sng">
                <a:solidFill>
                  <a:srgbClr val="92D050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99935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1412776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Во-вторых, быстрое расходование ископаемого топлива, накопленного природой за миллионы лет, приведет к истощению его запасов через исторически короткие сроки: нефти и газа — через 60-80 лет, угля — через 1000-3000 лет. 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71120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328498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ln w="18000">
                  <a:solidFill>
                    <a:schemeClr val="accent6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ompadur" pitchFamily="34" charset="-52"/>
              </a:rPr>
              <a:t>В-третьих, внушают тревогу данные об ухудшении состояния тропических лесов.</a:t>
            </a:r>
            <a:endParaRPr lang="uk-UA" sz="3600" b="1" dirty="0">
              <a:ln w="18000">
                <a:solidFill>
                  <a:schemeClr val="accent6"/>
                </a:solidFill>
                <a:prstDash val="solid"/>
                <a:miter lim="800000"/>
              </a:ln>
              <a:noFill/>
              <a:effectLst>
                <a:glow rad="101600">
                  <a:schemeClr val="tx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55096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0451" y="3645024"/>
            <a:ext cx="610242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Следовательно, антропогенная нагрузка на биосферу действительно велика. Чтобы ее уменьшить, надо сократить расход ископаемого топлива, перейти на альтернативные источники энергии и восстанавливать тропические леса.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9324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1710" y="1628800"/>
            <a:ext cx="80648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C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Pompadur" pitchFamily="34" charset="-52"/>
              </a:rPr>
              <a:t>Рассмотрим изменения климата Земли за последние 130 лет.</a:t>
            </a:r>
            <a:endParaRPr lang="uk-UA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C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08005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8750" y="188640"/>
            <a:ext cx="67504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Pompadur" pitchFamily="34" charset="-52"/>
              </a:rPr>
              <a:t>За этот период произошло потепление примерно на 0,5-0,6</a:t>
            </a:r>
            <a:r>
              <a:rPr lang="ru-RU" sz="2800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Pompadur" pitchFamily="34" charset="-52"/>
              </a:rPr>
              <a:t>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Pompadur" pitchFamily="34" charset="-52"/>
              </a:rPr>
              <a:t> (причем рост температуры был немонотонным: на основной тренд — медленное потепление — накладывались квазипериодические колебания).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9996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420888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В высоких широтах потепление достигало 1-1,5</a:t>
            </a:r>
            <a:r>
              <a:rPr lang="ru-RU" sz="2800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о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 . За этот период уровень океана поднялся на 10-12 см за счет термического расширения воды и таяния льда. Количество осадков в низких широтах уменьшилось, а в высоких — увеличилось.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05903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551837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Pompadur" pitchFamily="34" charset="-52"/>
              </a:rPr>
              <a:t>Каковы же причины современного потепления климата? Этот вопрос очень сложен и вызывает горячие споры: одни специалисты считают, что причины потепления антропогенные, другие — что они естественные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7845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828836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Особые  виды  загрязнения  биосферы.</a:t>
            </a:r>
          </a:p>
          <a:p>
            <a:pPr algn="ctr"/>
            <a:r>
              <a:rPr lang="ru-RU" sz="3600" dirty="0" smtClean="0">
                <a:ln w="18415" cmpd="sng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 </a:t>
            </a:r>
          </a:p>
          <a:p>
            <a:pPr algn="ctr"/>
            <a:r>
              <a:rPr lang="ru-RU" sz="3600" dirty="0" smtClean="0">
                <a:ln w="18415" cmpd="sng">
                  <a:solidFill>
                    <a:schemeClr val="accent6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Электромагнитная, шумовая,  радиационная.</a:t>
            </a:r>
            <a:endParaRPr lang="uk-UA" sz="3600" dirty="0">
              <a:ln w="18415" cmpd="sng">
                <a:solidFill>
                  <a:schemeClr val="accent6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86847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Pompadur" pitchFamily="34" charset="-52"/>
              </a:rPr>
              <a:t>Для  всех  живых  организмов,  в  том  числе  и  человека,  звук является  одним  из  воздействий  окружающей  среды.  В  природе громкие  звуки  редки,  шум  относительно  слаб  и  непродолжителен.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47478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743732"/>
            <a:ext cx="69127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Длительный шум приводит к расстройству деятельности сердца, печени,  к  истощению  и  перенапряжению  нервных  клеток. Ослабленные  клетки  нервной  системы  не  могут  достаточно  четко координировать  работу  различных  систем  организма. </a:t>
            </a:r>
          </a:p>
        </p:txBody>
      </p:sp>
    </p:spTree>
    <p:extLst>
      <p:ext uri="{BB962C8B-B14F-4D97-AF65-F5344CB8AC3E}">
        <p14:creationId xmlns:p14="http://schemas.microsoft.com/office/powerpoint/2010/main" val="995192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3861048"/>
            <a:ext cx="50943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Pompadur" pitchFamily="34" charset="-52"/>
              </a:rPr>
              <a:t>Деградация 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Pompadur" pitchFamily="34" charset="-52"/>
              </a:rPr>
              <a:t>- постепенное ухудшение; снижение или утрата положительных качеств, упадок, вырождение. 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lumMod val="50000"/>
                    <a:alpha val="6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4939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429000"/>
            <a:ext cx="65582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Проблема  радиоактивного  загрязнения  биосферы  возникла  в</a:t>
            </a:r>
          </a:p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1945 г. после взрыва атомных бомб, сброшенных на японские города.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53460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6632"/>
            <a:ext cx="58326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При взрыве атомных бомб  возникает  очень  сильное  ионизирующее  излучение, радиоактивные частицы рассеиваются на большие расстояния, заражая почву,  водоёмы,  живые  организмы. 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33986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48680"/>
            <a:ext cx="576064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Каждый час на нашей 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планете:</a:t>
            </a:r>
          </a:p>
          <a:p>
            <a:pPr algn="ctr"/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ompadur" pitchFamily="34" charset="-52"/>
            </a:endParaRPr>
          </a:p>
          <a:p>
            <a:pPr marL="285750" indent="-285750" algn="ctr">
              <a:buFont typeface="Wingdings" pitchFamily="2" charset="2"/>
              <a:buChar char="ü"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6-8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га продуктивной земли становится пустыней;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2 тыс. детей умирают от голода;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55 человек погибают от отравления пестицидами и другими химическими веществами;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1 тыс. человек умирает от отравления водой;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2 тыс. т кислотных дождей выпадает в Северном полушарии.</a:t>
            </a:r>
          </a:p>
        </p:txBody>
      </p:sp>
    </p:spTree>
    <p:extLst>
      <p:ext uri="{BB962C8B-B14F-4D97-AF65-F5344CB8AC3E}">
        <p14:creationId xmlns:p14="http://schemas.microsoft.com/office/powerpoint/2010/main" val="65187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908720"/>
            <a:ext cx="799288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Ежеминутно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:</a:t>
            </a:r>
          </a:p>
          <a:p>
            <a:pPr algn="ctr"/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ompadur" pitchFamily="34" charset="-52"/>
            </a:endParaRPr>
          </a:p>
          <a:p>
            <a:pPr marL="285750" indent="-285750" algn="ctr">
              <a:buFont typeface="Wingdings" pitchFamily="2" charset="2"/>
              <a:buChar char="ü"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Уничтожается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более 20 га тропических лесов;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Используется около 159 л нефти;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Уничтожается 50 т плодородных почв;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Выбрасывается в атмосферу более 12 тыс. т углекислого газа.</a:t>
            </a:r>
          </a:p>
        </p:txBody>
      </p:sp>
    </p:spTree>
    <p:extLst>
      <p:ext uri="{BB962C8B-B14F-4D97-AF65-F5344CB8AC3E}">
        <p14:creationId xmlns:p14="http://schemas.microsoft.com/office/powerpoint/2010/main" val="3960518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852936"/>
            <a:ext cx="807144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HeroicExtremeLeftFacing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Pompadur" pitchFamily="34" charset="-52"/>
              </a:rPr>
              <a:t>Спасибо за внимание!</a:t>
            </a:r>
            <a:endParaRPr lang="ru-RU" sz="6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04459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140968"/>
            <a:ext cx="67504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8000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ompadur" pitchFamily="34" charset="-52"/>
              </a:rPr>
              <a:t>Человечество разрушало биосферу всегда. Австралийские, африканские, центрально-азиатские и северо- и южно-американские пустыни возникли в результате уничтожения лесов человечеством на протяжении десятков тысяч лет.</a:t>
            </a:r>
            <a:endParaRPr lang="uk-UA" sz="3200" b="1" dirty="0">
              <a:ln w="18000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</a:ln>
              <a:noFill/>
              <a:effectLst>
                <a:glow rad="101600">
                  <a:schemeClr val="tx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60877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4221088"/>
            <a:ext cx="6318448" cy="22467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Pompadur" pitchFamily="34" charset="-52"/>
              </a:rPr>
              <a:t>Скорость современного разрушения биосферы катастрофична, и человечество непрерывно сталкивается с различными элементами этого разрушения на протяжении жизни одного поколения.</a:t>
            </a:r>
            <a:endParaRPr lang="uk-UA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tx1">
                    <a:alpha val="6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33258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645024"/>
            <a:ext cx="88569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Устойчивость биосферы, то есть ее способность возвращаться в исходное состояние после любых возмущающих воздействий, очень велика. Биосфера существует уже около 3,8 миллиарда лет (Солнце и планеты — около 4,6 миллиарда), и за это время ее эволюция не прерывалась.</a:t>
            </a: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13124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Pompadur" pitchFamily="34" charset="-52"/>
              </a:rPr>
              <a:t>Это следует из того, что все живые организмы, от вирусов до человека, имеют один и тот же генетический код, записанный в молекуле ДНК, а их белки построены из 20 аминокислот, одинаковых у всех организмов. 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3500" dist="50800">
                  <a:prstClr val="black">
                    <a:alpha val="50000"/>
                  </a:prstClr>
                </a:innerShdw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950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140968"/>
            <a:ext cx="61744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Pompadur" pitchFamily="34" charset="-52"/>
              </a:rPr>
              <a:t>И как бы ни были велики возмущающие воздействия, а некоторые из них можно отнести к разряду глобальных катастроф, приводивших к исчезновению многих видов, в биосфере всегда находились внутренние резервы для восстановления и дальнейшего развития.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7059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05835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dirty="0">
                <a:ln w="18000">
                  <a:solidFill>
                    <a:srgbClr val="92D050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Pompadur" pitchFamily="34" charset="-52"/>
              </a:rPr>
              <a:t>Только за последние 570 миллионов лет отмечено шесть крупных </a:t>
            </a:r>
            <a:r>
              <a:rPr lang="ru-RU" sz="4000" b="1" dirty="0" smtClean="0">
                <a:ln w="18000">
                  <a:solidFill>
                    <a:srgbClr val="92D050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Pompadur" pitchFamily="34" charset="-52"/>
              </a:rPr>
              <a:t>катастроф</a:t>
            </a:r>
            <a:endParaRPr lang="uk-UA" sz="4000" b="1" dirty="0">
              <a:ln w="18000">
                <a:solidFill>
                  <a:srgbClr val="92D050"/>
                </a:solidFill>
                <a:prstDash val="solid"/>
                <a:miter lim="800000"/>
              </a:ln>
              <a:noFill/>
              <a:effectLst>
                <a:glow rad="101600">
                  <a:schemeClr val="tx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60000" endA="900" endPos="58000" dir="5400000" sy="-100000" algn="bl" rotWithShape="0"/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55303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670</Words>
  <Application>Microsoft Office PowerPoint</Application>
  <PresentationFormat>Экран (4:3)</PresentationFormat>
  <Paragraphs>53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Wingdings</vt:lpstr>
      <vt:lpstr>Calibri</vt:lpstr>
      <vt:lpstr>Pompadur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Олег</cp:lastModifiedBy>
  <cp:revision>11</cp:revision>
  <dcterms:created xsi:type="dcterms:W3CDTF">2013-12-15T12:46:09Z</dcterms:created>
  <dcterms:modified xsi:type="dcterms:W3CDTF">2013-12-15T15:23:17Z</dcterms:modified>
</cp:coreProperties>
</file>