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0C0CF97C-4122-4217-A0EA-04F84BFA1973}" type="datetimeFigureOut">
              <a:rPr lang="uk-UA" smtClean="0"/>
              <a:t>07.11.2013</a:t>
            </a:fld>
            <a:endParaRPr lang="uk-UA"/>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uk-UA"/>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4A74E4F-78CA-49C5-8B1C-608A84922EDB}"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C0CF97C-4122-4217-A0EA-04F84BFA1973}" type="datetimeFigureOut">
              <a:rPr lang="uk-UA" smtClean="0"/>
              <a:t>07.11.2013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4A74E4F-78CA-49C5-8B1C-608A84922EDB}"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C0CF97C-4122-4217-A0EA-04F84BFA1973}" type="datetimeFigureOut">
              <a:rPr lang="uk-UA" smtClean="0"/>
              <a:t>07.11.2013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4A74E4F-78CA-49C5-8B1C-608A84922EDB}"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0C0CF97C-4122-4217-A0EA-04F84BFA1973}" type="datetimeFigureOut">
              <a:rPr lang="uk-UA" smtClean="0"/>
              <a:t>07.11.2013</a:t>
            </a:fld>
            <a:endParaRPr lang="uk-UA"/>
          </a:p>
        </p:txBody>
      </p:sp>
      <p:sp>
        <p:nvSpPr>
          <p:cNvPr id="5" name="Нижний колонтитул 4"/>
          <p:cNvSpPr>
            <a:spLocks noGrp="1"/>
          </p:cNvSpPr>
          <p:nvPr>
            <p:ph type="ftr" sz="quarter" idx="11"/>
          </p:nvPr>
        </p:nvSpPr>
        <p:spPr>
          <a:xfrm>
            <a:off x="457200" y="6480969"/>
            <a:ext cx="4260056" cy="300831"/>
          </a:xfrm>
        </p:spPr>
        <p:txBody>
          <a:bodyPr/>
          <a:lstStyle/>
          <a:p>
            <a:endParaRPr lang="uk-UA"/>
          </a:p>
        </p:txBody>
      </p:sp>
      <p:sp>
        <p:nvSpPr>
          <p:cNvPr id="6" name="Номер слайда 5"/>
          <p:cNvSpPr>
            <a:spLocks noGrp="1"/>
          </p:cNvSpPr>
          <p:nvPr>
            <p:ph type="sldNum" sz="quarter" idx="12"/>
          </p:nvPr>
        </p:nvSpPr>
        <p:spPr/>
        <p:txBody>
          <a:bodyPr/>
          <a:lstStyle/>
          <a:p>
            <a:fld id="{54A74E4F-78CA-49C5-8B1C-608A84922EDB}"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0C0CF97C-4122-4217-A0EA-04F84BFA1973}" type="datetimeFigureOut">
              <a:rPr lang="uk-UA" smtClean="0"/>
              <a:t>07.11.2013</a:t>
            </a:fld>
            <a:endParaRPr lang="uk-UA"/>
          </a:p>
        </p:txBody>
      </p:sp>
      <p:sp>
        <p:nvSpPr>
          <p:cNvPr id="5" name="Нижний колонтитул 4"/>
          <p:cNvSpPr>
            <a:spLocks noGrp="1"/>
          </p:cNvSpPr>
          <p:nvPr>
            <p:ph type="ftr" sz="quarter" idx="11"/>
          </p:nvPr>
        </p:nvSpPr>
        <p:spPr>
          <a:xfrm>
            <a:off x="2619376" y="6480969"/>
            <a:ext cx="4260056" cy="300831"/>
          </a:xfrm>
        </p:spPr>
        <p:txBody>
          <a:bodyPr/>
          <a:lstStyle/>
          <a:p>
            <a:endParaRPr lang="uk-UA"/>
          </a:p>
        </p:txBody>
      </p:sp>
      <p:sp>
        <p:nvSpPr>
          <p:cNvPr id="6" name="Номер слайда 5"/>
          <p:cNvSpPr>
            <a:spLocks noGrp="1"/>
          </p:cNvSpPr>
          <p:nvPr>
            <p:ph type="sldNum" sz="quarter" idx="12"/>
          </p:nvPr>
        </p:nvSpPr>
        <p:spPr>
          <a:xfrm>
            <a:off x="8451056" y="809624"/>
            <a:ext cx="502920" cy="300831"/>
          </a:xfrm>
        </p:spPr>
        <p:txBody>
          <a:bodyPr/>
          <a:lstStyle/>
          <a:p>
            <a:fld id="{54A74E4F-78CA-49C5-8B1C-608A84922EDB}" type="slidenum">
              <a:rPr lang="uk-UA" smtClean="0"/>
              <a:t>‹#›</a:t>
            </a:fld>
            <a:endParaRPr lang="uk-UA"/>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0C0CF97C-4122-4217-A0EA-04F84BFA1973}" type="datetimeFigureOut">
              <a:rPr lang="uk-UA" smtClean="0"/>
              <a:t>07.11.2013</a:t>
            </a:fld>
            <a:endParaRPr lang="uk-UA"/>
          </a:p>
        </p:txBody>
      </p:sp>
      <p:sp>
        <p:nvSpPr>
          <p:cNvPr id="6" name="Нижний колонтитул 5"/>
          <p:cNvSpPr>
            <a:spLocks noGrp="1"/>
          </p:cNvSpPr>
          <p:nvPr>
            <p:ph type="ftr" sz="quarter" idx="11"/>
          </p:nvPr>
        </p:nvSpPr>
        <p:spPr>
          <a:xfrm>
            <a:off x="457200" y="6480969"/>
            <a:ext cx="4260056" cy="301752"/>
          </a:xfrm>
        </p:spPr>
        <p:txBody>
          <a:bodyPr/>
          <a:lstStyle/>
          <a:p>
            <a:endParaRPr lang="uk-UA"/>
          </a:p>
        </p:txBody>
      </p:sp>
      <p:sp>
        <p:nvSpPr>
          <p:cNvPr id="7" name="Номер слайда 6"/>
          <p:cNvSpPr>
            <a:spLocks noGrp="1"/>
          </p:cNvSpPr>
          <p:nvPr>
            <p:ph type="sldNum" sz="quarter" idx="12"/>
          </p:nvPr>
        </p:nvSpPr>
        <p:spPr>
          <a:xfrm>
            <a:off x="7589520" y="6480969"/>
            <a:ext cx="502920" cy="301752"/>
          </a:xfrm>
        </p:spPr>
        <p:txBody>
          <a:bodyPr/>
          <a:lstStyle/>
          <a:p>
            <a:fld id="{54A74E4F-78CA-49C5-8B1C-608A84922EDB}"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0C0CF97C-4122-4217-A0EA-04F84BFA1973}" type="datetimeFigureOut">
              <a:rPr lang="uk-UA" smtClean="0"/>
              <a:t>07.11.2013</a:t>
            </a:fld>
            <a:endParaRPr lang="uk-UA"/>
          </a:p>
        </p:txBody>
      </p:sp>
      <p:sp>
        <p:nvSpPr>
          <p:cNvPr id="8" name="Нижний колонтитул 7"/>
          <p:cNvSpPr>
            <a:spLocks noGrp="1"/>
          </p:cNvSpPr>
          <p:nvPr>
            <p:ph type="ftr" sz="quarter" idx="11"/>
          </p:nvPr>
        </p:nvSpPr>
        <p:spPr>
          <a:xfrm>
            <a:off x="457200" y="6480969"/>
            <a:ext cx="4261104" cy="301752"/>
          </a:xfrm>
        </p:spPr>
        <p:txBody>
          <a:bodyPr/>
          <a:lstStyle/>
          <a:p>
            <a:endParaRPr lang="uk-UA"/>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54A74E4F-78CA-49C5-8B1C-608A84922EDB}"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C0CF97C-4122-4217-A0EA-04F84BFA1973}" type="datetimeFigureOut">
              <a:rPr lang="uk-UA" smtClean="0"/>
              <a:t>07.11.2013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4A74E4F-78CA-49C5-8B1C-608A84922EDB}"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0C0CF97C-4122-4217-A0EA-04F84BFA1973}" type="datetimeFigureOut">
              <a:rPr lang="uk-UA" smtClean="0"/>
              <a:t>07.11.2013</a:t>
            </a:fld>
            <a:endParaRPr lang="uk-UA"/>
          </a:p>
        </p:txBody>
      </p:sp>
      <p:sp>
        <p:nvSpPr>
          <p:cNvPr id="3" name="Нижний колонтитул 2"/>
          <p:cNvSpPr>
            <a:spLocks noGrp="1"/>
          </p:cNvSpPr>
          <p:nvPr>
            <p:ph type="ftr" sz="quarter" idx="11"/>
          </p:nvPr>
        </p:nvSpPr>
        <p:spPr>
          <a:xfrm>
            <a:off x="457200" y="6481890"/>
            <a:ext cx="4260056" cy="300831"/>
          </a:xfrm>
        </p:spPr>
        <p:txBody>
          <a:bodyPr/>
          <a:lstStyle/>
          <a:p>
            <a:endParaRPr lang="uk-UA"/>
          </a:p>
        </p:txBody>
      </p:sp>
      <p:sp>
        <p:nvSpPr>
          <p:cNvPr id="4" name="Номер слайда 3"/>
          <p:cNvSpPr>
            <a:spLocks noGrp="1"/>
          </p:cNvSpPr>
          <p:nvPr>
            <p:ph type="sldNum" sz="quarter" idx="12"/>
          </p:nvPr>
        </p:nvSpPr>
        <p:spPr>
          <a:xfrm>
            <a:off x="7589520" y="6480969"/>
            <a:ext cx="502920" cy="301752"/>
          </a:xfrm>
        </p:spPr>
        <p:txBody>
          <a:bodyPr/>
          <a:lstStyle/>
          <a:p>
            <a:fld id="{54A74E4F-78CA-49C5-8B1C-608A84922EDB}"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0C0CF97C-4122-4217-A0EA-04F84BFA1973}" type="datetimeFigureOut">
              <a:rPr lang="uk-UA" smtClean="0"/>
              <a:t>07.11.2013</a:t>
            </a:fld>
            <a:endParaRPr lang="uk-UA"/>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54A74E4F-78CA-49C5-8B1C-608A84922EDB}"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0C0CF97C-4122-4217-A0EA-04F84BFA1973}" type="datetimeFigureOut">
              <a:rPr lang="uk-UA" smtClean="0"/>
              <a:t>07.11.2013</a:t>
            </a:fld>
            <a:endParaRPr lang="uk-UA"/>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54A74E4F-78CA-49C5-8B1C-608A84922EDB}"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0CF97C-4122-4217-A0EA-04F84BFA1973}" type="datetimeFigureOut">
              <a:rPr lang="uk-UA" smtClean="0"/>
              <a:t>07.11.2013</a:t>
            </a:fld>
            <a:endParaRPr lang="uk-UA"/>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uk-UA"/>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4A74E4F-78CA-49C5-8B1C-608A84922EDB}"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 Id="rId4" Type="http://schemas.openxmlformats.org/officeDocument/2006/relationships/image" Target="../media/image27.jpeg"/></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 Id="rId4" Type="http://schemas.openxmlformats.org/officeDocument/2006/relationships/image" Target="../media/image30.jpeg"/></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 Id="rId5" Type="http://schemas.openxmlformats.org/officeDocument/2006/relationships/image" Target="../media/image34.jpeg"/><Relationship Id="rId4" Type="http://schemas.openxmlformats.org/officeDocument/2006/relationships/image" Target="../media/image3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7chudes.in.ua/sites/default/files/sangushki.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3214686"/>
          </a:xfrm>
        </p:spPr>
        <p:style>
          <a:lnRef idx="0">
            <a:schemeClr val="accent6"/>
          </a:lnRef>
          <a:fillRef idx="3">
            <a:schemeClr val="accent6"/>
          </a:fillRef>
          <a:effectRef idx="3">
            <a:schemeClr val="accent6"/>
          </a:effectRef>
          <a:fontRef idx="minor">
            <a:schemeClr val="lt1"/>
          </a:fontRef>
        </p:style>
        <p:txBody>
          <a:bodyPr>
            <a:normAutofit/>
          </a:bodyPr>
          <a:lstStyle/>
          <a:p>
            <a:r>
              <a:rPr lang="uk-UA" sz="6600" b="1" dirty="0" smtClean="0"/>
              <a:t>Палацово-парковий комплекс</a:t>
            </a:r>
            <a:endParaRPr lang="uk-UA" sz="8800" dirty="0"/>
          </a:p>
        </p:txBody>
      </p:sp>
      <p:sp>
        <p:nvSpPr>
          <p:cNvPr id="3" name="Подзаголовок 2"/>
          <p:cNvSpPr>
            <a:spLocks noGrp="1"/>
          </p:cNvSpPr>
          <p:nvPr>
            <p:ph type="subTitle" idx="1"/>
          </p:nvPr>
        </p:nvSpPr>
        <p:spPr>
          <a:xfrm>
            <a:off x="0" y="3214686"/>
            <a:ext cx="9144000" cy="3643314"/>
          </a:xfrm>
          <a:ln>
            <a:solidFill>
              <a:schemeClr val="tx1">
                <a:lumMod val="95000"/>
                <a:lumOff val="5000"/>
              </a:schemeClr>
            </a:solidFill>
          </a:ln>
          <a:effectLst>
            <a:glow rad="101600">
              <a:schemeClr val="accent6">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a:noAutofit/>
          </a:bodyPr>
          <a:lstStyle/>
          <a:p>
            <a:r>
              <a:rPr lang="uk-UA" sz="13800" b="1" dirty="0" smtClean="0"/>
              <a:t>«</a:t>
            </a:r>
            <a:r>
              <a:rPr lang="uk-UA" sz="13800" b="1" dirty="0" err="1" smtClean="0"/>
              <a:t>Шарівка</a:t>
            </a:r>
            <a:r>
              <a:rPr lang="uk-UA" sz="13800" b="1" dirty="0" smtClean="0"/>
              <a:t>»</a:t>
            </a:r>
            <a:endParaRPr lang="uk-UA" sz="1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jpg"/>
          <p:cNvPicPr>
            <a:picLocks noChangeAspect="1"/>
          </p:cNvPicPr>
          <p:nvPr/>
        </p:nvPicPr>
        <p:blipFill>
          <a:blip r:embed="rId2"/>
          <a:stretch>
            <a:fillRect/>
          </a:stretch>
        </p:blipFill>
        <p:spPr>
          <a:xfrm>
            <a:off x="214282" y="0"/>
            <a:ext cx="3643306" cy="27146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Рисунок 2" descr="iCA050A5B.jpg"/>
          <p:cNvPicPr>
            <a:picLocks noChangeAspect="1"/>
          </p:cNvPicPr>
          <p:nvPr/>
        </p:nvPicPr>
        <p:blipFill>
          <a:blip r:embed="rId3"/>
          <a:stretch>
            <a:fillRect/>
          </a:stretch>
        </p:blipFill>
        <p:spPr>
          <a:xfrm>
            <a:off x="4286216" y="214290"/>
            <a:ext cx="4857784" cy="2214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Рисунок 3" descr="iCA24RKIU.jpg"/>
          <p:cNvPicPr>
            <a:picLocks noChangeAspect="1"/>
          </p:cNvPicPr>
          <p:nvPr/>
        </p:nvPicPr>
        <p:blipFill>
          <a:blip r:embed="rId4"/>
          <a:stretch>
            <a:fillRect/>
          </a:stretch>
        </p:blipFill>
        <p:spPr>
          <a:xfrm>
            <a:off x="357158" y="3071810"/>
            <a:ext cx="4071934" cy="35004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descr="iCAPBUYSV.jpg"/>
          <p:cNvPicPr>
            <a:picLocks noChangeAspect="1"/>
          </p:cNvPicPr>
          <p:nvPr/>
        </p:nvPicPr>
        <p:blipFill>
          <a:blip r:embed="rId5"/>
          <a:stretch>
            <a:fillRect/>
          </a:stretch>
        </p:blipFill>
        <p:spPr>
          <a:xfrm>
            <a:off x="5072066" y="3000372"/>
            <a:ext cx="4071934" cy="33575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CABGP1EK.jpg"/>
          <p:cNvPicPr>
            <a:picLocks noChangeAspect="1"/>
          </p:cNvPicPr>
          <p:nvPr/>
        </p:nvPicPr>
        <p:blipFill>
          <a:blip r:embed="rId2"/>
          <a:stretch>
            <a:fillRect/>
          </a:stretch>
        </p:blipFill>
        <p:spPr>
          <a:xfrm rot="21243126">
            <a:off x="428596" y="857232"/>
            <a:ext cx="4000528" cy="2643206"/>
          </a:xfrm>
          <a:prstGeom prst="rect">
            <a:avLst/>
          </a:prstGeom>
        </p:spPr>
      </p:pic>
      <p:pic>
        <p:nvPicPr>
          <p:cNvPr id="3" name="Рисунок 2" descr="iCAGR2U6N.jpg"/>
          <p:cNvPicPr>
            <a:picLocks noChangeAspect="1"/>
          </p:cNvPicPr>
          <p:nvPr/>
        </p:nvPicPr>
        <p:blipFill>
          <a:blip r:embed="rId3"/>
          <a:stretch>
            <a:fillRect/>
          </a:stretch>
        </p:blipFill>
        <p:spPr>
          <a:xfrm rot="305042">
            <a:off x="4929190" y="357166"/>
            <a:ext cx="3643338" cy="3214710"/>
          </a:xfrm>
          <a:prstGeom prst="rect">
            <a:avLst/>
          </a:prstGeom>
        </p:spPr>
      </p:pic>
      <p:pic>
        <p:nvPicPr>
          <p:cNvPr id="4" name="Рисунок 3" descr="iCAX3HSM3.jpg"/>
          <p:cNvPicPr>
            <a:picLocks noChangeAspect="1"/>
          </p:cNvPicPr>
          <p:nvPr/>
        </p:nvPicPr>
        <p:blipFill>
          <a:blip r:embed="rId4"/>
          <a:stretch>
            <a:fillRect/>
          </a:stretch>
        </p:blipFill>
        <p:spPr>
          <a:xfrm>
            <a:off x="1928794" y="3714752"/>
            <a:ext cx="5715040" cy="314324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CADS81CV.jpg"/>
          <p:cNvPicPr>
            <a:picLocks noChangeAspect="1"/>
          </p:cNvPicPr>
          <p:nvPr/>
        </p:nvPicPr>
        <p:blipFill>
          <a:blip r:embed="rId2"/>
          <a:stretch>
            <a:fillRect/>
          </a:stretch>
        </p:blipFill>
        <p:spPr>
          <a:xfrm>
            <a:off x="0" y="0"/>
            <a:ext cx="4000496" cy="3214686"/>
          </a:xfrm>
          <a:prstGeom prst="rect">
            <a:avLst/>
          </a:prstGeom>
        </p:spPr>
      </p:pic>
      <p:pic>
        <p:nvPicPr>
          <p:cNvPr id="3" name="Рисунок 2" descr="варроило.jpg"/>
          <p:cNvPicPr>
            <a:picLocks noChangeAspect="1"/>
          </p:cNvPicPr>
          <p:nvPr/>
        </p:nvPicPr>
        <p:blipFill>
          <a:blip r:embed="rId3"/>
          <a:stretch>
            <a:fillRect/>
          </a:stretch>
        </p:blipFill>
        <p:spPr>
          <a:xfrm rot="21110973">
            <a:off x="285720" y="3286124"/>
            <a:ext cx="3286148" cy="3357586"/>
          </a:xfrm>
          <a:prstGeom prst="rect">
            <a:avLst/>
          </a:prstGeom>
        </p:spPr>
      </p:pic>
      <p:pic>
        <p:nvPicPr>
          <p:cNvPr id="4" name="Рисунок 3" descr="iівачм.jpg"/>
          <p:cNvPicPr>
            <a:picLocks noChangeAspect="1"/>
          </p:cNvPicPr>
          <p:nvPr/>
        </p:nvPicPr>
        <p:blipFill>
          <a:blip r:embed="rId4"/>
          <a:stretch>
            <a:fillRect/>
          </a:stretch>
        </p:blipFill>
        <p:spPr>
          <a:xfrm rot="291938">
            <a:off x="4033837" y="2357430"/>
            <a:ext cx="5110163" cy="41433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CA6DO3OE.jpg"/>
          <p:cNvPicPr>
            <a:picLocks noChangeAspect="1"/>
          </p:cNvPicPr>
          <p:nvPr/>
        </p:nvPicPr>
        <p:blipFill>
          <a:blip r:embed="rId2"/>
          <a:stretch>
            <a:fillRect/>
          </a:stretch>
        </p:blipFill>
        <p:spPr>
          <a:xfrm rot="329687">
            <a:off x="4508203" y="2629816"/>
            <a:ext cx="4286280" cy="1857378"/>
          </a:xfrm>
          <a:prstGeom prst="rect">
            <a:avLst/>
          </a:prstGeom>
        </p:spPr>
      </p:pic>
      <p:pic>
        <p:nvPicPr>
          <p:cNvPr id="3" name="Рисунок 2" descr="iCAB8SICD.jpg"/>
          <p:cNvPicPr>
            <a:picLocks noChangeAspect="1"/>
          </p:cNvPicPr>
          <p:nvPr/>
        </p:nvPicPr>
        <p:blipFill>
          <a:blip r:embed="rId3"/>
          <a:stretch>
            <a:fillRect/>
          </a:stretch>
        </p:blipFill>
        <p:spPr>
          <a:xfrm rot="21056408">
            <a:off x="155307" y="153426"/>
            <a:ext cx="4857784" cy="2357444"/>
          </a:xfrm>
          <a:prstGeom prst="rect">
            <a:avLst/>
          </a:prstGeom>
        </p:spPr>
      </p:pic>
      <p:pic>
        <p:nvPicPr>
          <p:cNvPr id="4" name="Рисунок 3" descr="i.jpg"/>
          <p:cNvPicPr>
            <a:picLocks noChangeAspect="1"/>
          </p:cNvPicPr>
          <p:nvPr/>
        </p:nvPicPr>
        <p:blipFill>
          <a:blip r:embed="rId4"/>
          <a:stretch>
            <a:fillRect/>
          </a:stretch>
        </p:blipFill>
        <p:spPr>
          <a:xfrm rot="357114">
            <a:off x="72478" y="4974928"/>
            <a:ext cx="4714876" cy="1643050"/>
          </a:xfrm>
          <a:prstGeom prst="rect">
            <a:avLst/>
          </a:prstGeom>
        </p:spPr>
      </p:pic>
      <p:pic>
        <p:nvPicPr>
          <p:cNvPr id="5" name="Рисунок 4" descr="iCAII18BU.jpg"/>
          <p:cNvPicPr>
            <a:picLocks noChangeAspect="1"/>
          </p:cNvPicPr>
          <p:nvPr/>
        </p:nvPicPr>
        <p:blipFill>
          <a:blip r:embed="rId5"/>
          <a:stretch>
            <a:fillRect/>
          </a:stretch>
        </p:blipFill>
        <p:spPr>
          <a:xfrm rot="360622">
            <a:off x="5293391" y="480025"/>
            <a:ext cx="3786214" cy="1428750"/>
          </a:xfrm>
          <a:prstGeom prst="rect">
            <a:avLst/>
          </a:prstGeom>
        </p:spPr>
      </p:pic>
      <p:pic>
        <p:nvPicPr>
          <p:cNvPr id="6" name="Рисунок 5" descr="iCAQPTB2O.jpg"/>
          <p:cNvPicPr>
            <a:picLocks noChangeAspect="1"/>
          </p:cNvPicPr>
          <p:nvPr/>
        </p:nvPicPr>
        <p:blipFill>
          <a:blip r:embed="rId6"/>
          <a:stretch>
            <a:fillRect/>
          </a:stretch>
        </p:blipFill>
        <p:spPr>
          <a:xfrm>
            <a:off x="5643570" y="4857760"/>
            <a:ext cx="3500430" cy="2000240"/>
          </a:xfrm>
          <a:prstGeom prst="rect">
            <a:avLst/>
          </a:prstGeom>
        </p:spPr>
      </p:pic>
      <p:pic>
        <p:nvPicPr>
          <p:cNvPr id="7" name="Рисунок 6" descr="iCAYUU915.jpg"/>
          <p:cNvPicPr>
            <a:picLocks noChangeAspect="1"/>
          </p:cNvPicPr>
          <p:nvPr/>
        </p:nvPicPr>
        <p:blipFill>
          <a:blip r:embed="rId7"/>
          <a:stretch>
            <a:fillRect/>
          </a:stretch>
        </p:blipFill>
        <p:spPr>
          <a:xfrm>
            <a:off x="0" y="2928934"/>
            <a:ext cx="4000528" cy="17859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CA1ESBPD.jpg"/>
          <p:cNvPicPr>
            <a:picLocks noChangeAspect="1"/>
          </p:cNvPicPr>
          <p:nvPr/>
        </p:nvPicPr>
        <p:blipFill>
          <a:blip r:embed="rId2"/>
          <a:stretch>
            <a:fillRect/>
          </a:stretch>
        </p:blipFill>
        <p:spPr>
          <a:xfrm>
            <a:off x="0" y="0"/>
            <a:ext cx="3000364" cy="3357562"/>
          </a:xfrm>
          <a:prstGeom prst="rect">
            <a:avLst/>
          </a:prstGeom>
          <a:ln>
            <a:noFill/>
          </a:ln>
          <a:effectLst>
            <a:outerShdw blurRad="292100" dist="139700" dir="2700000" algn="tl" rotWithShape="0">
              <a:srgbClr val="333333">
                <a:alpha val="65000"/>
              </a:srgbClr>
            </a:outerShdw>
          </a:effectLst>
        </p:spPr>
      </p:pic>
      <p:pic>
        <p:nvPicPr>
          <p:cNvPr id="3" name="Рисунок 2" descr="iCA75LGYV.jpg"/>
          <p:cNvPicPr>
            <a:picLocks noChangeAspect="1"/>
          </p:cNvPicPr>
          <p:nvPr/>
        </p:nvPicPr>
        <p:blipFill>
          <a:blip r:embed="rId3"/>
          <a:stretch>
            <a:fillRect/>
          </a:stretch>
        </p:blipFill>
        <p:spPr>
          <a:xfrm>
            <a:off x="3000364" y="0"/>
            <a:ext cx="6143636" cy="3286124"/>
          </a:xfrm>
          <a:prstGeom prst="rect">
            <a:avLst/>
          </a:prstGeom>
          <a:ln>
            <a:noFill/>
          </a:ln>
          <a:effectLst>
            <a:outerShdw blurRad="292100" dist="139700" dir="2700000" algn="tl" rotWithShape="0">
              <a:srgbClr val="333333">
                <a:alpha val="65000"/>
              </a:srgbClr>
            </a:outerShdw>
          </a:effectLst>
        </p:spPr>
      </p:pic>
      <p:pic>
        <p:nvPicPr>
          <p:cNvPr id="4" name="Рисунок 3" descr="iCAATFMVU.jpg"/>
          <p:cNvPicPr>
            <a:picLocks noChangeAspect="1"/>
          </p:cNvPicPr>
          <p:nvPr/>
        </p:nvPicPr>
        <p:blipFill>
          <a:blip r:embed="rId4"/>
          <a:stretch>
            <a:fillRect/>
          </a:stretch>
        </p:blipFill>
        <p:spPr>
          <a:xfrm>
            <a:off x="0" y="3286124"/>
            <a:ext cx="9144000" cy="357187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CA8IAE87.jpg"/>
          <p:cNvPicPr>
            <a:picLocks noChangeAspect="1"/>
          </p:cNvPicPr>
          <p:nvPr/>
        </p:nvPicPr>
        <p:blipFill>
          <a:blip r:embed="rId2"/>
          <a:stretch>
            <a:fillRect/>
          </a:stretch>
        </p:blipFill>
        <p:spPr>
          <a:xfrm>
            <a:off x="0" y="0"/>
            <a:ext cx="5072066" cy="3429000"/>
          </a:xfrm>
          <a:prstGeom prst="rect">
            <a:avLst/>
          </a:prstGeom>
          <a:ln>
            <a:noFill/>
          </a:ln>
          <a:effectLst>
            <a:outerShdw blurRad="190500" algn="tl" rotWithShape="0">
              <a:srgbClr val="000000">
                <a:alpha val="70000"/>
              </a:srgbClr>
            </a:outerShdw>
          </a:effectLst>
        </p:spPr>
      </p:pic>
      <p:pic>
        <p:nvPicPr>
          <p:cNvPr id="4" name="Рисунок 3" descr="iCAJCQF8Z.jpg"/>
          <p:cNvPicPr>
            <a:picLocks noChangeAspect="1"/>
          </p:cNvPicPr>
          <p:nvPr/>
        </p:nvPicPr>
        <p:blipFill>
          <a:blip r:embed="rId3"/>
          <a:stretch>
            <a:fillRect/>
          </a:stretch>
        </p:blipFill>
        <p:spPr>
          <a:xfrm>
            <a:off x="5072066" y="0"/>
            <a:ext cx="4071934" cy="3429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iCACDSJWG.jpg"/>
          <p:cNvPicPr>
            <a:picLocks noChangeAspect="1"/>
          </p:cNvPicPr>
          <p:nvPr/>
        </p:nvPicPr>
        <p:blipFill>
          <a:blip r:embed="rId4"/>
          <a:stretch>
            <a:fillRect/>
          </a:stretch>
        </p:blipFill>
        <p:spPr>
          <a:xfrm>
            <a:off x="1500166" y="3429000"/>
            <a:ext cx="6572264" cy="3429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CA4F6AOH.jpg"/>
          <p:cNvPicPr>
            <a:picLocks noChangeAspect="1"/>
          </p:cNvPicPr>
          <p:nvPr/>
        </p:nvPicPr>
        <p:blipFill>
          <a:blip r:embed="rId2"/>
          <a:stretch>
            <a:fillRect/>
          </a:stretch>
        </p:blipFill>
        <p:spPr>
          <a:xfrm rot="338684">
            <a:off x="0" y="357166"/>
            <a:ext cx="3857620" cy="2786058"/>
          </a:xfrm>
          <a:prstGeom prst="rect">
            <a:avLst/>
          </a:prstGeom>
        </p:spPr>
      </p:pic>
      <p:pic>
        <p:nvPicPr>
          <p:cNvPr id="3" name="Рисунок 2" descr="iCA6RR3BE.jpg"/>
          <p:cNvPicPr>
            <a:picLocks noChangeAspect="1"/>
          </p:cNvPicPr>
          <p:nvPr/>
        </p:nvPicPr>
        <p:blipFill>
          <a:blip r:embed="rId3"/>
          <a:stretch>
            <a:fillRect/>
          </a:stretch>
        </p:blipFill>
        <p:spPr>
          <a:xfrm rot="21327084">
            <a:off x="4183392" y="473963"/>
            <a:ext cx="4857784" cy="2786058"/>
          </a:xfrm>
          <a:prstGeom prst="rect">
            <a:avLst/>
          </a:prstGeom>
        </p:spPr>
      </p:pic>
      <p:pic>
        <p:nvPicPr>
          <p:cNvPr id="4" name="Рисунок 3" descr="iCAGCMT5B.jpg"/>
          <p:cNvPicPr>
            <a:picLocks noChangeAspect="1"/>
          </p:cNvPicPr>
          <p:nvPr/>
        </p:nvPicPr>
        <p:blipFill>
          <a:blip r:embed="rId4"/>
          <a:stretch>
            <a:fillRect/>
          </a:stretch>
        </p:blipFill>
        <p:spPr>
          <a:xfrm rot="21275158">
            <a:off x="214282" y="3929066"/>
            <a:ext cx="4143372" cy="2714644"/>
          </a:xfrm>
          <a:prstGeom prst="rect">
            <a:avLst/>
          </a:prstGeom>
        </p:spPr>
      </p:pic>
      <p:pic>
        <p:nvPicPr>
          <p:cNvPr id="5" name="Рисунок 4" descr="iCAGWLPER.jpg"/>
          <p:cNvPicPr>
            <a:picLocks noChangeAspect="1"/>
          </p:cNvPicPr>
          <p:nvPr/>
        </p:nvPicPr>
        <p:blipFill>
          <a:blip r:embed="rId5"/>
          <a:stretch>
            <a:fillRect/>
          </a:stretch>
        </p:blipFill>
        <p:spPr>
          <a:xfrm rot="450342">
            <a:off x="5143504" y="3929066"/>
            <a:ext cx="3571900" cy="242886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3785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uk-UA" sz="4000" dirty="0" smtClean="0"/>
              <a:t>Цей палац у готичному стилі був побудований на початку ХІХ століття німецьким цукрозаводчиком </a:t>
            </a:r>
            <a:r>
              <a:rPr lang="uk-UA" sz="4000" dirty="0" err="1" smtClean="0"/>
              <a:t>Кеннігом</a:t>
            </a:r>
            <a:r>
              <a:rPr lang="uk-UA" sz="4000" dirty="0" smtClean="0"/>
              <a:t> у с. </a:t>
            </a:r>
            <a:r>
              <a:rPr lang="uk-UA" sz="4000" dirty="0" err="1" smtClean="0"/>
              <a:t>Шарівка</a:t>
            </a:r>
            <a:r>
              <a:rPr lang="uk-UA" sz="4000" dirty="0" smtClean="0"/>
              <a:t> </a:t>
            </a:r>
            <a:r>
              <a:rPr lang="uk-UA" sz="4000" dirty="0" err="1" smtClean="0"/>
              <a:t>Богодуховського</a:t>
            </a:r>
            <a:r>
              <a:rPr lang="uk-UA" sz="4000" dirty="0" smtClean="0"/>
              <a:t> району Харківської області. Місцеві жителі досі називають його Цукровим... </a:t>
            </a:r>
            <a:endParaRPr lang="uk-UA" sz="4000" dirty="0"/>
          </a:p>
        </p:txBody>
      </p:sp>
      <p:pic>
        <p:nvPicPr>
          <p:cNvPr id="5" name="Рисунок 4" descr="sharovka.jpg"/>
          <p:cNvPicPr>
            <a:picLocks noChangeAspect="1"/>
          </p:cNvPicPr>
          <p:nvPr/>
        </p:nvPicPr>
        <p:blipFill>
          <a:blip r:embed="rId2"/>
          <a:stretch>
            <a:fillRect/>
          </a:stretch>
        </p:blipFill>
        <p:spPr>
          <a:xfrm>
            <a:off x="0" y="3714752"/>
            <a:ext cx="4786314" cy="3143248"/>
          </a:xfrm>
          <a:prstGeom prst="rect">
            <a:avLst/>
          </a:prstGeom>
        </p:spPr>
      </p:pic>
      <p:pic>
        <p:nvPicPr>
          <p:cNvPr id="6" name="Рисунок 5" descr="sharovka3.jpg"/>
          <p:cNvPicPr>
            <a:picLocks noChangeAspect="1"/>
          </p:cNvPicPr>
          <p:nvPr/>
        </p:nvPicPr>
        <p:blipFill>
          <a:blip r:embed="rId3"/>
          <a:stretch>
            <a:fillRect/>
          </a:stretch>
        </p:blipFill>
        <p:spPr>
          <a:xfrm>
            <a:off x="4786314" y="3714752"/>
            <a:ext cx="4357686" cy="31432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2800767"/>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8800" b="1"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Історія створення палацу в </a:t>
            </a:r>
            <a:r>
              <a:rPr kumimoji="0" lang="uk-UA" sz="8800" b="1"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Шарівці</a:t>
            </a:r>
            <a:r>
              <a:rPr kumimoji="0" lang="uk-UA" sz="8800" b="1"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a:t>
            </a:r>
            <a:endParaRPr kumimoji="0" lang="uk-UA" sz="16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descr="sharovka1.jpg"/>
          <p:cNvPicPr>
            <a:picLocks noChangeAspect="1"/>
          </p:cNvPicPr>
          <p:nvPr/>
        </p:nvPicPr>
        <p:blipFill>
          <a:blip r:embed="rId2"/>
          <a:stretch>
            <a:fillRect/>
          </a:stretch>
        </p:blipFill>
        <p:spPr>
          <a:xfrm>
            <a:off x="0" y="2643182"/>
            <a:ext cx="2857500" cy="4214818"/>
          </a:xfrm>
          <a:prstGeom prst="rect">
            <a:avLst/>
          </a:prstGeom>
        </p:spPr>
      </p:pic>
      <p:pic>
        <p:nvPicPr>
          <p:cNvPr id="4" name="Рисунок 3" descr="sharovka4.jpg"/>
          <p:cNvPicPr>
            <a:picLocks noChangeAspect="1"/>
          </p:cNvPicPr>
          <p:nvPr/>
        </p:nvPicPr>
        <p:blipFill>
          <a:blip r:embed="rId3"/>
          <a:stretch>
            <a:fillRect/>
          </a:stretch>
        </p:blipFill>
        <p:spPr>
          <a:xfrm>
            <a:off x="2857488" y="2643182"/>
            <a:ext cx="2857500" cy="4214818"/>
          </a:xfrm>
          <a:prstGeom prst="rect">
            <a:avLst/>
          </a:prstGeom>
        </p:spPr>
      </p:pic>
      <p:pic>
        <p:nvPicPr>
          <p:cNvPr id="5" name="Рисунок 4" descr="sharovka5.jpg"/>
          <p:cNvPicPr>
            <a:picLocks noChangeAspect="1"/>
          </p:cNvPicPr>
          <p:nvPr/>
        </p:nvPicPr>
        <p:blipFill>
          <a:blip r:embed="rId4"/>
          <a:stretch>
            <a:fillRect/>
          </a:stretch>
        </p:blipFill>
        <p:spPr>
          <a:xfrm>
            <a:off x="5715008" y="2643182"/>
            <a:ext cx="3428992" cy="2143125"/>
          </a:xfrm>
          <a:prstGeom prst="rect">
            <a:avLst/>
          </a:prstGeom>
        </p:spPr>
      </p:pic>
      <p:pic>
        <p:nvPicPr>
          <p:cNvPr id="6" name="Рисунок 5" descr="sharovka7.jpg"/>
          <p:cNvPicPr>
            <a:picLocks noChangeAspect="1"/>
          </p:cNvPicPr>
          <p:nvPr/>
        </p:nvPicPr>
        <p:blipFill>
          <a:blip r:embed="rId5"/>
          <a:stretch>
            <a:fillRect/>
          </a:stretch>
        </p:blipFill>
        <p:spPr>
          <a:xfrm>
            <a:off x="5715008" y="4429132"/>
            <a:ext cx="3428992" cy="242886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1096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uk-UA" sz="2400" dirty="0"/>
              <a:t>У 1670 році осавул Матвій </a:t>
            </a:r>
            <a:r>
              <a:rPr lang="uk-UA" sz="2400" dirty="0" err="1"/>
              <a:t>Шарий</a:t>
            </a:r>
            <a:r>
              <a:rPr lang="uk-UA" sz="2400" dirty="0"/>
              <a:t> купує луги поблизу річки </a:t>
            </a:r>
            <a:r>
              <a:rPr lang="uk-UA" sz="2400" dirty="0" err="1"/>
              <a:t>Мерчик</a:t>
            </a:r>
            <a:r>
              <a:rPr lang="uk-UA" sz="2400" dirty="0"/>
              <a:t>. Засновує тут хутір, який отримує його ім'я. У 1836 році вже новий власник - П.Ольховський розпочинає будувати тут маєток. Маєток було вирішено звести на лівому схилі двокілометрової балки. Однак, невдовзі власник програє його в карти німцю </a:t>
            </a:r>
            <a:r>
              <a:rPr lang="uk-UA" sz="2400" dirty="0" err="1"/>
              <a:t>Христіану</a:t>
            </a:r>
            <a:r>
              <a:rPr lang="uk-UA" sz="2400" dirty="0"/>
              <a:t> </a:t>
            </a:r>
            <a:r>
              <a:rPr lang="uk-UA" sz="2400" dirty="0" err="1"/>
              <a:t>Гебенштрейну</a:t>
            </a:r>
            <a:r>
              <a:rPr lang="uk-UA" sz="2400" dirty="0"/>
              <a:t>. Вже у 1869 р. в </a:t>
            </a:r>
            <a:r>
              <a:rPr lang="uk-UA" sz="2400" dirty="0" err="1"/>
              <a:t>Шарівці</a:t>
            </a:r>
            <a:r>
              <a:rPr lang="uk-UA" sz="2400" dirty="0"/>
              <a:t> були винокурня, паровий млин, палац і пейзажний парк</a:t>
            </a:r>
            <a:r>
              <a:rPr lang="uk-UA" sz="2400" dirty="0" smtClean="0"/>
              <a:t>.</a:t>
            </a:r>
            <a:r>
              <a:rPr lang="uk-UA" sz="2400" dirty="0"/>
              <a:t> Західна частина палацу на поч. ХІХ ст., а також центральна - з двома баштами в готичному стилі була зведена наступним власником територій - Леопольдом </a:t>
            </a:r>
            <a:r>
              <a:rPr lang="uk-UA" sz="2400" dirty="0" err="1"/>
              <a:t>Кеннігом</a:t>
            </a:r>
            <a:r>
              <a:rPr lang="uk-UA" sz="2400" dirty="0"/>
              <a:t>. Він розпочинав бізнес в Петербурзі, а пізніше побудував цукровий завод біля </a:t>
            </a:r>
            <a:r>
              <a:rPr lang="uk-UA" sz="2400" dirty="0" err="1"/>
              <a:t>Шарівки</a:t>
            </a:r>
            <a:r>
              <a:rPr lang="uk-UA" sz="2400" dirty="0"/>
              <a:t> і придбав садибу. Саме при ньому будівля палацу набула </a:t>
            </a:r>
            <a:r>
              <a:rPr lang="uk-UA" sz="2400" dirty="0" err="1"/>
              <a:t>неоготичного</a:t>
            </a:r>
            <a:r>
              <a:rPr lang="uk-UA" sz="2400" dirty="0"/>
              <a:t> вигляду. Парк при садибі, що створений на схилі у вигляді терас,опрацював садівник Георг </a:t>
            </a:r>
            <a:r>
              <a:rPr lang="uk-UA" sz="2400" dirty="0" err="1"/>
              <a:t>Куфальдт</a:t>
            </a:r>
            <a:r>
              <a:rPr lang="uk-UA" sz="2400" dirty="0" smtClean="0"/>
              <a:t>.</a:t>
            </a:r>
            <a:r>
              <a:rPr lang="uk-UA" sz="2400" dirty="0"/>
              <a:t>  Замок належить до найкращих зразків західноєвропейських традицій. Його фасади виконані з використанням </a:t>
            </a:r>
            <a:r>
              <a:rPr lang="uk-UA" sz="2400" dirty="0" err="1"/>
              <a:t>романо-готичних</a:t>
            </a:r>
            <a:r>
              <a:rPr lang="uk-UA" sz="2400" dirty="0"/>
              <a:t> форм архітектури.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6863417"/>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4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Навіть сьогодні інтер’єру Палацу надзвичайно багатий. У баштах є виходи на видові площадки. У палаці три зали та 26 кімнат, які були багато оздоблені. Зберігся кабінет власника, який вражає внутрішнім інтер'єром бібліотеки, меблями, ліпленням, розписами, дубовими панелями та камінами з кахлем художньої роботи.</a:t>
            </a:r>
            <a:endParaRPr kumimoji="0" lang="uk-UA" sz="6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686341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У бальній залі палацу зберігся розпис, камін, деякі прикраси, паркет. За радянських часів зала була переобладнана під проведення зборів. На другому поверсі знаходиться блакитна зала з розписаною стелею та хорами для оркестру, мармуровими камінами, прикрашеними вазами. </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181818"/>
                </a:solidFill>
                <a:effectLst/>
                <a:latin typeface="Verdana" pitchFamily="34" charset="0"/>
                <a:ea typeface="Times New Roman" pitchFamily="18" charset="0"/>
                <a:cs typeface="Times New Roman" pitchFamily="18" charset="0"/>
              </a:rPr>
              <a:t>Одночасно із розширенням палацу у кінці ХІХ ст. тривало активне упорядкування маєтку </a:t>
            </a:r>
            <a:r>
              <a:rPr kumimoji="0" lang="uk-UA" sz="2000" b="0" i="0" u="none" strike="noStrike" cap="none" normalizeH="0" baseline="0" dirty="0" smtClean="0">
                <a:ln>
                  <a:noFill/>
                </a:ln>
                <a:solidFill>
                  <a:srgbClr val="181818"/>
                </a:solidFill>
                <a:effectLst/>
                <a:latin typeface="Calibri"/>
                <a:ea typeface="Times New Roman" pitchFamily="18" charset="0"/>
                <a:cs typeface="Times New Roman" pitchFamily="18" charset="0"/>
              </a:rPr>
              <a:t>–</a:t>
            </a:r>
            <a:r>
              <a:rPr kumimoji="0" lang="uk-UA" sz="2000" b="0" i="0" u="none" strike="noStrike" cap="none" normalizeH="0" baseline="0" dirty="0" smtClean="0">
                <a:ln>
                  <a:noFill/>
                </a:ln>
                <a:solidFill>
                  <a:srgbClr val="181818"/>
                </a:solidFill>
                <a:effectLst/>
                <a:latin typeface="Verdana" pitchFamily="34" charset="0"/>
                <a:ea typeface="Times New Roman" pitchFamily="18" charset="0"/>
                <a:cs typeface="Times New Roman" pitchFamily="18" charset="0"/>
              </a:rPr>
              <a:t> тут були побудовані приміщення для проживання прислуги, а також стайні, манеж, місцева електростанція.</a:t>
            </a:r>
            <a:r>
              <a:rPr kumimoji="0" lang="uk-UA" sz="2000" b="0" i="0" u="none" strike="noStrike" cap="none" normalizeH="0" baseline="0" dirty="0" smtClean="0">
                <a:ln>
                  <a:noFill/>
                </a:ln>
                <a:solidFill>
                  <a:srgbClr val="181818"/>
                </a:solidFill>
                <a:effectLst/>
                <a:latin typeface="Calibri"/>
                <a:ea typeface="Times New Roman" pitchFamily="18" charset="0"/>
                <a:cs typeface="Times New Roman" pitchFamily="18" charset="0"/>
              </a:rPr>
              <a:t> </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Велич палацу підсилює розкішний парк (70 га). Основою парку став природний дубовий гай з 300-500-річними дубами. Впорядкуванням парку займався відомий ландшафтний архітектор Георг </a:t>
            </a:r>
            <a:r>
              <a:rPr kumimoji="0" lang="uk-UA" sz="20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Куфальдт</a:t>
            </a:r>
            <a:r>
              <a:rPr kumimoji="0" lang="uk-UA" sz="20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творець парку </a:t>
            </a:r>
            <a:r>
              <a:rPr kumimoji="0" lang="uk-UA" sz="20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Кадріорг</a:t>
            </a:r>
            <a:r>
              <a:rPr kumimoji="0" lang="uk-UA" sz="20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у м. Таллінні. Для ефекту перспективи автор залучив природний перепад висот парку до 32 м. На північному схилі балки на Цукровій горі знаходиться перлина парку унікальна алея із чотирма рядами старих лип, які мають вертикальні гілки.  </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181818"/>
                </a:solidFill>
                <a:effectLst/>
                <a:latin typeface="Verdana" pitchFamily="34" charset="0"/>
                <a:ea typeface="Times New Roman" pitchFamily="18" charset="0"/>
                <a:cs typeface="Times New Roman" pitchFamily="18" charset="0"/>
              </a:rPr>
              <a:t>У парку росте понад 70 видів дерев та чагарників. Найбільше враження справляють спеціально підібрані хвойні дерева, які у поєднанні з дубами, створюють чудові кольорові гамми.</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У радянські роки влада вирішила розташувати тут лікарню для хворих на туберкульоз, зокрема для важких хворих із відкритими формами хвороби. Проте, після розміщення тут лікарні, у палац заходити не можна бо існує реальна небезпека захворіти. Власне тому палац реставрується вельми повільними темпами.  </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2308324"/>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7200" b="0" i="0" u="none" strike="noStrike" cap="none" normalizeH="0" baseline="0" dirty="0" smtClean="0">
                <a:ln>
                  <a:noFill/>
                </a:ln>
                <a:solidFill>
                  <a:srgbClr val="8D6E00"/>
                </a:solidFill>
                <a:effectLst/>
                <a:latin typeface="Calibri" pitchFamily="34" charset="0"/>
                <a:ea typeface="Calibri" pitchFamily="34" charset="0"/>
                <a:cs typeface="Times New Roman" pitchFamily="18" charset="0"/>
              </a:rPr>
              <a:t>Палацовий комплекс князів </a:t>
            </a:r>
            <a:r>
              <a:rPr kumimoji="0" lang="uk-UA" sz="7200" b="0" i="0" u="none" strike="noStrike" cap="none" normalizeH="0" baseline="0" dirty="0" err="1" smtClean="0">
                <a:ln>
                  <a:noFill/>
                </a:ln>
                <a:solidFill>
                  <a:srgbClr val="8D6E00"/>
                </a:solidFill>
                <a:effectLst/>
                <a:latin typeface="Calibri" pitchFamily="34" charset="0"/>
                <a:ea typeface="Calibri" pitchFamily="34" charset="0"/>
                <a:cs typeface="Times New Roman" pitchFamily="18" charset="0"/>
              </a:rPr>
              <a:t>Сангушків</a:t>
            </a:r>
            <a:endParaRPr kumimoji="0" lang="uk-UA" sz="6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descr="http://7chudes.in.ua/sites/default/files/imagecache/Inline_foto/sangushki.jpg">
            <a:hlinkClick r:id="rId2"/>
          </p:cNvPr>
          <p:cNvPicPr/>
          <p:nvPr/>
        </p:nvPicPr>
        <p:blipFill>
          <a:blip r:embed="rId3"/>
          <a:srcRect/>
          <a:stretch>
            <a:fillRect/>
          </a:stretch>
        </p:blipFill>
        <p:spPr bwMode="auto">
          <a:xfrm>
            <a:off x="0" y="2214555"/>
            <a:ext cx="9144000" cy="464344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357166"/>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Одержавши у своє володіння м. Ізяслав, князь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Сангушко</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в кінці XVII -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поч.XVIII</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ст. будує на пагорбі правого берега річки Горинь садибу, до якої входить палац з аркадою-галереєю та флігелем, місток і костел Святого Йосипа з монастирем для католиків-місіонерів. Князі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Сангушки</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які володіли багатьма маєтками не тільки в повіті, а й на Волині, відігравали, мабуть, неабияку роль у політиці тодішньої Речі Посполитої, а саме м. Ізяслав розташоване на шляхах, що проходили із Заходу на Схід до Російської держави, мало певне політичне і економічне значення. У палацах князя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Сангушка</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у 1711 році перебував російський імператор Петро Перший. Він тут вів переговори з польським королем Станіславом Августом щодо спільного ведення війни проти Туреччини. Були в місті і вирішували свої питання: у 1780 і 1787 роках австрійський імператор Йосип ІІ, у 1781-1787 роках останній польський король Станіслав Август IV Понятовський, який нагородив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Сангушка</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орденом Білого Орла.</a:t>
            </a:r>
            <a:endParaRPr kumimoji="0" lang="uk-UA"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2215991"/>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38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Наталіївка</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0" y="1785926"/>
            <a:ext cx="9144000" cy="507207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Палацово-парковий комплекс був заснований у 1884 р. крупним поміщиком і цукрозаводчиком Павлом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Харитоненком</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та названий на честь молодшої дочки Наталії, княжни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Горчакової</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Палац і оточуючий ландшафт площею 50 га є цінною пам’яткою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палацово</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 паркового мистецтва кінця ХІХ – початку ХХ століття. До складу комплексу входять: флігель, водонапірна башта, манеж, конюшні, головні і західні в’їзні ворота,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терасний</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сад і церква в ім’я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Всемилостивішого</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Спаса. Парк налічує близько 100 видів та форм дерев і кущів.</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Після Жовтневої революції палацово-арковий комплекс «</a:t>
            </a:r>
            <a:r>
              <a:rPr kumimoji="0" lang="uk-UA" sz="2400" b="0" i="0" u="none" strike="noStrike" cap="none" normalizeH="0" baseline="0" dirty="0" err="1" smtClean="0">
                <a:ln>
                  <a:noFill/>
                </a:ln>
                <a:solidFill>
                  <a:srgbClr val="181818"/>
                </a:solidFill>
                <a:effectLst/>
                <a:latin typeface="Calibri" pitchFamily="34" charset="0"/>
                <a:ea typeface="Times New Roman" pitchFamily="18" charset="0"/>
                <a:cs typeface="Times New Roman" pitchFamily="18" charset="0"/>
              </a:rPr>
              <a:t>Наталіївка</a:t>
            </a:r>
            <a:r>
              <a:rPr kumimoji="0" lang="uk-UA" sz="2400" b="0" i="0" u="none" strike="noStrike" cap="none" normalizeH="0" baseline="0" dirty="0" smtClean="0">
                <a:ln>
                  <a:noFill/>
                </a:ln>
                <a:solidFill>
                  <a:srgbClr val="181818"/>
                </a:solidFill>
                <a:effectLst/>
                <a:latin typeface="Calibri" pitchFamily="34" charset="0"/>
                <a:ea typeface="Times New Roman" pitchFamily="18" charset="0"/>
                <a:cs typeface="Times New Roman" pitchFamily="18" charset="0"/>
              </a:rPr>
              <a:t>» був перетворений у спеціалізований протитуберкульозний санаторій.</a:t>
            </a:r>
            <a:endParaRPr kumimoji="0" lang="uk-UA"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52</TotalTime>
  <Words>558</Words>
  <Application>Microsoft Office PowerPoint</Application>
  <PresentationFormat>Экран (4:3)</PresentationFormat>
  <Paragraphs>18</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Яркая</vt:lpstr>
      <vt:lpstr>Палацово-парковий комплекс</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Палацово-парковий комплекс</dc:title>
  <dc:creator>Оксана Коржевська</dc:creator>
  <cp:lastModifiedBy>Оксана Коржевська</cp:lastModifiedBy>
  <cp:revision>6</cp:revision>
  <dcterms:created xsi:type="dcterms:W3CDTF">2013-11-07T15:11:18Z</dcterms:created>
  <dcterms:modified xsi:type="dcterms:W3CDTF">2013-11-07T16:03:31Z</dcterms:modified>
</cp:coreProperties>
</file>