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73" d="100"/>
          <a:sy n="73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12" name="Місце для номер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Місце для тексту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5" name="Місце для тексту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окут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12DDDF-6470-4904-BF3D-32EAE25AF75B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F777B9-0BF2-4630-99CB-2F41A96E3212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Михайло </a:t>
            </a:r>
            <a:r>
              <a:rPr lang="uk-UA" dirty="0" err="1" smtClean="0"/>
              <a:t>Яримович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Біографія…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153400" cy="4038600"/>
          </a:xfrm>
        </p:spPr>
        <p:txBody>
          <a:bodyPr>
            <a:normAutofit/>
          </a:bodyPr>
          <a:lstStyle/>
          <a:p>
            <a:r>
              <a:rPr lang="ru-RU" sz="2700" dirty="0" err="1"/>
              <a:t>Видатний</a:t>
            </a:r>
            <a:r>
              <a:rPr lang="ru-RU" sz="2700" dirty="0"/>
              <a:t>  </a:t>
            </a:r>
            <a:r>
              <a:rPr lang="ru-RU" sz="2700" dirty="0" err="1"/>
              <a:t>вчений</a:t>
            </a:r>
            <a:r>
              <a:rPr lang="ru-RU" sz="2700" dirty="0"/>
              <a:t>  США  у  </a:t>
            </a:r>
            <a:r>
              <a:rPr lang="ru-RU" sz="2700" dirty="0" err="1"/>
              <a:t>галузі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 err="1"/>
              <a:t>аеронавтики</a:t>
            </a:r>
            <a:r>
              <a:rPr lang="ru-RU" sz="2700" dirty="0"/>
              <a:t>  та  астронавтики </a:t>
            </a:r>
            <a:br>
              <a:rPr lang="ru-RU" sz="2700" dirty="0"/>
            </a:br>
            <a:r>
              <a:rPr lang="ru-RU" sz="2700" dirty="0" err="1"/>
              <a:t>народився</a:t>
            </a:r>
            <a:r>
              <a:rPr lang="ru-RU" sz="2700" dirty="0"/>
              <a:t>  в  м.  </a:t>
            </a:r>
            <a:r>
              <a:rPr lang="ru-RU" sz="2700" dirty="0" err="1"/>
              <a:t>Сокалі</a:t>
            </a:r>
            <a:r>
              <a:rPr lang="ru-RU" sz="2700" dirty="0"/>
              <a:t>  на  </a:t>
            </a:r>
            <a:r>
              <a:rPr lang="ru-RU" sz="2700" dirty="0" err="1"/>
              <a:t>Львівщині</a:t>
            </a:r>
            <a:r>
              <a:rPr lang="ru-RU" sz="2700" dirty="0"/>
              <a:t>  в  </a:t>
            </a:r>
            <a:br>
              <a:rPr lang="ru-RU" sz="2700" dirty="0"/>
            </a:br>
            <a:r>
              <a:rPr lang="ru-RU" sz="2700" dirty="0" err="1"/>
              <a:t>родині</a:t>
            </a:r>
            <a:r>
              <a:rPr lang="ru-RU" sz="2700" dirty="0"/>
              <a:t>  адвоката  Данила </a:t>
            </a:r>
            <a:r>
              <a:rPr lang="ru-RU" sz="2700" dirty="0" err="1"/>
              <a:t>Богачевського</a:t>
            </a:r>
            <a:r>
              <a:rPr lang="ru-RU" sz="2700" dirty="0"/>
              <a:t>  та  </a:t>
            </a:r>
            <a:br>
              <a:rPr lang="ru-RU" sz="2700" dirty="0"/>
            </a:br>
            <a:r>
              <a:rPr lang="ru-RU" sz="2700" dirty="0" err="1"/>
              <a:t>громадської</a:t>
            </a:r>
            <a:r>
              <a:rPr lang="ru-RU" sz="2700" dirty="0"/>
              <a:t>  </a:t>
            </a:r>
            <a:r>
              <a:rPr lang="ru-RU" sz="2700" dirty="0" err="1"/>
              <a:t>діячки</a:t>
            </a:r>
            <a:r>
              <a:rPr lang="ru-RU" sz="2700" dirty="0"/>
              <a:t>  </a:t>
            </a:r>
            <a:r>
              <a:rPr lang="ru-RU" sz="2700" dirty="0" err="1"/>
              <a:t>Ростислави</a:t>
            </a:r>
            <a:r>
              <a:rPr lang="ru-RU" sz="2700" dirty="0"/>
              <a:t>  </a:t>
            </a:r>
            <a:r>
              <a:rPr lang="ru-RU" sz="2700" dirty="0" err="1"/>
              <a:t>Богачевської</a:t>
            </a:r>
            <a:r>
              <a:rPr lang="ru-RU" sz="2700" dirty="0"/>
              <a:t>  (</a:t>
            </a:r>
            <a:r>
              <a:rPr lang="ru-RU" sz="2700" dirty="0" err="1"/>
              <a:t>з</a:t>
            </a:r>
            <a:r>
              <a:rPr lang="ru-RU" sz="2700" dirty="0"/>
              <a:t> </a:t>
            </a:r>
            <a:r>
              <a:rPr lang="ru-RU" sz="2700" dirty="0" smtClean="0"/>
              <a:t> </a:t>
            </a:r>
            <a:r>
              <a:rPr lang="ru-RU" sz="2700" dirty="0" smtClean="0"/>
              <a:t>   </a:t>
            </a:r>
            <a:r>
              <a:rPr lang="ru-RU" sz="2700" dirty="0" err="1" smtClean="0"/>
              <a:t>д</a:t>
            </a:r>
            <a:r>
              <a:rPr lang="uk-UA" sz="2700" dirty="0" smtClean="0"/>
              <a:t>о</a:t>
            </a:r>
            <a:r>
              <a:rPr lang="ru-RU" sz="2700" dirty="0" err="1" smtClean="0"/>
              <a:t>му</a:t>
            </a:r>
            <a:r>
              <a:rPr lang="ru-RU" sz="2700" dirty="0"/>
              <a:t>  </a:t>
            </a:r>
            <a:r>
              <a:rPr lang="ru-RU" sz="2700" dirty="0" err="1"/>
              <a:t>Нечаїв</a:t>
            </a:r>
            <a:r>
              <a:rPr lang="ru-RU" sz="2700" dirty="0"/>
              <a:t>).  </a:t>
            </a:r>
            <a:r>
              <a:rPr lang="ru-RU" sz="2700" dirty="0" err="1"/>
              <a:t>Ігор</a:t>
            </a:r>
            <a:r>
              <a:rPr lang="ru-RU" sz="2700" dirty="0"/>
              <a:t>  </a:t>
            </a:r>
            <a:r>
              <a:rPr lang="ru-RU" sz="2700" dirty="0" smtClean="0"/>
              <a:t> </a:t>
            </a:r>
            <a:r>
              <a:rPr lang="ru-RU" sz="2700" dirty="0" err="1" smtClean="0"/>
              <a:t>Богачевський</a:t>
            </a:r>
            <a:r>
              <a:rPr lang="ru-RU" sz="2700" dirty="0"/>
              <a:t>  </a:t>
            </a:r>
            <a:r>
              <a:rPr lang="ru-RU" sz="2700" dirty="0" smtClean="0"/>
              <a:t> </a:t>
            </a:r>
            <a:r>
              <a:rPr lang="ru-RU" sz="2700" dirty="0" smtClean="0"/>
              <a:t>- </a:t>
            </a:r>
            <a:r>
              <a:rPr lang="ru-RU" sz="2700" dirty="0" err="1" smtClean="0"/>
              <a:t>професор</a:t>
            </a:r>
            <a:r>
              <a:rPr lang="ru-RU" sz="2700" dirty="0"/>
              <a:t>  </a:t>
            </a:r>
            <a:r>
              <a:rPr lang="ru-RU" sz="2700" dirty="0" err="1" smtClean="0"/>
              <a:t>Нью‐Йоркського</a:t>
            </a:r>
            <a:r>
              <a:rPr lang="ru-RU" sz="2700" dirty="0"/>
              <a:t> </a:t>
            </a:r>
            <a:r>
              <a:rPr lang="ru-RU" sz="2700" dirty="0" err="1"/>
              <a:t>університету</a:t>
            </a:r>
            <a:r>
              <a:rPr lang="ru-RU" sz="2700" dirty="0"/>
              <a:t>,  автор  </a:t>
            </a:r>
            <a:r>
              <a:rPr lang="ru-RU" sz="2700" dirty="0" smtClean="0"/>
              <a:t>     </a:t>
            </a:r>
            <a:r>
              <a:rPr lang="ru-RU" sz="2700" dirty="0" err="1" smtClean="0"/>
              <a:t>понад</a:t>
            </a:r>
            <a:r>
              <a:rPr lang="ru-RU" sz="2700" dirty="0"/>
              <a:t>  ста  </a:t>
            </a:r>
            <a:r>
              <a:rPr lang="ru-RU" sz="2700" dirty="0" err="1"/>
              <a:t>наукових</a:t>
            </a:r>
            <a:r>
              <a:rPr lang="ru-RU" sz="2700" dirty="0"/>
              <a:t> </a:t>
            </a:r>
            <a:r>
              <a:rPr lang="ru-RU" sz="2700" dirty="0" smtClean="0"/>
              <a:t> </a:t>
            </a:r>
            <a:r>
              <a:rPr lang="ru-RU" sz="2700" dirty="0" err="1"/>
              <a:t>праць</a:t>
            </a:r>
            <a:r>
              <a:rPr lang="ru-RU" sz="2700" dirty="0"/>
              <a:t>  </a:t>
            </a:r>
            <a:r>
              <a:rPr lang="ru-RU" sz="2700" dirty="0" err="1"/>
              <a:t>з</a:t>
            </a:r>
            <a:r>
              <a:rPr lang="ru-RU" sz="2700" dirty="0"/>
              <a:t>  </a:t>
            </a:r>
            <a:r>
              <a:rPr lang="ru-RU" sz="2700" dirty="0" err="1"/>
              <a:t>ядерної</a:t>
            </a:r>
            <a:r>
              <a:rPr lang="ru-RU" sz="2700" dirty="0"/>
              <a:t>  </a:t>
            </a:r>
            <a:r>
              <a:rPr lang="ru-RU" sz="2700" dirty="0" err="1"/>
              <a:t>фізики</a:t>
            </a:r>
            <a:r>
              <a:rPr lang="ru-RU" sz="2700" dirty="0"/>
              <a:t>  </a:t>
            </a:r>
            <a:r>
              <a:rPr lang="ru-RU" sz="2700" dirty="0" err="1"/>
              <a:t>і</a:t>
            </a:r>
            <a:r>
              <a:rPr lang="ru-RU" sz="2700" dirty="0"/>
              <a:t> </a:t>
            </a:r>
            <a:r>
              <a:rPr lang="ru-RU" sz="2700" dirty="0" smtClean="0"/>
              <a:t>      астронавтики</a:t>
            </a:r>
            <a:r>
              <a:rPr lang="ru-RU" sz="2700" dirty="0"/>
              <a:t>.  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329642" cy="50530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  На  початку  30-их  </a:t>
            </a:r>
            <a:r>
              <a:rPr lang="ru-RU" dirty="0" err="1"/>
              <a:t>років</a:t>
            </a:r>
            <a:r>
              <a:rPr lang="ru-RU" dirty="0"/>
              <a:t>  </a:t>
            </a:r>
            <a:r>
              <a:rPr lang="ru-RU" dirty="0" err="1"/>
              <a:t>минулого</a:t>
            </a:r>
            <a:r>
              <a:rPr lang="ru-RU" dirty="0"/>
              <a:t>  </a:t>
            </a:r>
            <a:br>
              <a:rPr lang="ru-RU" dirty="0"/>
            </a:br>
            <a:r>
              <a:rPr lang="ru-RU" dirty="0" err="1"/>
              <a:t>століття</a:t>
            </a:r>
            <a:r>
              <a:rPr lang="ru-RU" dirty="0"/>
              <a:t>  родина  </a:t>
            </a:r>
            <a:r>
              <a:rPr lang="ru-RU" dirty="0" err="1"/>
              <a:t>Богачевських</a:t>
            </a:r>
            <a:r>
              <a:rPr lang="ru-RU" dirty="0"/>
              <a:t> </a:t>
            </a:r>
            <a:r>
              <a:rPr lang="ru-RU" dirty="0" err="1"/>
              <a:t>переїхала</a:t>
            </a:r>
            <a:r>
              <a:rPr lang="ru-RU" dirty="0"/>
              <a:t> до </a:t>
            </a:r>
            <a:r>
              <a:rPr lang="ru-RU" dirty="0" err="1"/>
              <a:t>Рави-Руської</a:t>
            </a:r>
            <a:r>
              <a:rPr lang="ru-RU" dirty="0"/>
              <a:t>, де Данило </a:t>
            </a:r>
            <a:r>
              <a:rPr lang="ru-RU" dirty="0" err="1" smtClean="0"/>
              <a:t>Богачевський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/>
              <a:t> адвоката.</a:t>
            </a:r>
            <a:br>
              <a:rPr lang="ru-RU" dirty="0"/>
            </a:br>
            <a:r>
              <a:rPr lang="ru-RU" dirty="0"/>
              <a:t> Тут </a:t>
            </a:r>
            <a:r>
              <a:rPr lang="ru-RU" dirty="0" err="1"/>
              <a:t>Ігор</a:t>
            </a:r>
            <a:r>
              <a:rPr lang="ru-RU" dirty="0"/>
              <a:t>  </a:t>
            </a:r>
            <a:r>
              <a:rPr lang="ru-RU" dirty="0" err="1"/>
              <a:t>навчався</a:t>
            </a:r>
            <a:r>
              <a:rPr lang="ru-RU" dirty="0"/>
              <a:t>  у  </a:t>
            </a:r>
            <a:r>
              <a:rPr lang="ru-RU" dirty="0" err="1"/>
              <a:t>народній</a:t>
            </a:r>
            <a:r>
              <a:rPr lang="ru-RU" dirty="0"/>
              <a:t> </a:t>
            </a:r>
            <a:r>
              <a:rPr lang="ru-RU" dirty="0" err="1"/>
              <a:t>школі</a:t>
            </a:r>
            <a:r>
              <a:rPr lang="ru-RU" dirty="0"/>
              <a:t> 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 smtClean="0"/>
              <a:t>польською</a:t>
            </a:r>
            <a:r>
              <a:rPr lang="ru-RU" dirty="0"/>
              <a:t> </a:t>
            </a:r>
            <a:r>
              <a:rPr lang="ru-RU" dirty="0" err="1"/>
              <a:t>мовою</a:t>
            </a:r>
            <a:r>
              <a:rPr lang="ru-RU" dirty="0"/>
              <a:t> </a:t>
            </a:r>
            <a:r>
              <a:rPr lang="ru-RU" dirty="0" err="1"/>
              <a:t>викладання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У  1939  </a:t>
            </a:r>
            <a:r>
              <a:rPr lang="ru-RU" dirty="0" err="1"/>
              <a:t>році</a:t>
            </a:r>
            <a:r>
              <a:rPr lang="ru-RU" dirty="0"/>
              <a:t>  родина  </a:t>
            </a:r>
            <a:r>
              <a:rPr lang="ru-RU" dirty="0" err="1"/>
              <a:t>переїхала</a:t>
            </a:r>
            <a:r>
              <a:rPr lang="ru-RU" dirty="0"/>
              <a:t>  до </a:t>
            </a:r>
            <a:r>
              <a:rPr lang="ru-RU" dirty="0" err="1"/>
              <a:t>Томашева</a:t>
            </a:r>
            <a:r>
              <a:rPr lang="ru-RU" dirty="0"/>
              <a:t>,  а </a:t>
            </a:r>
            <a:r>
              <a:rPr lang="ru-RU" dirty="0" err="1"/>
              <a:t>Ігор</a:t>
            </a:r>
            <a:r>
              <a:rPr lang="ru-RU" dirty="0"/>
              <a:t>  у </a:t>
            </a:r>
            <a:br>
              <a:rPr lang="ru-RU" dirty="0"/>
            </a:br>
            <a:r>
              <a:rPr lang="ru-RU" dirty="0"/>
              <a:t>1941-1944 роках </a:t>
            </a:r>
            <a:r>
              <a:rPr lang="ru-RU" dirty="0" err="1"/>
              <a:t>навчався</a:t>
            </a:r>
            <a:r>
              <a:rPr lang="ru-RU" dirty="0"/>
              <a:t> у </a:t>
            </a:r>
            <a:r>
              <a:rPr lang="ru-RU" dirty="0" err="1"/>
              <a:t>стінах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 err="1"/>
              <a:t>Сокальської</a:t>
            </a:r>
            <a:r>
              <a:rPr lang="ru-RU" dirty="0"/>
              <a:t> </a:t>
            </a:r>
            <a:r>
              <a:rPr lang="ru-RU" dirty="0" err="1"/>
              <a:t>гімназії</a:t>
            </a:r>
            <a:r>
              <a:rPr lang="ru-RU" dirty="0"/>
              <a:t>.  </a:t>
            </a:r>
          </a:p>
        </p:txBody>
      </p:sp>
      <p:pic>
        <p:nvPicPr>
          <p:cNvPr id="8194" name="Picture 2" descr="http://image.tsn.ua/media/images2/original/Dec2010/383366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18" y="4392970"/>
            <a:ext cx="2786082" cy="24650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329642" cy="39576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700" dirty="0"/>
              <a:t> У 1944 р. </a:t>
            </a:r>
            <a:r>
              <a:rPr lang="ru-RU" sz="2700" dirty="0" err="1"/>
              <a:t>Богачевські</a:t>
            </a:r>
            <a:r>
              <a:rPr lang="ru-RU" sz="2700" dirty="0"/>
              <a:t> </a:t>
            </a:r>
            <a:r>
              <a:rPr lang="ru-RU" sz="2700" dirty="0" err="1"/>
              <a:t>потрапляють</a:t>
            </a:r>
            <a:r>
              <a:rPr lang="ru-RU" sz="2700" dirty="0"/>
              <a:t> до </a:t>
            </a:r>
            <a:r>
              <a:rPr lang="ru-RU" sz="2700" dirty="0" err="1"/>
              <a:t>Німеччини</a:t>
            </a:r>
            <a:r>
              <a:rPr lang="ru-RU" sz="2700" dirty="0"/>
              <a:t>. </a:t>
            </a:r>
            <a:r>
              <a:rPr lang="ru-RU" sz="2700" dirty="0" smtClean="0"/>
              <a:t>Тут</a:t>
            </a:r>
            <a:r>
              <a:rPr lang="ru-RU" sz="2700" dirty="0"/>
              <a:t> </a:t>
            </a:r>
            <a:r>
              <a:rPr lang="ru-RU" sz="2700" dirty="0" err="1"/>
              <a:t>Ігор</a:t>
            </a:r>
            <a:r>
              <a:rPr lang="ru-RU" sz="2700" dirty="0"/>
              <a:t> </a:t>
            </a:r>
            <a:r>
              <a:rPr lang="ru-RU" sz="2700" dirty="0" err="1"/>
              <a:t>здає</a:t>
            </a:r>
            <a:r>
              <a:rPr lang="ru-RU" sz="2700" dirty="0"/>
              <a:t> </a:t>
            </a:r>
            <a:r>
              <a:rPr lang="ru-RU" sz="2700" dirty="0" err="1"/>
              <a:t>матуру</a:t>
            </a:r>
            <a:r>
              <a:rPr lang="ru-RU" sz="2700" dirty="0"/>
              <a:t> у Новому </a:t>
            </a:r>
            <a:r>
              <a:rPr lang="ru-RU" sz="2700" dirty="0" err="1"/>
              <a:t>Ульмі</a:t>
            </a:r>
            <a:r>
              <a:rPr lang="ru-RU" sz="2700" dirty="0"/>
              <a:t> </a:t>
            </a:r>
            <a:r>
              <a:rPr lang="ru-RU" sz="2700" dirty="0" err="1"/>
              <a:t>і</a:t>
            </a:r>
            <a:r>
              <a:rPr lang="ru-RU" sz="2700" dirty="0"/>
              <a:t> </a:t>
            </a:r>
            <a:r>
              <a:rPr lang="ru-RU" sz="2700" dirty="0" err="1"/>
              <a:t>виїздить</a:t>
            </a:r>
            <a:r>
              <a:rPr lang="ru-RU" sz="2700" dirty="0"/>
              <a:t> до США. У  </a:t>
            </a:r>
            <a:r>
              <a:rPr lang="ru-RU" sz="2700" dirty="0" err="1"/>
              <a:t>виборі</a:t>
            </a:r>
            <a:r>
              <a:rPr lang="ru-RU" sz="2700" dirty="0"/>
              <a:t>  </a:t>
            </a:r>
            <a:r>
              <a:rPr lang="ru-RU" sz="2700" dirty="0" err="1"/>
              <a:t>професії</a:t>
            </a:r>
            <a:r>
              <a:rPr lang="ru-RU" sz="2700" dirty="0"/>
              <a:t>  </a:t>
            </a:r>
            <a:r>
              <a:rPr lang="ru-RU" sz="2700" dirty="0" err="1"/>
              <a:t>Ігоря</a:t>
            </a:r>
            <a:r>
              <a:rPr lang="ru-RU" sz="2700" dirty="0"/>
              <a:t>  </a:t>
            </a:r>
            <a:r>
              <a:rPr lang="ru-RU" sz="2700" dirty="0" err="1"/>
              <a:t>Богачевського</a:t>
            </a:r>
            <a:r>
              <a:rPr lang="ru-RU" sz="2700" dirty="0"/>
              <a:t>  </a:t>
            </a:r>
            <a:r>
              <a:rPr lang="ru-RU" sz="2700" dirty="0" err="1"/>
              <a:t>важливу</a:t>
            </a:r>
            <a:r>
              <a:rPr lang="ru-RU" sz="2700" dirty="0"/>
              <a:t>  </a:t>
            </a:r>
            <a:r>
              <a:rPr lang="ru-RU" sz="2700" dirty="0" smtClean="0"/>
              <a:t>    роль</a:t>
            </a:r>
            <a:r>
              <a:rPr lang="ru-RU" sz="2700" dirty="0"/>
              <a:t>  </a:t>
            </a:r>
            <a:r>
              <a:rPr lang="ru-RU" sz="2700" dirty="0" err="1"/>
              <a:t>відіграло</a:t>
            </a:r>
            <a:r>
              <a:rPr lang="ru-RU" sz="2700" dirty="0"/>
              <a:t>  </a:t>
            </a:r>
            <a:r>
              <a:rPr lang="ru-RU" sz="2700" dirty="0" err="1"/>
              <a:t>знайомство</a:t>
            </a:r>
            <a:r>
              <a:rPr lang="ru-RU" sz="2700" dirty="0"/>
              <a:t>  </a:t>
            </a:r>
            <a:r>
              <a:rPr lang="ru-RU" sz="2700" dirty="0" err="1"/>
              <a:t>з</a:t>
            </a:r>
            <a:r>
              <a:rPr lang="ru-RU" sz="2700" dirty="0"/>
              <a:t> добре  </a:t>
            </a:r>
            <a:r>
              <a:rPr lang="ru-RU" sz="2700" dirty="0" err="1"/>
              <a:t>відомим</a:t>
            </a:r>
            <a:r>
              <a:rPr lang="ru-RU" sz="2700" dirty="0"/>
              <a:t>  у  </a:t>
            </a:r>
            <a:r>
              <a:rPr lang="ru-RU" sz="2700" dirty="0" smtClean="0"/>
              <a:t>      </a:t>
            </a:r>
            <a:r>
              <a:rPr lang="ru-RU" sz="2700" dirty="0" err="1" smtClean="0"/>
              <a:t>наукових</a:t>
            </a:r>
            <a:r>
              <a:rPr lang="ru-RU" sz="2700" dirty="0"/>
              <a:t>  колах  Америки  </a:t>
            </a:r>
            <a:r>
              <a:rPr lang="ru-RU" sz="2700" dirty="0" err="1"/>
              <a:t>фізиком</a:t>
            </a:r>
            <a:r>
              <a:rPr lang="ru-RU" sz="2700" dirty="0"/>
              <a:t>  </a:t>
            </a:r>
            <a:r>
              <a:rPr lang="ru-RU" sz="2700" dirty="0" err="1"/>
              <a:t>Михайлом</a:t>
            </a:r>
            <a:r>
              <a:rPr lang="ru-RU" sz="2700" dirty="0"/>
              <a:t>  </a:t>
            </a:r>
            <a:r>
              <a:rPr lang="ru-RU" sz="2700" dirty="0" err="1"/>
              <a:t>Петришиним</a:t>
            </a:r>
            <a:r>
              <a:rPr lang="ru-RU" sz="2700" dirty="0"/>
              <a:t>  </a:t>
            </a:r>
            <a:r>
              <a:rPr lang="ru-RU" sz="2700" dirty="0" smtClean="0"/>
              <a:t> -  </a:t>
            </a:r>
            <a:r>
              <a:rPr lang="ru-RU" sz="2700" dirty="0"/>
              <a:t>конструктором </a:t>
            </a:r>
            <a:r>
              <a:rPr lang="ru-RU" sz="2700" dirty="0" smtClean="0"/>
              <a:t>  </a:t>
            </a:r>
            <a:r>
              <a:rPr lang="ru-RU" sz="2700" dirty="0" err="1" smtClean="0"/>
              <a:t>космічних</a:t>
            </a:r>
            <a:r>
              <a:rPr lang="ru-RU" sz="2700" dirty="0"/>
              <a:t>  </a:t>
            </a:r>
            <a:r>
              <a:rPr lang="ru-RU" sz="2700" dirty="0" err="1"/>
              <a:t>кораблів</a:t>
            </a:r>
            <a:r>
              <a:rPr lang="ru-RU" sz="2700" dirty="0"/>
              <a:t>.  </a:t>
            </a:r>
            <a:r>
              <a:rPr lang="ru-RU" sz="2700" dirty="0" err="1"/>
              <a:t>Богачевський</a:t>
            </a:r>
            <a:r>
              <a:rPr lang="ru-RU" sz="2700" dirty="0"/>
              <a:t>  </a:t>
            </a:r>
            <a:r>
              <a:rPr lang="ru-RU" sz="2700" dirty="0" err="1"/>
              <a:t>продовжує</a:t>
            </a:r>
            <a:r>
              <a:rPr lang="ru-RU" sz="2700" dirty="0"/>
              <a:t>  </a:t>
            </a:r>
            <a:r>
              <a:rPr lang="ru-RU" sz="2700" dirty="0" err="1"/>
              <a:t>студії</a:t>
            </a:r>
            <a:r>
              <a:rPr lang="ru-RU" sz="2700" dirty="0"/>
              <a:t>  в </a:t>
            </a:r>
            <a:r>
              <a:rPr lang="ru-RU" sz="2700" dirty="0" err="1"/>
              <a:t>галузі</a:t>
            </a:r>
            <a:r>
              <a:rPr lang="ru-RU" sz="2700" dirty="0"/>
              <a:t>  </a:t>
            </a:r>
            <a:r>
              <a:rPr lang="ru-RU" sz="2700" dirty="0" err="1"/>
              <a:t>технічних</a:t>
            </a:r>
            <a:r>
              <a:rPr lang="ru-RU" sz="2700" dirty="0"/>
              <a:t>  наук  та  математики  та  </a:t>
            </a:r>
            <a:r>
              <a:rPr lang="ru-RU" sz="2700" dirty="0" err="1"/>
              <a:t>займається</a:t>
            </a:r>
            <a:r>
              <a:rPr lang="ru-RU" sz="2700" dirty="0"/>
              <a:t> </a:t>
            </a:r>
            <a:r>
              <a:rPr lang="ru-RU" sz="2700" dirty="0" err="1"/>
              <a:t>науково‐теоретичною</a:t>
            </a:r>
            <a:r>
              <a:rPr lang="ru-RU" sz="2700" dirty="0"/>
              <a:t>  </a:t>
            </a:r>
            <a:r>
              <a:rPr lang="ru-RU" sz="2700" dirty="0" err="1"/>
              <a:t>працею</a:t>
            </a:r>
            <a:r>
              <a:rPr lang="ru-RU" sz="2700" dirty="0"/>
              <a:t>  у  </a:t>
            </a:r>
            <a:r>
              <a:rPr lang="ru-RU" sz="2700" dirty="0" err="1"/>
              <a:t>різних</a:t>
            </a:r>
            <a:r>
              <a:rPr lang="ru-RU" sz="2700" dirty="0"/>
              <a:t>  центрах США.</a:t>
            </a:r>
          </a:p>
        </p:txBody>
      </p:sp>
      <p:pic>
        <p:nvPicPr>
          <p:cNvPr id="7170" name="Picture 2" descr="http://life.pravda.com.ua/images/doc/3/b/3b22e30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005" y="4357694"/>
            <a:ext cx="3294875" cy="215265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	У 1963—1966  рр. — дослідник  авіаційної  лабораторії</a:t>
            </a:r>
            <a:br>
              <a:rPr lang="ru-RU" sz="2200"/>
            </a:br>
            <a:r>
              <a:rPr lang="ru-RU" sz="2200"/>
              <a:t> Корнельського  університету. </a:t>
            </a:r>
            <a:br>
              <a:rPr lang="ru-RU" sz="2200"/>
            </a:br>
            <a:endParaRPr lang="ru-RU" sz="2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 У 1976—1987  рр. —провідний  науковий  співробітник</a:t>
            </a:r>
            <a:br>
              <a:rPr lang="ru-RU" sz="2200"/>
            </a:br>
            <a:r>
              <a:rPr lang="ru-RU" sz="2200"/>
              <a:t>Національної лабораторії в </a:t>
            </a:r>
            <a:br>
              <a:rPr lang="ru-RU" sz="2200"/>
            </a:br>
            <a:r>
              <a:rPr lang="ru-RU" sz="2200"/>
              <a:t>Лос-Аламосі (штат </a:t>
            </a:r>
            <a:br>
              <a:rPr lang="ru-RU" sz="2200"/>
            </a:br>
            <a:r>
              <a:rPr lang="ru-RU" sz="2200"/>
              <a:t> Нью-Мексіко).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У 1981—1993  рр. —  провідний  науковець  корпорації  </a:t>
            </a:r>
            <a:br>
              <a:rPr lang="ru-RU" sz="2200"/>
            </a:br>
            <a:r>
              <a:rPr lang="ru-RU" sz="2200"/>
              <a:t>«Роквел Інтернешнл».  </a:t>
            </a:r>
          </a:p>
        </p:txBody>
      </p:sp>
      <p:pic>
        <p:nvPicPr>
          <p:cNvPr id="9221" name="Picture 5" descr="1352951571_8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114800"/>
            <a:ext cx="4876800" cy="25193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/>
              <a:t>Дослідження  д-ра  Богачевського  переважно </a:t>
            </a:r>
            <a:br>
              <a:rPr lang="ru-RU" sz="2200"/>
            </a:br>
            <a:r>
              <a:rPr lang="ru-RU" sz="2200"/>
              <a:t>спрямовані  на  розвиток  аеронавтики  та термоядерної  </a:t>
            </a:r>
            <a:br>
              <a:rPr lang="ru-RU" sz="2200"/>
            </a:br>
            <a:r>
              <a:rPr lang="ru-RU" sz="2200"/>
              <a:t>енергетики,  створення  нових  систем  зброї,  </a:t>
            </a:r>
            <a:br>
              <a:rPr lang="ru-RU" sz="2200"/>
            </a:br>
            <a:r>
              <a:rPr lang="ru-RU" sz="2200"/>
              <a:t>математичне  моделювання  ядерних ракетних </a:t>
            </a:r>
            <a:br>
              <a:rPr lang="ru-RU" sz="2200"/>
            </a:br>
            <a:r>
              <a:rPr lang="ru-RU" sz="2200"/>
              <a:t>двигунів,  удосконалення  телефонних  мереж.  Він  </a:t>
            </a:r>
            <a:br>
              <a:rPr lang="ru-RU" sz="2200"/>
            </a:br>
            <a:r>
              <a:rPr lang="ru-RU" sz="2200"/>
              <a:t>також  вивчав  проблеми,  пов’язані  з проникністю  та  </a:t>
            </a:r>
            <a:br>
              <a:rPr lang="ru-RU" sz="2200"/>
            </a:br>
            <a:r>
              <a:rPr lang="ru-RU" sz="2200"/>
              <a:t>циркуляцією  атмосфери.  Винайшов  метод  для  </a:t>
            </a:r>
            <a:br>
              <a:rPr lang="ru-RU" sz="2200"/>
            </a:br>
            <a:r>
              <a:rPr lang="ru-RU" sz="2200"/>
              <a:t>проведення  обчислень тривимірного  входу  у  поле  </a:t>
            </a:r>
            <a:br>
              <a:rPr lang="ru-RU" sz="2200"/>
            </a:br>
            <a:r>
              <a:rPr lang="ru-RU" sz="2200"/>
              <a:t>потоку,  розробив  багатовимірну  обчислювальну  </a:t>
            </a:r>
            <a:br>
              <a:rPr lang="ru-RU" sz="2200"/>
            </a:br>
            <a:r>
              <a:rPr lang="ru-RU" sz="2200"/>
              <a:t>схему  дослідження гідромеханічних  проблем  та  </a:t>
            </a:r>
            <a:br>
              <a:rPr lang="ru-RU" sz="2200"/>
            </a:br>
            <a:r>
              <a:rPr lang="ru-RU" sz="2200"/>
              <a:t>ударного  хвильового  потоку.</a:t>
            </a:r>
          </a:p>
        </p:txBody>
      </p:sp>
      <p:pic>
        <p:nvPicPr>
          <p:cNvPr id="5122" name="Picture 2" descr="http://svit24.net/images/stories/articles/2012/Tecnology/10-2012/stuko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14818"/>
            <a:ext cx="3167032" cy="23752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85728"/>
            <a:ext cx="91440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 dirty="0"/>
              <a:t>Так  </a:t>
            </a:r>
            <a:r>
              <a:rPr lang="ru-RU" sz="2700" dirty="0" err="1"/>
              <a:t>вивів</a:t>
            </a:r>
            <a:r>
              <a:rPr lang="ru-RU" sz="2700" dirty="0"/>
              <a:t>  формулу,  яка  дала  </a:t>
            </a:r>
            <a:r>
              <a:rPr lang="ru-RU" sz="2700" dirty="0" err="1"/>
              <a:t>змогу</a:t>
            </a:r>
            <a:r>
              <a:rPr lang="ru-RU" sz="2700" dirty="0"/>
              <a:t> </a:t>
            </a:r>
          </a:p>
          <a:p>
            <a:pPr>
              <a:buFont typeface="Wingdings" pitchFamily="2" charset="2"/>
              <a:buNone/>
            </a:pPr>
            <a:r>
              <a:rPr lang="ru-RU" sz="2700" dirty="0"/>
              <a:t>конструкторам  </a:t>
            </a:r>
            <a:r>
              <a:rPr lang="ru-RU" sz="2700" dirty="0" err="1"/>
              <a:t>літаків</a:t>
            </a:r>
            <a:r>
              <a:rPr lang="ru-RU" sz="2700" dirty="0"/>
              <a:t>  </a:t>
            </a:r>
            <a:r>
              <a:rPr lang="ru-RU" sz="2700" dirty="0" err="1"/>
              <a:t>і</a:t>
            </a:r>
            <a:r>
              <a:rPr lang="ru-RU" sz="2700" dirty="0"/>
              <a:t>  </a:t>
            </a:r>
            <a:r>
              <a:rPr lang="ru-RU" sz="2700" dirty="0" err="1"/>
              <a:t>міжпланетних</a:t>
            </a:r>
            <a:r>
              <a:rPr lang="ru-RU" sz="2700" dirty="0"/>
              <a:t> </a:t>
            </a:r>
            <a:r>
              <a:rPr lang="ru-RU" sz="2700" dirty="0" err="1"/>
              <a:t>супутників</a:t>
            </a:r>
            <a:r>
              <a:rPr lang="ru-RU" sz="2700" dirty="0"/>
              <a:t> </a:t>
            </a:r>
            <a:r>
              <a:rPr lang="ru-RU" sz="2700" dirty="0" err="1" smtClean="0"/>
              <a:t>визначати</a:t>
            </a:r>
            <a:r>
              <a:rPr lang="ru-RU" sz="270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ru-RU" sz="2700" dirty="0" smtClean="0"/>
          </a:p>
          <a:p>
            <a:pPr>
              <a:buFont typeface="Wingdings" pitchFamily="2" charset="2"/>
              <a:buNone/>
            </a:pPr>
            <a:r>
              <a:rPr lang="ru-RU" sz="2700" dirty="0" err="1" smtClean="0"/>
              <a:t>повітряні</a:t>
            </a:r>
            <a:r>
              <a:rPr lang="ru-RU" sz="2700" dirty="0"/>
              <a:t>  </a:t>
            </a:r>
            <a:r>
              <a:rPr lang="ru-RU" sz="2700" dirty="0" err="1"/>
              <a:t>струмені</a:t>
            </a:r>
            <a:r>
              <a:rPr lang="ru-RU" sz="2700" dirty="0"/>
              <a:t>  </a:t>
            </a:r>
            <a:r>
              <a:rPr lang="ru-RU" sz="2700" dirty="0" err="1"/>
              <a:t>навколо</a:t>
            </a:r>
            <a:r>
              <a:rPr lang="ru-RU" sz="2700" dirty="0"/>
              <a:t>  </a:t>
            </a:r>
            <a:r>
              <a:rPr lang="ru-RU" sz="2700" dirty="0" err="1"/>
              <a:t>цих</a:t>
            </a:r>
            <a:r>
              <a:rPr lang="ru-RU" sz="2700" dirty="0"/>
              <a:t> </a:t>
            </a:r>
            <a:r>
              <a:rPr lang="ru-RU" sz="2700" dirty="0" err="1" smtClean="0"/>
              <a:t>апаратів</a:t>
            </a:r>
            <a:r>
              <a:rPr lang="ru-RU" sz="2700" dirty="0"/>
              <a:t>  </a:t>
            </a:r>
            <a:r>
              <a:rPr lang="ru-RU" sz="2700" dirty="0" err="1"/>
              <a:t>під</a:t>
            </a:r>
            <a:r>
              <a:rPr lang="ru-RU" sz="2700" dirty="0"/>
              <a:t>  час  </a:t>
            </a:r>
            <a:endParaRPr lang="ru-RU" sz="2700" dirty="0" smtClean="0"/>
          </a:p>
          <a:p>
            <a:pPr>
              <a:buFont typeface="Wingdings" pitchFamily="2" charset="2"/>
              <a:buNone/>
            </a:pPr>
            <a:r>
              <a:rPr lang="ru-RU" sz="2700" dirty="0" err="1" smtClean="0"/>
              <a:t>польотів</a:t>
            </a:r>
            <a:r>
              <a:rPr lang="ru-RU" sz="2700" dirty="0"/>
              <a:t>.  </a:t>
            </a:r>
            <a:r>
              <a:rPr lang="ru-RU" sz="2700" dirty="0" err="1"/>
              <a:t>Він</a:t>
            </a:r>
            <a:r>
              <a:rPr lang="ru-RU" sz="2700" dirty="0"/>
              <a:t>  </a:t>
            </a:r>
            <a:r>
              <a:rPr lang="ru-RU" sz="2700" dirty="0" err="1"/>
              <a:t>є</a:t>
            </a:r>
            <a:r>
              <a:rPr lang="ru-RU" sz="2700" dirty="0"/>
              <a:t>  </a:t>
            </a:r>
            <a:r>
              <a:rPr lang="ru-RU" sz="2700" dirty="0" err="1"/>
              <a:t>також</a:t>
            </a:r>
            <a:r>
              <a:rPr lang="ru-RU" sz="2700" dirty="0"/>
              <a:t> автором  </a:t>
            </a:r>
            <a:r>
              <a:rPr lang="ru-RU" sz="2700" dirty="0" err="1" smtClean="0"/>
              <a:t>формули,що</a:t>
            </a:r>
            <a:r>
              <a:rPr lang="ru-RU" sz="2700" dirty="0"/>
              <a:t>  </a:t>
            </a:r>
            <a:r>
              <a:rPr lang="ru-RU" sz="2700" dirty="0" err="1"/>
              <a:t>дозволяє</a:t>
            </a:r>
            <a:r>
              <a:rPr lang="ru-RU" sz="2700" dirty="0"/>
              <a:t> </a:t>
            </a:r>
            <a:r>
              <a:rPr lang="ru-RU" sz="2700" dirty="0" smtClean="0"/>
              <a:t>          </a:t>
            </a:r>
            <a:r>
              <a:rPr lang="ru-RU" sz="2700" dirty="0" err="1"/>
              <a:t>розрахувати</a:t>
            </a:r>
            <a:r>
              <a:rPr lang="ru-RU" sz="2700" dirty="0"/>
              <a:t>  </a:t>
            </a:r>
            <a:r>
              <a:rPr lang="ru-RU" sz="2700" dirty="0" err="1"/>
              <a:t>повернення</a:t>
            </a:r>
            <a:r>
              <a:rPr lang="ru-RU" sz="2700" dirty="0"/>
              <a:t> </a:t>
            </a:r>
            <a:r>
              <a:rPr lang="ru-RU" sz="2700" dirty="0" err="1"/>
              <a:t>космічного</a:t>
            </a:r>
            <a:r>
              <a:rPr lang="ru-RU" sz="2700" dirty="0"/>
              <a:t>  корабля  на  </a:t>
            </a:r>
            <a:r>
              <a:rPr lang="ru-RU" sz="2700" dirty="0" smtClean="0"/>
              <a:t>                </a:t>
            </a:r>
            <a:r>
              <a:rPr lang="ru-RU" sz="2700" dirty="0" err="1" smtClean="0"/>
              <a:t>орбітальну</a:t>
            </a:r>
            <a:r>
              <a:rPr lang="ru-RU" sz="2700" dirty="0"/>
              <a:t>  </a:t>
            </a:r>
            <a:r>
              <a:rPr lang="ru-RU" sz="2700" dirty="0" err="1"/>
              <a:t>станцію</a:t>
            </a:r>
            <a:r>
              <a:rPr lang="ru-RU" sz="2700" dirty="0"/>
              <a:t>  </a:t>
            </a:r>
            <a:r>
              <a:rPr lang="ru-RU" sz="2700" dirty="0" err="1"/>
              <a:t>з</a:t>
            </a:r>
            <a:r>
              <a:rPr lang="ru-RU" sz="2700" dirty="0"/>
              <a:t>  </a:t>
            </a:r>
            <a:r>
              <a:rPr lang="ru-RU" sz="2700" dirty="0" err="1"/>
              <a:t>поверхні</a:t>
            </a:r>
            <a:r>
              <a:rPr lang="ru-RU" sz="2700" dirty="0"/>
              <a:t>  </a:t>
            </a:r>
            <a:r>
              <a:rPr lang="ru-RU" sz="2700" dirty="0" err="1"/>
              <a:t>іншої</a:t>
            </a:r>
            <a:r>
              <a:rPr lang="ru-RU" sz="2700" dirty="0"/>
              <a:t>  </a:t>
            </a:r>
            <a:r>
              <a:rPr lang="ru-RU" sz="2700" dirty="0" err="1"/>
              <a:t>планети</a:t>
            </a:r>
            <a:endParaRPr lang="ru-RU" sz="2700" dirty="0"/>
          </a:p>
        </p:txBody>
      </p:sp>
      <p:pic>
        <p:nvPicPr>
          <p:cNvPr id="11269" name="Picture 5" descr="velyki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733800"/>
            <a:ext cx="4267200" cy="28114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6868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  </a:t>
            </a:r>
            <a:r>
              <a:rPr lang="ru-RU" dirty="0" err="1"/>
              <a:t>формулі</a:t>
            </a:r>
            <a:r>
              <a:rPr lang="ru-RU" dirty="0"/>
              <a:t> </a:t>
            </a:r>
            <a:r>
              <a:rPr lang="ru-RU" dirty="0" err="1"/>
              <a:t>Богачевського</a:t>
            </a:r>
            <a:r>
              <a:rPr lang="ru-RU" dirty="0"/>
              <a:t>  </a:t>
            </a:r>
            <a:r>
              <a:rPr lang="ru-RU" dirty="0" err="1"/>
              <a:t>було</a:t>
            </a:r>
            <a:r>
              <a:rPr lang="ru-RU" dirty="0"/>
              <a:t>  </a:t>
            </a:r>
            <a:r>
              <a:rPr lang="ru-RU" dirty="0" err="1"/>
              <a:t>розраховано</a:t>
            </a:r>
            <a:r>
              <a:rPr lang="ru-RU" dirty="0"/>
              <a:t>  </a:t>
            </a:r>
            <a:r>
              <a:rPr lang="ru-RU" dirty="0" err="1"/>
              <a:t>політ</a:t>
            </a:r>
            <a:r>
              <a:rPr lang="ru-RU" dirty="0"/>
              <a:t>  на  </a:t>
            </a:r>
            <a:r>
              <a:rPr lang="ru-RU" dirty="0" err="1"/>
              <a:t>Місяць</a:t>
            </a:r>
            <a:r>
              <a:rPr lang="ru-RU" dirty="0"/>
              <a:t>,  а  </a:t>
            </a:r>
            <a:r>
              <a:rPr lang="ru-RU" dirty="0" err="1"/>
              <a:t>також</a:t>
            </a:r>
            <a:r>
              <a:rPr lang="ru-RU" dirty="0"/>
              <a:t>  </a:t>
            </a:r>
            <a:r>
              <a:rPr lang="ru-RU" dirty="0" err="1"/>
              <a:t>повернення</a:t>
            </a:r>
            <a:r>
              <a:rPr lang="ru-RU" dirty="0"/>
              <a:t>  на  Землю  </a:t>
            </a:r>
            <a:r>
              <a:rPr lang="ru-RU" dirty="0" err="1"/>
              <a:t>космічного</a:t>
            </a:r>
            <a:r>
              <a:rPr lang="ru-RU" dirty="0"/>
              <a:t> корабля  США</a:t>
            </a:r>
            <a:br>
              <a:rPr lang="ru-RU" dirty="0"/>
            </a:br>
            <a:endParaRPr lang="ru-RU" dirty="0"/>
          </a:p>
        </p:txBody>
      </p:sp>
      <p:pic>
        <p:nvPicPr>
          <p:cNvPr id="12294" name="Picture 6" descr="Astrona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95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8153400" cy="4038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700" dirty="0"/>
              <a:t>      Цей  проект  —  </a:t>
            </a:r>
            <a:r>
              <a:rPr lang="ru-RU" sz="2700" dirty="0" err="1"/>
              <a:t>реалізація</a:t>
            </a:r>
            <a:r>
              <a:rPr lang="ru-RU" sz="2700" dirty="0"/>
              <a:t>  </a:t>
            </a:r>
            <a:r>
              <a:rPr lang="ru-RU" sz="2700" dirty="0" err="1"/>
              <a:t>ідеї</a:t>
            </a:r>
            <a:r>
              <a:rPr lang="ru-RU" sz="2700" dirty="0"/>
              <a:t>  та  </a:t>
            </a:r>
            <a:r>
              <a:rPr lang="ru-RU" sz="2700" dirty="0" err="1"/>
              <a:t>розрахунків</a:t>
            </a:r>
            <a:r>
              <a:rPr lang="ru-RU" sz="2700" dirty="0"/>
              <a:t>  Ю.Кондратюка. </a:t>
            </a:r>
            <a:r>
              <a:rPr lang="ru-RU" sz="2700" dirty="0" smtClean="0"/>
              <a:t>    </a:t>
            </a:r>
            <a:r>
              <a:rPr lang="ru-RU" sz="2700" dirty="0" err="1" smtClean="0"/>
              <a:t>Отримав</a:t>
            </a:r>
            <a:r>
              <a:rPr lang="ru-RU" sz="2700" dirty="0"/>
              <a:t>  </a:t>
            </a:r>
            <a:r>
              <a:rPr lang="ru-RU" sz="2700" dirty="0" err="1"/>
              <a:t>численні</a:t>
            </a:r>
            <a:r>
              <a:rPr lang="ru-RU" sz="2700" dirty="0"/>
              <a:t>  нагороди,  </a:t>
            </a:r>
            <a:r>
              <a:rPr lang="ru-RU" sz="2700" dirty="0" err="1"/>
              <a:t>зокрема</a:t>
            </a:r>
            <a:r>
              <a:rPr lang="ru-RU" sz="2700" dirty="0"/>
              <a:t>  </a:t>
            </a:r>
            <a:br>
              <a:rPr lang="ru-RU" sz="2700" dirty="0"/>
            </a:br>
            <a:r>
              <a:rPr lang="ru-RU" sz="2700" dirty="0" err="1"/>
              <a:t>премію</a:t>
            </a:r>
            <a:r>
              <a:rPr lang="ru-RU" sz="2700" dirty="0"/>
              <a:t>  </a:t>
            </a:r>
            <a:r>
              <a:rPr lang="ru-RU" sz="2700" dirty="0" err="1"/>
              <a:t>імені</a:t>
            </a:r>
            <a:r>
              <a:rPr lang="ru-RU" sz="2700" dirty="0"/>
              <a:t> </a:t>
            </a:r>
            <a:r>
              <a:rPr lang="ru-RU" sz="2700" dirty="0" err="1"/>
              <a:t>Шевелла</a:t>
            </a:r>
            <a:r>
              <a:rPr lang="ru-RU" sz="2700" dirty="0"/>
              <a:t> (1975), </a:t>
            </a:r>
            <a:r>
              <a:rPr lang="ru-RU" sz="2700" dirty="0" err="1"/>
              <a:t>Саті</a:t>
            </a:r>
            <a:r>
              <a:rPr lang="ru-RU" sz="2700" dirty="0"/>
              <a:t> (1980) </a:t>
            </a:r>
            <a:r>
              <a:rPr lang="ru-RU" sz="2700" dirty="0" err="1"/>
              <a:t>і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 err="1"/>
              <a:t>Брагіна</a:t>
            </a:r>
            <a:r>
              <a:rPr lang="ru-RU" sz="2700" dirty="0"/>
              <a:t>, </a:t>
            </a:r>
            <a:r>
              <a:rPr lang="ru-RU" sz="2700" dirty="0" err="1"/>
              <a:t>відзнаку</a:t>
            </a:r>
            <a:r>
              <a:rPr lang="ru-RU" sz="2700" dirty="0"/>
              <a:t> NASA за </a:t>
            </a:r>
            <a:r>
              <a:rPr lang="ru-RU" sz="2700" dirty="0" err="1"/>
              <a:t>розробки</a:t>
            </a:r>
            <a:r>
              <a:rPr lang="ru-RU" sz="2700" dirty="0"/>
              <a:t> для  </a:t>
            </a:r>
            <a:br>
              <a:rPr lang="ru-RU" sz="2700" dirty="0"/>
            </a:br>
            <a:r>
              <a:rPr lang="ru-RU" sz="2700" dirty="0"/>
              <a:t>проекту  «</a:t>
            </a:r>
            <a:r>
              <a:rPr lang="ru-RU" sz="2700" dirty="0" smtClean="0"/>
              <a:t>Аполлон»,</a:t>
            </a:r>
            <a:r>
              <a:rPr lang="ru-RU" sz="2700" dirty="0"/>
              <a:t>  </a:t>
            </a:r>
            <a:r>
              <a:rPr lang="ru-RU" sz="2700" dirty="0" err="1"/>
              <a:t>нагороду</a:t>
            </a:r>
            <a:r>
              <a:rPr lang="ru-RU" sz="2700" dirty="0"/>
              <a:t>  </a:t>
            </a:r>
            <a:r>
              <a:rPr lang="ru-RU" sz="2700" dirty="0" err="1"/>
              <a:t>телефонної</a:t>
            </a:r>
            <a:r>
              <a:rPr lang="ru-RU" sz="2700" dirty="0"/>
              <a:t>  </a:t>
            </a:r>
            <a:br>
              <a:rPr lang="ru-RU" sz="2700" dirty="0"/>
            </a:br>
            <a:r>
              <a:rPr lang="ru-RU" sz="2700" dirty="0" err="1"/>
              <a:t>компанії</a:t>
            </a:r>
            <a:r>
              <a:rPr lang="ru-RU" sz="2700" dirty="0"/>
              <a:t> ФТТ.  </a:t>
            </a:r>
            <a:r>
              <a:rPr lang="ru-RU" sz="2700" dirty="0" err="1"/>
              <a:t>Крім</a:t>
            </a:r>
            <a:r>
              <a:rPr lang="ru-RU" sz="2700" dirty="0"/>
              <a:t> </a:t>
            </a:r>
            <a:r>
              <a:rPr lang="ru-RU" sz="2700" dirty="0" err="1"/>
              <a:t>наукових</a:t>
            </a:r>
            <a:r>
              <a:rPr lang="ru-RU" sz="2700" dirty="0"/>
              <a:t> </a:t>
            </a:r>
            <a:r>
              <a:rPr lang="ru-RU" sz="2700" dirty="0" err="1"/>
              <a:t>публікацій</a:t>
            </a:r>
            <a:r>
              <a:rPr lang="ru-RU" sz="2700" dirty="0"/>
              <a:t>, в </a:t>
            </a:r>
            <a:br>
              <a:rPr lang="ru-RU" sz="2700" dirty="0"/>
            </a:br>
            <a:r>
              <a:rPr lang="ru-RU" sz="2700" dirty="0" err="1"/>
              <a:t>його</a:t>
            </a:r>
            <a:r>
              <a:rPr lang="ru-RU" sz="2700" dirty="0"/>
              <a:t>  </a:t>
            </a:r>
            <a:r>
              <a:rPr lang="ru-RU" sz="2700" dirty="0" err="1"/>
              <a:t>творчому</a:t>
            </a:r>
            <a:r>
              <a:rPr lang="ru-RU" sz="2700" dirty="0"/>
              <a:t> </a:t>
            </a:r>
            <a:r>
              <a:rPr lang="ru-RU" sz="2700" dirty="0" err="1"/>
              <a:t>доробку</a:t>
            </a:r>
            <a:r>
              <a:rPr lang="ru-RU" sz="2700" dirty="0"/>
              <a:t> </a:t>
            </a:r>
            <a:r>
              <a:rPr lang="ru-RU" sz="2700" dirty="0" err="1"/>
              <a:t>чимало</a:t>
            </a:r>
            <a:r>
              <a:rPr lang="ru-RU" sz="2700" dirty="0"/>
              <a:t>  </a:t>
            </a:r>
            <a:r>
              <a:rPr lang="ru-RU" sz="2700" dirty="0" err="1"/>
              <a:t>патентів</a:t>
            </a:r>
            <a:r>
              <a:rPr lang="ru-RU" sz="2700" dirty="0"/>
              <a:t> </a:t>
            </a:r>
            <a:r>
              <a:rPr lang="ru-RU" sz="2700" dirty="0" err="1"/>
              <a:t>і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 err="1"/>
              <a:t>популяризаторських</a:t>
            </a:r>
            <a:r>
              <a:rPr lang="ru-RU" sz="2700" dirty="0"/>
              <a:t>  статей,  </a:t>
            </a:r>
            <a:r>
              <a:rPr lang="ru-RU" sz="2700" dirty="0" err="1"/>
              <a:t>надрукованих</a:t>
            </a:r>
            <a:r>
              <a:rPr lang="ru-RU" sz="2700" dirty="0"/>
              <a:t>  </a:t>
            </a:r>
            <a:br>
              <a:rPr lang="ru-RU" sz="2700" dirty="0"/>
            </a:br>
            <a:r>
              <a:rPr lang="ru-RU" sz="2700" dirty="0" err="1"/>
              <a:t>останнім</a:t>
            </a:r>
            <a:r>
              <a:rPr lang="ru-RU" sz="2700" dirty="0"/>
              <a:t>  часом  в </a:t>
            </a:r>
            <a:r>
              <a:rPr lang="ru-RU" sz="2700" dirty="0" err="1"/>
              <a:t>Україні</a:t>
            </a:r>
            <a:r>
              <a:rPr lang="ru-RU" sz="2700" dirty="0"/>
              <a:t>.  </a:t>
            </a:r>
          </a:p>
        </p:txBody>
      </p:sp>
      <p:pic>
        <p:nvPicPr>
          <p:cNvPr id="2050" name="Picture 2" descr="http://info-svit.org.ua/uploads/posts/2012-06/1340125230_x-3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28" y="4396361"/>
            <a:ext cx="4333872" cy="246163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1534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</a:t>
            </a:r>
            <a:r>
              <a:rPr lang="ru-RU" dirty="0" err="1"/>
              <a:t>Ігор</a:t>
            </a:r>
            <a:r>
              <a:rPr lang="ru-RU" dirty="0"/>
              <a:t>  </a:t>
            </a:r>
            <a:r>
              <a:rPr lang="ru-RU" dirty="0" err="1"/>
              <a:t>Богачевський</a:t>
            </a:r>
            <a:r>
              <a:rPr lang="ru-RU" dirty="0"/>
              <a:t>  </a:t>
            </a:r>
            <a:r>
              <a:rPr lang="ru-RU" dirty="0" err="1"/>
              <a:t>завжди</a:t>
            </a:r>
            <a:r>
              <a:rPr lang="ru-RU" dirty="0"/>
              <a:t>  </a:t>
            </a:r>
            <a:r>
              <a:rPr lang="ru-RU" dirty="0" err="1"/>
              <a:t>підкреслює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	"</a:t>
            </a:r>
            <a:r>
              <a:rPr lang="ru-RU" dirty="0" err="1">
                <a:latin typeface="Comic Sans MS" pitchFamily="66" charset="0"/>
              </a:rPr>
              <a:t>Щоб</a:t>
            </a:r>
            <a:r>
              <a:rPr lang="ru-RU" dirty="0">
                <a:latin typeface="Comic Sans MS" pitchFamily="66" charset="0"/>
              </a:rPr>
              <a:t>  бути  </a:t>
            </a:r>
            <a:r>
              <a:rPr lang="ru-RU" dirty="0" err="1">
                <a:latin typeface="Comic Sans MS" pitchFamily="66" charset="0"/>
              </a:rPr>
              <a:t>успішним</a:t>
            </a:r>
            <a:r>
              <a:rPr lang="ru-RU" dirty="0">
                <a:latin typeface="Comic Sans MS" pitchFamily="66" charset="0"/>
              </a:rPr>
              <a:t>  у </a:t>
            </a:r>
            <a:r>
              <a:rPr lang="ru-RU" dirty="0" err="1">
                <a:latin typeface="Comic Sans MS" pitchFamily="66" charset="0"/>
              </a:rPr>
              <a:t>житті</a:t>
            </a:r>
            <a:r>
              <a:rPr lang="ru-RU" dirty="0">
                <a:latin typeface="Comic Sans MS" pitchFamily="66" charset="0"/>
              </a:rPr>
              <a:t>, треба 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довести, 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ти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умієш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щось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зробити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 err="1">
                <a:latin typeface="Comic Sans MS" pitchFamily="66" charset="0"/>
              </a:rPr>
              <a:t>людині</a:t>
            </a:r>
            <a:r>
              <a:rPr lang="ru-RU" dirty="0">
                <a:latin typeface="Comic Sans MS" pitchFamily="66" charset="0"/>
              </a:rPr>
              <a:t>, яка </a:t>
            </a:r>
            <a:r>
              <a:rPr lang="ru-RU" dirty="0" err="1">
                <a:latin typeface="Comic Sans MS" pitchFamily="66" charset="0"/>
              </a:rPr>
              <a:t>вже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досягла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що‐небудь</a:t>
            </a:r>
            <a:r>
              <a:rPr lang="ru-RU" dirty="0">
                <a:latin typeface="Comic Sans MS" pitchFamily="66" charset="0"/>
              </a:rPr>
              <a:t> у </a:t>
            </a:r>
            <a:br>
              <a:rPr lang="ru-RU" dirty="0">
                <a:latin typeface="Comic Sans MS" pitchFamily="66" charset="0"/>
              </a:rPr>
            </a:br>
            <a:r>
              <a:rPr lang="ru-RU" dirty="0" err="1">
                <a:latin typeface="Comic Sans MS" pitchFamily="66" charset="0"/>
              </a:rPr>
              <a:t>житті</a:t>
            </a:r>
            <a:r>
              <a:rPr lang="ru-RU" dirty="0">
                <a:latin typeface="Comic Sans MS" pitchFamily="66" charset="0"/>
              </a:rPr>
              <a:t>, </a:t>
            </a:r>
            <a:r>
              <a:rPr lang="ru-RU" dirty="0" err="1">
                <a:latin typeface="Comic Sans MS" pitchFamily="66" charset="0"/>
              </a:rPr>
              <a:t>тоді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довіряють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дають</a:t>
            </a:r>
            <a:r>
              <a:rPr lang="ru-RU" dirty="0">
                <a:latin typeface="Comic Sans MS" pitchFamily="66" charset="0"/>
              </a:rPr>
              <a:t> усе </a:t>
            </a:r>
            <a:r>
              <a:rPr lang="ru-RU" dirty="0" err="1">
                <a:latin typeface="Comic Sans MS" pitchFamily="66" charset="0"/>
              </a:rPr>
              <a:t>нові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і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      </a:t>
            </a:r>
            <a:r>
              <a:rPr lang="ru-RU" dirty="0" err="1" smtClean="0">
                <a:latin typeface="Comic Sans MS" pitchFamily="66" charset="0"/>
              </a:rPr>
              <a:t>важчі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завдання</a:t>
            </a:r>
            <a:r>
              <a:rPr lang="ru-RU" dirty="0"/>
              <a:t>"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496"/>
            <a:ext cx="4173666" cy="990600"/>
          </a:xfrm>
        </p:spPr>
        <p:txBody>
          <a:bodyPr/>
          <a:lstStyle/>
          <a:p>
            <a:r>
              <a:rPr lang="uk-UA" dirty="0" smtClean="0"/>
              <a:t>Ніл </a:t>
            </a:r>
            <a:r>
              <a:rPr lang="uk-UA" dirty="0" err="1" smtClean="0"/>
              <a:t>Армстронг</a:t>
            </a:r>
            <a:r>
              <a:rPr lang="uk-UA" dirty="0" smtClean="0"/>
              <a:t>,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858180" cy="1357322"/>
          </a:xfrm>
        </p:spPr>
        <p:txBody>
          <a:bodyPr/>
          <a:lstStyle/>
          <a:p>
            <a:pPr>
              <a:buNone/>
            </a:pPr>
            <a:r>
              <a:rPr lang="uk-UA" dirty="0" err="1" smtClean="0"/>
              <a:t>“Маленький</a:t>
            </a:r>
            <a:r>
              <a:rPr lang="uk-UA" dirty="0" smtClean="0"/>
              <a:t> крок для однієї людини – великий крок для всього </a:t>
            </a:r>
            <a:r>
              <a:rPr lang="uk-UA" dirty="0" err="1" smtClean="0"/>
              <a:t>людства”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364331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а</a:t>
            </a:r>
            <a:r>
              <a:rPr lang="uk-UA" sz="2400" dirty="0" smtClean="0"/>
              <a:t>мериканський астронавт</a:t>
            </a:r>
            <a:endParaRPr lang="en-US" sz="2400" dirty="0"/>
          </a:p>
        </p:txBody>
      </p:sp>
      <p:pic>
        <p:nvPicPr>
          <p:cNvPr id="3076" name="Picture 4" descr="http://lenta.ru/news/2012/08/25/armstrong/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Михайло </a:t>
            </a:r>
            <a:r>
              <a:rPr lang="uk-UA" dirty="0" err="1" smtClean="0"/>
              <a:t>Яримович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286248" y="1500174"/>
            <a:ext cx="4857752" cy="5357826"/>
          </a:xfrm>
        </p:spPr>
        <p:txBody>
          <a:bodyPr/>
          <a:lstStyle/>
          <a:p>
            <a:r>
              <a:rPr lang="uk-UA" dirty="0" smtClean="0"/>
              <a:t>нар. 13.10.1934 у Підляшші</a:t>
            </a:r>
          </a:p>
          <a:p>
            <a:endParaRPr lang="uk-UA" dirty="0" smtClean="0"/>
          </a:p>
          <a:p>
            <a:r>
              <a:rPr lang="uk-UA" dirty="0" smtClean="0"/>
              <a:t>переїхав до США, здобув вищу освіту </a:t>
            </a:r>
            <a:endParaRPr lang="en-US" dirty="0"/>
          </a:p>
        </p:txBody>
      </p:sp>
      <p:pic>
        <p:nvPicPr>
          <p:cNvPr id="2052" name="Picture 4" descr="http://ukrslovo.net/files/usa_ua/Michael%20Yarymovy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72"/>
            <a:ext cx="4286280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>
          <a:xfrm>
            <a:off x="0" y="4929198"/>
            <a:ext cx="9286908" cy="192880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1956 р. – диплом магістра, Колумбійський університет.</a:t>
            </a:r>
          </a:p>
          <a:p>
            <a:pPr>
              <a:buNone/>
            </a:pPr>
            <a:r>
              <a:rPr lang="uk-UA" dirty="0" smtClean="0"/>
              <a:t>1960 р. – докторський ступінь, Колумбійський університет</a:t>
            </a:r>
            <a:endParaRPr lang="en-US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2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1955 р. – ступінь бакалавра, </a:t>
            </a:r>
            <a:r>
              <a:rPr lang="uk-UA" dirty="0" err="1" smtClean="0"/>
              <a:t>“Інженер</a:t>
            </a:r>
            <a:r>
              <a:rPr lang="uk-UA" dirty="0" smtClean="0"/>
              <a:t> </a:t>
            </a:r>
            <a:r>
              <a:rPr lang="uk-UA" dirty="0" err="1" smtClean="0"/>
              <a:t>аеронавтики”</a:t>
            </a:r>
            <a:r>
              <a:rPr lang="uk-UA" dirty="0" smtClean="0"/>
              <a:t>, нью-йоркський університет.</a:t>
            </a:r>
            <a:endParaRPr lang="en-US" dirty="0"/>
          </a:p>
        </p:txBody>
      </p:sp>
      <p:pic>
        <p:nvPicPr>
          <p:cNvPr id="1026" name="Picture 2" descr="http://commons.com.ua/wp-content/uploads/2011/10/NY-University-Abu-Dha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524375" cy="3124201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uk/5/5f/Columbia_li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3"/>
            <a:ext cx="5018740" cy="26432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1964 – відповідальний за функціонування всіх систем космічних кораблів </a:t>
            </a:r>
            <a:r>
              <a:rPr lang="uk-UA" dirty="0" err="1" smtClean="0"/>
              <a:t>“Апполон”</a:t>
            </a:r>
            <a:endParaRPr lang="en-US" dirty="0"/>
          </a:p>
        </p:txBody>
      </p:sp>
      <p:pic>
        <p:nvPicPr>
          <p:cNvPr id="29698" name="Picture 2" descr="http://upload.wikimedia.org/wikipedia/commons/thumb/7/74/Apollo_Spacecraft_diagram.jpg/400px-Apollo_Spacecraft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810000" cy="2428875"/>
          </a:xfrm>
          <a:prstGeom prst="rect">
            <a:avLst/>
          </a:prstGeom>
          <a:noFill/>
        </p:spPr>
      </p:pic>
      <p:pic>
        <p:nvPicPr>
          <p:cNvPr id="29702" name="Picture 6" descr="http://ipress.ua/media/gallery/full/0/0/000_dv1198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34274"/>
            <a:ext cx="5000627" cy="3323725"/>
          </a:xfrm>
          <a:prstGeom prst="rect">
            <a:avLst/>
          </a:prstGeom>
          <a:noFill/>
        </p:spPr>
      </p:pic>
      <p:pic>
        <p:nvPicPr>
          <p:cNvPr id="29704" name="Picture 8" descr="http://www.astroosvita.kiev.ua/news/images_news/photo-news-29-08-12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838878"/>
            <a:ext cx="3500430" cy="3019122"/>
          </a:xfrm>
          <a:prstGeom prst="rect">
            <a:avLst/>
          </a:prstGeom>
          <a:noFill/>
        </p:spPr>
      </p:pic>
      <p:pic>
        <p:nvPicPr>
          <p:cNvPr id="29700" name="Picture 4" descr="http://24tv.ua/resources/photos/news/300_DIR/201109/1397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000108"/>
            <a:ext cx="4214810" cy="3161108"/>
          </a:xfrm>
          <a:prstGeom prst="rect">
            <a:avLst/>
          </a:prstGeom>
          <a:noFill/>
        </p:spPr>
      </p:pic>
      <p:pic>
        <p:nvPicPr>
          <p:cNvPr id="29706" name="Picture 10" descr="http://ua.museum-of-money.org/pictures/soyuz-apol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786058"/>
            <a:ext cx="1905000" cy="19145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1970 – 1973  - </a:t>
            </a:r>
            <a:r>
              <a:rPr lang="ru-RU" dirty="0" smtClean="0"/>
              <a:t>директора </a:t>
            </a:r>
            <a:r>
              <a:rPr lang="ru-RU" dirty="0" err="1" smtClean="0"/>
              <a:t>дорадчої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для </a:t>
            </a:r>
            <a:r>
              <a:rPr lang="ru-RU" dirty="0" err="1" smtClean="0"/>
              <a:t>аерокосмічних</a:t>
            </a:r>
            <a:r>
              <a:rPr lang="ru-RU" dirty="0" smtClean="0"/>
              <a:t> </a:t>
            </a:r>
            <a:r>
              <a:rPr lang="ru-RU" dirty="0" err="1" smtClean="0"/>
              <a:t>дослідів</a:t>
            </a:r>
            <a:r>
              <a:rPr lang="ru-RU" dirty="0" smtClean="0"/>
              <a:t> при НАТО в </a:t>
            </a:r>
            <a:r>
              <a:rPr lang="ru-RU" dirty="0" err="1" smtClean="0"/>
              <a:t>Парижі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 1973 -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науковим</a:t>
            </a:r>
            <a:r>
              <a:rPr lang="ru-RU" dirty="0" smtClean="0"/>
              <a:t> консультантом при </a:t>
            </a:r>
            <a:r>
              <a:rPr lang="ru-RU" dirty="0" err="1" smtClean="0"/>
              <a:t>штабі</a:t>
            </a:r>
            <a:r>
              <a:rPr lang="ru-RU" dirty="0" smtClean="0"/>
              <a:t> </a:t>
            </a:r>
            <a:r>
              <a:rPr lang="ru-RU" dirty="0" err="1" smtClean="0"/>
              <a:t>Військово-повітряних</a:t>
            </a:r>
            <a:r>
              <a:rPr lang="ru-RU" dirty="0" smtClean="0"/>
              <a:t> сил США у </a:t>
            </a:r>
            <a:r>
              <a:rPr lang="ru-RU" dirty="0" err="1" smtClean="0"/>
              <a:t>Вашингтоні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 1975 – </a:t>
            </a:r>
            <a:r>
              <a:rPr lang="ru-RU" dirty="0" err="1" smtClean="0"/>
              <a:t>асистент-адміністратор</a:t>
            </a:r>
            <a:r>
              <a:rPr lang="ru-RU" dirty="0" smtClean="0"/>
              <a:t> при федеральному </a:t>
            </a:r>
            <a:r>
              <a:rPr lang="ru-RU" dirty="0" err="1" smtClean="0"/>
              <a:t>агентстві</a:t>
            </a:r>
            <a:r>
              <a:rPr lang="ru-RU" dirty="0" smtClean="0"/>
              <a:t> в </a:t>
            </a:r>
            <a:r>
              <a:rPr lang="ru-RU" dirty="0" err="1" smtClean="0"/>
              <a:t>питаннях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1977 -  </a:t>
            </a:r>
            <a:r>
              <a:rPr lang="ru-RU" dirty="0" err="1" smtClean="0"/>
              <a:t>віце-президент</a:t>
            </a:r>
            <a:r>
              <a:rPr lang="ru-RU" dirty="0" smtClean="0"/>
              <a:t> </a:t>
            </a:r>
            <a:r>
              <a:rPr lang="ru-RU" dirty="0" err="1" smtClean="0"/>
              <a:t>аерокосмічного</a:t>
            </a:r>
            <a:r>
              <a:rPr lang="ru-RU" dirty="0" smtClean="0"/>
              <a:t> </a:t>
            </a:r>
            <a:r>
              <a:rPr lang="ru-RU" dirty="0" err="1" smtClean="0"/>
              <a:t>підрозділу</a:t>
            </a:r>
            <a:r>
              <a:rPr lang="ru-RU" dirty="0" smtClean="0"/>
              <a:t> </a:t>
            </a:r>
            <a:r>
              <a:rPr lang="ru-RU" dirty="0" err="1" smtClean="0"/>
              <a:t>потужної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</a:t>
            </a:r>
            <a:r>
              <a:rPr lang="en-US" dirty="0" smtClean="0"/>
              <a:t>Rockwell</a:t>
            </a:r>
            <a:r>
              <a:rPr lang="ru-RU" dirty="0" smtClean="0"/>
              <a:t>, яка у 90-х роках </a:t>
            </a:r>
            <a:r>
              <a:rPr lang="ru-RU" dirty="0" err="1" smtClean="0"/>
              <a:t>влилася</a:t>
            </a:r>
            <a:r>
              <a:rPr lang="ru-RU" dirty="0" smtClean="0"/>
              <a:t> в </a:t>
            </a:r>
            <a:r>
              <a:rPr lang="en-US" dirty="0" smtClean="0"/>
              <a:t>Boeing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dirty="0" smtClean="0"/>
              <a:t>НАГОРОДИ :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ru-RU" dirty="0" err="1" smtClean="0"/>
              <a:t>нагорода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Теодора фон Кармана за 2006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найвищою нагородою за особливі заслуги на цивільній службі при </a:t>
            </a:r>
            <a:r>
              <a:rPr lang="uk-UA" dirty="0" err="1" smtClean="0"/>
              <a:t>військово</a:t>
            </a:r>
            <a:r>
              <a:rPr lang="uk-UA" dirty="0" smtClean="0"/>
              <a:t> – повітряних силах США («</a:t>
            </a:r>
            <a:r>
              <a:rPr lang="en-US" dirty="0" smtClean="0"/>
              <a:t>US Air Force Exceptional Civilian Service Award»).</a:t>
            </a:r>
            <a:endParaRPr lang="en-US" dirty="0"/>
          </a:p>
        </p:txBody>
      </p:sp>
      <p:pic>
        <p:nvPicPr>
          <p:cNvPr id="30722" name="Picture 2" descr="&amp;Fcy;&amp;acy;&amp;jcy;&amp;lcy;:US-MOH-19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2"/>
            <a:ext cx="1028700" cy="2771776"/>
          </a:xfrm>
          <a:prstGeom prst="rect">
            <a:avLst/>
          </a:prstGeom>
          <a:noFill/>
        </p:spPr>
      </p:pic>
      <p:pic>
        <p:nvPicPr>
          <p:cNvPr id="30724" name="Picture 4" descr="&amp;Fcy;&amp;acy;&amp;jcy;&amp;lcy;:Medal of Honor ribbo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428868"/>
            <a:ext cx="2776557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– </a:t>
            </a:r>
            <a:r>
              <a:rPr lang="uk-UA" dirty="0" smtClean="0"/>
              <a:t>навігатор -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05804" cy="155368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Один з проектів інженера Михайла </a:t>
            </a:r>
            <a:r>
              <a:rPr lang="uk-UA" dirty="0" err="1" smtClean="0"/>
              <a:t>Яримовича</a:t>
            </a:r>
            <a:endParaRPr lang="en-US" dirty="0"/>
          </a:p>
        </p:txBody>
      </p:sp>
      <p:pic>
        <p:nvPicPr>
          <p:cNvPr id="32770" name="Picture 2" descr="&amp;Fcy;&amp;acy;&amp;jcy;&amp;lcy;:ConstellationGP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268273" cy="2614618"/>
          </a:xfrm>
          <a:prstGeom prst="rect">
            <a:avLst/>
          </a:prstGeom>
          <a:noFill/>
        </p:spPr>
      </p:pic>
      <p:pic>
        <p:nvPicPr>
          <p:cNvPr id="32772" name="Picture 4" descr="http://tuning.lg.ua/wp-content/uploads/2010/08/gps_navigator_gl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0"/>
            <a:ext cx="4067175" cy="31242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-609600"/>
            <a:ext cx="6781800" cy="2559050"/>
          </a:xfrm>
        </p:spPr>
        <p:txBody>
          <a:bodyPr/>
          <a:lstStyle/>
          <a:p>
            <a:r>
              <a:rPr lang="uk-UA"/>
              <a:t>Ігор Богачевський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pic>
        <p:nvPicPr>
          <p:cNvPr id="5126" name="Picture 6" descr="Igor%20Bohache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57400"/>
            <a:ext cx="3124200" cy="38671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есічна">
  <a:themeElements>
    <a:clrScheme name="Пересіч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ересічна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ересічна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</TotalTime>
  <Words>208</Words>
  <Application>Microsoft Office PowerPoint</Application>
  <PresentationFormat>Екран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Пересічна</vt:lpstr>
      <vt:lpstr>Михайло Яримович</vt:lpstr>
      <vt:lpstr>Ніл Армстронг,</vt:lpstr>
      <vt:lpstr>Михайло Яримович</vt:lpstr>
      <vt:lpstr>Слайд 4</vt:lpstr>
      <vt:lpstr>Слайд 5</vt:lpstr>
      <vt:lpstr>Слайд 6</vt:lpstr>
      <vt:lpstr>Слайд 7</vt:lpstr>
      <vt:lpstr>GPS – навігатор - </vt:lpstr>
      <vt:lpstr>Ігор Богачевський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Яримович</dc:title>
  <dc:creator>IBAHKA</dc:creator>
  <cp:lastModifiedBy>IBAHKA</cp:lastModifiedBy>
  <cp:revision>10</cp:revision>
  <dcterms:created xsi:type="dcterms:W3CDTF">2012-12-11T18:32:27Z</dcterms:created>
  <dcterms:modified xsi:type="dcterms:W3CDTF">2012-12-11T20:09:03Z</dcterms:modified>
</cp:coreProperties>
</file>