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58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72" r:id="rId14"/>
    <p:sldId id="271" r:id="rId15"/>
    <p:sldId id="273" r:id="rId16"/>
    <p:sldId id="265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31CC7"/>
    <a:srgbClr val="FFC611"/>
    <a:srgbClr val="CC0066"/>
    <a:srgbClr val="1F184C"/>
    <a:srgbClr val="F2B800"/>
    <a:srgbClr val="2D0114"/>
    <a:srgbClr val="572E64"/>
    <a:srgbClr val="371D3F"/>
    <a:srgbClr val="C896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C741-5DDB-421F-B824-A42D928167A9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0299-3ED8-4E4B-B5DC-07C83CCA0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75F6-1C30-4775-B346-74ED031E00B9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13A2-4E42-41F6-9D91-8DEA48CE0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75E2-A1C0-4E9A-9C03-88B7C9F3E6B8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C269-34A6-4114-BBA4-A4211D46E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DEF6-58B4-4CAE-8EA3-A936899536C2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87D2-AC53-48E8-B086-5C1E361A4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1918-24FE-4460-9071-A2DEF77ABD1D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7ADE-F0BE-47F3-BBC5-B6DF89C68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AE59-7E5A-46A2-ACF5-D35BF4FDD7BB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2F55-9268-4D07-B231-3661EA1F6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7515-A617-4EC6-9D0A-367BD0039621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5769-ACA2-41A1-8941-DD18D92FC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6A78-D6EA-46DB-B652-7C4BFF44D133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060B-7E2E-45F1-B716-AD01AB323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E4CF-9B1B-47F5-B86E-BB079C4367BF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8E6D-C955-417B-802A-D5F4CAE80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258B-0AD2-48A4-BDC3-63136935B2EF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8B9C-13CB-43CF-97BE-134A36117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DB3E-5B5F-46BC-AF17-D7342C370713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C7FD-F8D0-4F50-951C-CC9373601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A679-E347-45CE-B5C4-C5F0143D1BC0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A204-1E62-4AEF-B8A4-ADC72F7CA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/>
            </a:gs>
            <a:gs pos="1000">
              <a:schemeClr val="bg2"/>
            </a:gs>
            <a:gs pos="16000">
              <a:srgbClr val="00CCCC"/>
            </a:gs>
            <a:gs pos="47000">
              <a:schemeClr val="bg2">
                <a:lumMod val="60000"/>
                <a:lumOff val="40000"/>
              </a:schemeClr>
            </a:gs>
            <a:gs pos="60001">
              <a:srgbClr val="2E6792"/>
            </a:gs>
            <a:gs pos="71001">
              <a:srgbClr val="00B0F0"/>
            </a:gs>
            <a:gs pos="81000">
              <a:srgbClr val="1170FF"/>
            </a:gs>
            <a:gs pos="100000">
              <a:srgbClr val="006699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4D630-67B9-48DA-B0D8-B8E67B3476EE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0E3AC-319F-4A25-993E-C7EAC0FC2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004048" y="0"/>
            <a:ext cx="4139952" cy="3056808"/>
          </a:xfr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  <a:cs typeface="Arabic Typesetting" pitchFamily="66" charset="-78"/>
              </a:rPr>
              <a:t>Центр иностранных языков</a:t>
            </a:r>
            <a:br>
              <a:rPr lang="ru-RU" sz="54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  <a:cs typeface="Arabic Typesetting" pitchFamily="66" charset="-78"/>
              </a:rPr>
            </a:br>
            <a:r>
              <a:rPr lang="ru-RU" sz="54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  <a:cs typeface="Arabic Typesetting" pitchFamily="66" charset="-78"/>
              </a:rPr>
              <a:t>«</a:t>
            </a:r>
            <a:r>
              <a:rPr lang="en-US" sz="54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INTER CLUB</a:t>
            </a:r>
            <a:r>
              <a:rPr lang="ru-RU" sz="54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  <a:cs typeface="Arabic Typesetting" pitchFamily="66" charset="-78"/>
              </a:rPr>
              <a:t>»</a:t>
            </a:r>
            <a:r>
              <a:rPr lang="ru-RU" sz="54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abic Typesetting" pitchFamily="66" charset="-78"/>
              </a:rPr>
              <a:t> </a:t>
            </a:r>
            <a:endParaRPr lang="ru-RU" sz="54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rabic Typesetting" pitchFamily="66" charset="-78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263" y="4365625"/>
            <a:ext cx="3995737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студентка 3 курса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0508Б (</a:t>
            </a:r>
            <a:r>
              <a:rPr lang="ru-RU" sz="20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Моисеева Анна </a:t>
            </a:r>
            <a:endParaRPr lang="ru-RU" sz="2000" dirty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5188"/>
          </a:xfrm>
          <a:solidFill>
            <a:srgbClr val="00FF00"/>
          </a:solid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ПЕРСОНАЛ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8313" y="1124745"/>
            <a:ext cx="8229600" cy="5472906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sz="28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1.  </a:t>
            </a: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Директор (работает понедельник-пятница, суббота и воскресенье – выходные);</a:t>
            </a:r>
          </a:p>
          <a:p>
            <a:pPr marL="609600" indent="-609600" eaLnBrk="1" hangingPunct="1"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2. Бухгалтер (работает понедельник-пятница, суббота и воскресенье – выходные)</a:t>
            </a:r>
          </a:p>
          <a:p>
            <a:pPr marL="609600" indent="-609600" eaLnBrk="1" hangingPunct="1"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3. 10 преподавателей (работают через день по 5 человек):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База: каждый преподаватель знает английский язык.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Плюс: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3 преподавателя знают немецкий язык;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3 преподавателя - испанский язык;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4 преподавателя - французский язык.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4.  3 охранника (1 сутки работают – 2 суток отдыхают)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5.  2 уборщицы (работают через неделю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</a:rPr>
              <a:t>)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2800" dirty="0" smtClean="0">
              <a:solidFill>
                <a:srgbClr val="0B106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11594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ЗАРПЛАТЫ</a:t>
            </a:r>
          </a:p>
        </p:txBody>
      </p:sp>
      <p:graphicFrame>
        <p:nvGraphicFramePr>
          <p:cNvPr id="20619" name="Group 139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8229600" cy="507327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46375"/>
                <a:gridCol w="2736850"/>
                <a:gridCol w="2746375"/>
              </a:tblGrid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вычета подоходного налога и ЕСВ),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вычетом подоходного налога и ЕСВ),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</a:t>
                      </a: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 (10)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Охранник (3)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Уборщица (2)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17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42512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0638" name="Rectangle 158"/>
          <p:cNvSpPr>
            <a:spLocks/>
          </p:cNvSpPr>
          <p:nvPr/>
        </p:nvSpPr>
        <p:spPr bwMode="auto">
          <a:xfrm>
            <a:off x="468313" y="52292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400">
              <a:solidFill>
                <a:srgbClr val="EABA32"/>
              </a:solidFill>
            </a:endParaRPr>
          </a:p>
        </p:txBody>
      </p:sp>
      <p:sp>
        <p:nvSpPr>
          <p:cNvPr id="20639" name="Rectangle 159"/>
          <p:cNvSpPr>
            <a:spLocks/>
          </p:cNvSpPr>
          <p:nvPr/>
        </p:nvSpPr>
        <p:spPr bwMode="auto">
          <a:xfrm>
            <a:off x="468313" y="52292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400">
              <a:solidFill>
                <a:srgbClr val="EABA3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Деньги в кредит на: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0" y="1025352"/>
            <a:ext cx="9144000" cy="5832648"/>
          </a:xfrm>
        </p:spPr>
        <p:txBody>
          <a:bodyPr/>
          <a:lstStyle/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Среднесрочная аренда (100 кв.м.)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60000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Ремонт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25000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Комплект книг + диск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102000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Стол (6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стол – 1500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Стул (70 шт.) – 1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1550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стул – 165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Шкаф (1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Ноутбук (6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30000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ноутбук – 5000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Проектор (5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12500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проектор – 2500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Доска магнитно-маркерная (5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3250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доска – 650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Реклама (2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бидборла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, рекламный ролик на местном телеканале, объявление в газете, раздача листовок)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168000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Прочее–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5100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 – 427000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ЗАТРАТЫ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Segoe UI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85395"/>
          </a:xfrm>
        </p:spPr>
        <p:txBody>
          <a:bodyPr/>
          <a:lstStyle/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Коммунальные услуги – 2500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мес.</a:t>
            </a:r>
          </a:p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Услуги связи – 450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мес.</a:t>
            </a:r>
          </a:p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Банковские услуги – 50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мес.</a:t>
            </a:r>
          </a:p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Зарплаты – 52000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./мес.</a:t>
            </a:r>
          </a:p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Прочие затраты – 1000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./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endParaRPr lang="ru-RU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Выплат кредита – 427000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(взяли кредит на 12 месяцев в «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Райффайзен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Банк Аваль» с процентной ставкой 24%)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РАСЧЁТЫ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1723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457200" algn="just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Доход = 50*8*350 + 3*8*650 + 2*8*700 + 13*8*550 + 7*8*550 + 5*8*550 + 5*8*550 =     = 170000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./мес.</a:t>
            </a:r>
          </a:p>
          <a:p>
            <a:pPr marL="0" indent="457200" algn="just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Финансовый результат с вычетом налога на прибыль =    = 170000 – 20% = 136000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./мес.</a:t>
            </a:r>
          </a:p>
          <a:p>
            <a:pPr marL="0" indent="457200" algn="just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Финансовый результат с вычетом затрат = 136000 – 56000 = 80000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./мес.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80000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40377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Будет уходить на выплаты кредита, а 39623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– в резервный фонд.</a:t>
            </a:r>
          </a:p>
          <a:p>
            <a:pPr marL="0" indent="457200" algn="just">
              <a:spcBef>
                <a:spcPts val="0"/>
              </a:spcBef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6712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График платежей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268760"/>
          <a:ext cx="770485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Платёж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8540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31837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395163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7903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32474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362689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7254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33123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329566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6591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33786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295781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5916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34461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261319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35151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226169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35854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190315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3806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36571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153744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37302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116442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38048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78394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1568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38809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39585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792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39585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Учительская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7280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Класс (5 кабинетов)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88832" cy="512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1340241355_ya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 rtlCol="0">
            <a:normAutofit/>
          </a:bodyPr>
          <a:lstStyle/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Иностранные языки! Во все времена их знание считалось признаком интеллигентности, ума и хорошего воспитания. Сегодня изучение иностранных языков стало пунктом №1 в списке «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каждого амбициозного человека. Почему? Невидимые границы между странами стираются, путешествия становятся доступнее, знание языка помогает в работе.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просп. Ленина, 59, г. Макеевка, Донецкая область, 86157, Украина.</a:t>
            </a:r>
          </a:p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89138"/>
            <a:ext cx="65833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lum bright="51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Расписание занятий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Время работы</a:t>
            </a:r>
            <a:r>
              <a:rPr lang="ru-RU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Inter Club</a:t>
            </a:r>
            <a:r>
              <a:rPr lang="ru-RU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с 12.00 до 21.00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99992" y="1988840"/>
          <a:ext cx="4464496" cy="46805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64496"/>
              </a:tblGrid>
              <a:tr h="6529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>
                            <a:glow rad="228600">
                              <a:srgbClr val="C00000">
                                <a:alpha val="40000"/>
                              </a:srgbClr>
                            </a:glow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Расписание занятий</a:t>
                      </a:r>
                      <a:endParaRPr lang="ru-RU" sz="2400" dirty="0">
                        <a:solidFill>
                          <a:srgbClr val="FF0000"/>
                        </a:solidFill>
                        <a:effectLst>
                          <a:glow rad="228600">
                            <a:srgbClr val="C00000">
                              <a:alpha val="40000"/>
                            </a:srgbClr>
                          </a:glow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12.00 – 13.20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13.30</a:t>
                      </a:r>
                      <a:r>
                        <a:rPr lang="ru-RU" sz="2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 14.50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15.00 – 16.20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16.30 – 17.50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18.00 – 19.20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19.30 – 20.50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64292"/>
            <a:ext cx="4104456" cy="33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НАШИ КОНКУРЕНТЫ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Segoe UI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6696744" cy="2808311"/>
          </a:xfrm>
        </p:spPr>
        <p:txBody>
          <a:bodyPr rtlCol="0">
            <a:normAutofit/>
          </a:bodyPr>
          <a:lstStyle/>
          <a:p>
            <a:pPr marL="0" indent="5143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Центры иностранных языков: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LOGO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Эрудит;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132" y="2132856"/>
            <a:ext cx="34218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789363"/>
            <a:ext cx="44275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83032"/>
          </a:xfrm>
          <a:solidFill>
            <a:srgbClr val="00FF00"/>
          </a:solid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НАШИ УСЛУГИ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Segoe UI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550" y="1425476"/>
            <a:ext cx="8229600" cy="47133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Английский, Немецкий, Французский, Испанский в полном объеме;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Подготовка к международным экзаменам TOEFL, FCE, IELTS;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Многоуровневая и </a:t>
            </a:r>
            <a:r>
              <a:rPr lang="ru-RU" dirty="0" err="1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всевозрастная</a:t>
            </a: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 языковая подготовка;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Подготовка к ЗНО.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>
            <a:lum bright="14000" contrast="10000"/>
          </a:blip>
          <a:srcRect/>
          <a:stretch>
            <a:fillRect/>
          </a:stretch>
        </p:blipFill>
        <p:spPr bwMode="auto">
          <a:xfrm>
            <a:off x="5143500" y="285750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 rtlCol="0">
            <a:normAutofit lnSpcReduction="10000"/>
          </a:bodyPr>
          <a:lstStyle/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Основной профиль школы иностранных языков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2D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rgbClr val="92D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Inter Club</a:t>
            </a:r>
            <a:r>
              <a:rPr lang="ru-RU" dirty="0" smtClean="0">
                <a:solidFill>
                  <a:srgbClr val="92D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обучение английскому. Мы предлагаем следующие курсы: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(курс для школьников, студентов и путешествующих);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(специализированный курс делового английского языка);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Corporate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(групповые занятия для сотрудников компаний, фирм);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Kids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(основы английского языка для детей дошкольного возраста).</a:t>
            </a:r>
            <a:endParaRPr lang="ru-RU" dirty="0">
              <a:solidFill>
                <a:srgbClr val="2D01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31000" contrast="-9000"/>
          </a:blip>
          <a:srcRect/>
          <a:stretch>
            <a:fillRect/>
          </a:stretch>
        </p:blipFill>
        <p:spPr bwMode="auto">
          <a:xfrm>
            <a:off x="4572000" y="4025861"/>
            <a:ext cx="4572000" cy="283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0" y="620688"/>
          <a:ext cx="449999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998"/>
                <a:gridCol w="1124998"/>
                <a:gridCol w="1124998"/>
                <a:gridCol w="1124998"/>
              </a:tblGrid>
              <a:tr h="806271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Макси-мум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среднем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Мини-мум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</a:tr>
              <a:tr h="16420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занимаю-щихся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чел. </a:t>
                      </a: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</a:tr>
              <a:tr h="16420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людей 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группе, чел.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</a:tr>
              <a:tr h="8782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групп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</a:tr>
            </a:tbl>
          </a:graphicData>
        </a:graphic>
      </p:graphicFrame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859016" y="332656"/>
            <a:ext cx="4284984" cy="511256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этих 40 групп: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23 группы – английские:</a:t>
            </a:r>
          </a:p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13 групп</a:t>
            </a:r>
          </a:p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3 группы</a:t>
            </a:r>
          </a:p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Corporate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2 группы</a:t>
            </a:r>
          </a:p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Kids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- 5 групп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7 групп – французские</a:t>
            </a:r>
          </a:p>
          <a:p>
            <a:pPr>
              <a:buFont typeface="+mj-lt"/>
              <a:buAutoNum type="arabicParenR" startAt="2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 групп – немецкие</a:t>
            </a:r>
          </a:p>
          <a:p>
            <a:pPr>
              <a:buFont typeface="+mj-lt"/>
              <a:buAutoNum type="arabicParenR" startAt="2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5 групп - испанские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ПРАЙС-ЛИСТ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Segoe UI Semibold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idx="1"/>
          </p:nvPr>
        </p:nvGraphicFramePr>
        <p:xfrm>
          <a:off x="457200" y="1341438"/>
          <a:ext cx="8229600" cy="453583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14800"/>
                <a:gridCol w="4114800"/>
              </a:tblGrid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за месяц, </a:t>
                      </a:r>
                      <a:r>
                        <a:rPr lang="ru-RU" sz="20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  <a:r>
                        <a:rPr lang="ru-RU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язык: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General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CC0066"/>
                            </a:solidFill>
                          </a:ln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n>
                          <a:solidFill>
                            <a:srgbClr val="CC0066"/>
                          </a:solidFill>
                        </a:ln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Business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CC0066"/>
                            </a:solidFill>
                          </a:ln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2000" dirty="0">
                        <a:ln>
                          <a:solidFill>
                            <a:srgbClr val="CC0066"/>
                          </a:solidFill>
                        </a:ln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Corporate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CC0066"/>
                            </a:solidFill>
                          </a:ln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2000" dirty="0">
                        <a:ln>
                          <a:solidFill>
                            <a:srgbClr val="CC0066"/>
                          </a:solidFill>
                        </a:ln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Kids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CC0066"/>
                            </a:solidFill>
                          </a:ln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2000" dirty="0">
                        <a:ln>
                          <a:solidFill>
                            <a:srgbClr val="CC0066"/>
                          </a:solidFill>
                        </a:ln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Французский язык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131C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131CC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Немецкий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131C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131CC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Испанский язык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131C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131CC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rgbClr val="D3B3DC"/>
      </a:lt1>
      <a:dk2>
        <a:srgbClr val="464653"/>
      </a:dk2>
      <a:lt2>
        <a:srgbClr val="DDE9EC"/>
      </a:lt2>
      <a:accent1>
        <a:srgbClr val="727CA3"/>
      </a:accent1>
      <a:accent2>
        <a:srgbClr val="783E88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488</TotalTime>
  <Words>850</Words>
  <Application>Microsoft Office PowerPoint</Application>
  <PresentationFormat>Экран (4:3)</PresentationFormat>
  <Paragraphs>198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Центр иностранных языков «INTER CLUB» </vt:lpstr>
      <vt:lpstr>Слайд 2</vt:lpstr>
      <vt:lpstr>Слайд 3</vt:lpstr>
      <vt:lpstr>Расписание занятий</vt:lpstr>
      <vt:lpstr>НАШИ КОНКУРЕНТЫ</vt:lpstr>
      <vt:lpstr>НАШИ УСЛУГИ</vt:lpstr>
      <vt:lpstr>Слайд 7</vt:lpstr>
      <vt:lpstr>Слайд 8</vt:lpstr>
      <vt:lpstr>ПРАЙС-ЛИСТ</vt:lpstr>
      <vt:lpstr>ПЕРСОНАЛ</vt:lpstr>
      <vt:lpstr>ЗАРПЛАТЫ</vt:lpstr>
      <vt:lpstr>Деньги в кредит на:</vt:lpstr>
      <vt:lpstr>ЗАТРАТЫ</vt:lpstr>
      <vt:lpstr>РАСЧЁТЫ</vt:lpstr>
      <vt:lpstr>График платежей</vt:lpstr>
      <vt:lpstr>Учительская</vt:lpstr>
      <vt:lpstr>Класс (5 кабинетов)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SS</cp:lastModifiedBy>
  <cp:revision>60</cp:revision>
  <dcterms:created xsi:type="dcterms:W3CDTF">2012-12-02T11:51:59Z</dcterms:created>
  <dcterms:modified xsi:type="dcterms:W3CDTF">2013-12-16T21:58:23Z</dcterms:modified>
</cp:coreProperties>
</file>