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31C333-9CC4-4BEC-9768-A1F93E1DFE81}" type="datetimeFigureOut">
              <a:rPr lang="ru-RU" smtClean="0"/>
              <a:t>17.05.2013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BE72930-F8C5-486E-83C5-18127DA53B3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ru.wikipedia.org/wiki/%D0%9F%D0%B5%D0%BD%D0%BE%D0%BF%D0%BE%D0%BB%D0%B8%D1%81%D1%82%D0%B8%D1%80%D0%BE%D0%B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214422"/>
            <a:ext cx="8072462" cy="1829374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6000" b="1" dirty="0" err="1">
                <a:ln/>
                <a:solidFill>
                  <a:schemeClr val="accent3"/>
                </a:solidFill>
                <a:effectLst/>
              </a:rPr>
              <a:t>Термоя́дерное</a:t>
            </a:r>
            <a:r>
              <a:rPr lang="ru-RU" sz="6000" b="1" dirty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ru-RU" sz="6000" b="1" dirty="0" err="1">
                <a:ln/>
                <a:solidFill>
                  <a:schemeClr val="accent3"/>
                </a:solidFill>
                <a:effectLst/>
              </a:rPr>
              <a:t>ору́жие</a:t>
            </a:r>
            <a:r>
              <a:rPr lang="ru-RU" sz="5400" b="1" dirty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sz="5400" b="1" dirty="0">
                <a:ln/>
                <a:solidFill>
                  <a:schemeClr val="accent3"/>
                </a:solidFill>
                <a:effectLst/>
              </a:rPr>
            </a:br>
            <a:r>
              <a:rPr lang="ru-RU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(водородная бомба</a:t>
            </a:r>
            <a:r>
              <a:rPr lang="ru-RU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)</a:t>
            </a:r>
            <a:endParaRPr lang="ru-RU" sz="4800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4143380"/>
            <a:ext cx="3191830" cy="1428760"/>
          </a:xfrm>
        </p:spPr>
        <p:txBody>
          <a:bodyPr/>
          <a:lstStyle/>
          <a:p>
            <a:r>
              <a:rPr lang="uk-UA" dirty="0" err="1" smtClean="0"/>
              <a:t>Исполнила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учениця</a:t>
            </a:r>
            <a:r>
              <a:rPr lang="ru-RU" dirty="0" smtClean="0"/>
              <a:t> 9-А класса</a:t>
            </a:r>
          </a:p>
          <a:p>
            <a:r>
              <a:rPr lang="ru-RU" dirty="0" err="1" smtClean="0"/>
              <a:t>Самойленко</a:t>
            </a:r>
            <a:r>
              <a:rPr lang="ru-RU" dirty="0" smtClean="0"/>
              <a:t> Олеся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29058" y="6357934"/>
            <a:ext cx="2143140" cy="500066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Харьков-2013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143240" y="0"/>
            <a:ext cx="3929090" cy="428604"/>
          </a:xfrm>
          <a:prstGeom prst="rect">
            <a:avLst/>
          </a:prstGeom>
        </p:spPr>
        <p:txBody>
          <a:bodyPr tIns="0">
            <a:normAutofit fontScale="92500"/>
          </a:bodyPr>
          <a:lstStyle/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Харьковская гимназия №55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6" name="Picture 2" descr="http://graphics8.nytimes.com/images/2009/06/04/opinion/05atomic.480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57290" y="3429000"/>
            <a:ext cx="3786214" cy="2713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Термоядерное оружие - тип </a:t>
            </a:r>
            <a:r>
              <a:rPr lang="ru-RU" dirty="0" smtClean="0"/>
              <a:t>ядерного оружия, разрушительная сила которого основана на использовании энергии реакции ядерного синтеза лёгких элементов в более тяжёлые, при которой выделяется колоссальное количество энергии.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571480"/>
            <a:ext cx="7498080" cy="4800600"/>
          </a:xfrm>
        </p:spPr>
        <p:txBody>
          <a:bodyPr/>
          <a:lstStyle/>
          <a:p>
            <a:r>
              <a:rPr lang="ru-RU" dirty="0" err="1" smtClean="0"/>
              <a:t>Дейтерид</a:t>
            </a:r>
            <a:r>
              <a:rPr lang="ru-RU" dirty="0" smtClean="0"/>
              <a:t> лития-6 — твёрдое вещество, которое позволяет хранить дейтерий при плюсовых температурах, и, кроме того, второй его компонент — литий-6 — это сырьё для получения самого дефицитного изотопа водорода — трития. Собственно, 6Li — единственный промышленный источник получения трития.</a:t>
            </a:r>
          </a:p>
          <a:p>
            <a:endParaRPr lang="ru-RU" dirty="0"/>
          </a:p>
        </p:txBody>
      </p:sp>
      <p:pic>
        <p:nvPicPr>
          <p:cNvPr id="2050" name="Picture 2" descr="{}_3^6\mathrm{Li} + {}_0^1n \to {}_1^3\mathrm{H} + {}_2^4\mathrm{He} + E."/>
          <p:cNvPicPr>
            <a:picLocks noChangeAspect="1" noChangeArrowheads="1"/>
          </p:cNvPicPr>
          <p:nvPr/>
        </p:nvPicPr>
        <p:blipFill>
          <a:blip r:embed="rId2">
            <a:lum bright="-23000" contrast="56000"/>
          </a:blip>
          <a:srcRect/>
          <a:stretch>
            <a:fillRect/>
          </a:stretch>
        </p:blipFill>
        <p:spPr bwMode="auto">
          <a:xfrm>
            <a:off x="1714480" y="5572140"/>
            <a:ext cx="6714950" cy="7259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Строение</a:t>
            </a:r>
            <a:r>
              <a:rPr lang="uk-UA" dirty="0" smtClean="0"/>
              <a:t> бомб</a:t>
            </a:r>
            <a:r>
              <a:rPr lang="ru-RU" dirty="0" err="1" smtClean="0"/>
              <a:t>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1928802"/>
            <a:ext cx="4933192" cy="4357718"/>
          </a:xfrm>
        </p:spPr>
        <p:txBody>
          <a:bodyPr/>
          <a:lstStyle/>
          <a:p>
            <a:r>
              <a:rPr lang="ru-RU" dirty="0" smtClean="0"/>
              <a:t>Термоядерная бомба, действующая по принципу </a:t>
            </a:r>
            <a:r>
              <a:rPr lang="ru-RU" dirty="0" err="1" smtClean="0"/>
              <a:t>Теллера-Улама</a:t>
            </a:r>
            <a:r>
              <a:rPr lang="ru-RU" dirty="0" smtClean="0"/>
              <a:t>, состоит из двух ступеней: триггера и контейнера с термоядерным горючим.</a:t>
            </a:r>
          </a:p>
          <a:p>
            <a:endParaRPr lang="ru-RU" dirty="0"/>
          </a:p>
        </p:txBody>
      </p:sp>
      <p:pic>
        <p:nvPicPr>
          <p:cNvPr id="18434" name="Picture 2" descr="http://upload.wikimedia.org/wikipedia/commons/thumb/c/c1/Teller-Ulam_device_3D.svg/160px-Teller-Ulam_device_3D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14488"/>
            <a:ext cx="2571768" cy="4645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Строение бомбы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47800"/>
            <a:ext cx="7647836" cy="519591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Триггер — это небольшой плутониевый ядерный заряд с термоядерным усилением и мощностью в несколько килотонн. </a:t>
            </a:r>
            <a:endParaRPr lang="ru-RU" dirty="0" smtClean="0"/>
          </a:p>
          <a:p>
            <a:r>
              <a:rPr lang="ru-RU" dirty="0" smtClean="0"/>
              <a:t>Контейнер с термоядерным горючим — основной элемент бомбы. Внутри него находится термоядерное горючее — </a:t>
            </a:r>
            <a:r>
              <a:rPr lang="ru-RU" dirty="0" err="1" smtClean="0"/>
              <a:t>дейтерид</a:t>
            </a:r>
            <a:r>
              <a:rPr lang="ru-RU" dirty="0" smtClean="0"/>
              <a:t> лития-6 — и расположенный по оси контейнера плутониевый стержень, играющий роль запала термоядерной реакции.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Строение бомбы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Оболочка контейнера может быть изготовлена как из </a:t>
            </a:r>
            <a:r>
              <a:rPr lang="ru-RU" dirty="0" smtClean="0"/>
              <a:t>урана-238, </a:t>
            </a:r>
            <a:r>
              <a:rPr lang="ru-RU" dirty="0" smtClean="0"/>
              <a:t>так и из свинца. </a:t>
            </a:r>
          </a:p>
          <a:p>
            <a:r>
              <a:rPr lang="ru-RU" dirty="0" smtClean="0"/>
              <a:t>Расположенные </a:t>
            </a:r>
            <a:r>
              <a:rPr lang="ru-RU" dirty="0" err="1" smtClean="0"/>
              <a:t>соосно</a:t>
            </a:r>
            <a:r>
              <a:rPr lang="ru-RU" dirty="0" smtClean="0"/>
              <a:t> триггер и контейнер заливаются специальным пластиком, проводящим излучение от триггера к контейнеру, и помещаются в корпус бомбы, изготовленный из стали или алюминия.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Принцип </a:t>
            </a:r>
            <a:r>
              <a:rPr lang="uk-UA" dirty="0" err="1" smtClean="0"/>
              <a:t>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4071942"/>
            <a:ext cx="6643734" cy="2643206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 smtClean="0"/>
              <a:t>A</a:t>
            </a:r>
            <a:r>
              <a:rPr lang="ru-RU" dirty="0" smtClean="0"/>
              <a:t>  Боеголовка перед взрывом; первая ступень вверху, вторая ступень внизу. Оба компонента термоядерной бомбы.</a:t>
            </a:r>
          </a:p>
          <a:p>
            <a:r>
              <a:rPr lang="ru-RU" b="1" dirty="0" smtClean="0"/>
              <a:t>B</a:t>
            </a:r>
            <a:r>
              <a:rPr lang="ru-RU" dirty="0" smtClean="0"/>
              <a:t>  Взрывчатое вещество подрывает первую ступень, сжимая ядро плутония до сверхкритического состояния и инициируя цепную реакцию расщепления.</a:t>
            </a:r>
          </a:p>
          <a:p>
            <a:r>
              <a:rPr lang="ru-RU" b="1" dirty="0" smtClean="0"/>
              <a:t>C</a:t>
            </a:r>
            <a:r>
              <a:rPr lang="ru-RU" dirty="0" smtClean="0"/>
              <a:t>  В процессе расщепления в первой ступени происходит импульс рентгеновского излучения, который распространяется вдоль внутренней части оболочки, проникая через наполнитель из </a:t>
            </a:r>
            <a:r>
              <a:rPr lang="ru-RU" dirty="0" err="1" smtClean="0">
                <a:hlinkClick r:id="rId2" tooltip="Пенополистирол"/>
              </a:rPr>
              <a:t>пенополистирола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D</a:t>
            </a:r>
            <a:r>
              <a:rPr lang="ru-RU" dirty="0" smtClean="0"/>
              <a:t>  Вторая ступень сжимается вследствие абляции (испарения) под воздействием рентгеновского излучения, и плутониевый стержень внутри второй ступени переходит в сверхкритическое состояние, инициируя цепную реакцию, выделяя огромное количество тепла.</a:t>
            </a:r>
          </a:p>
          <a:p>
            <a:r>
              <a:rPr lang="ru-RU" b="1" dirty="0" smtClean="0"/>
              <a:t>E</a:t>
            </a:r>
            <a:r>
              <a:rPr lang="ru-RU" dirty="0" smtClean="0"/>
              <a:t>  В сжатом и разогретом </a:t>
            </a:r>
            <a:r>
              <a:rPr lang="ru-RU" dirty="0" err="1" smtClean="0"/>
              <a:t>дейтериде</a:t>
            </a:r>
            <a:r>
              <a:rPr lang="ru-RU" dirty="0" smtClean="0"/>
              <a:t> лития-6 происходит реакция слияния, испускаемый нейтронный поток является инициатором реакции расщепления </a:t>
            </a:r>
            <a:r>
              <a:rPr lang="ru-RU" dirty="0" err="1" smtClean="0"/>
              <a:t>тампера</a:t>
            </a:r>
            <a:r>
              <a:rPr lang="ru-RU" dirty="0" smtClean="0"/>
              <a:t>. Огненный шар расширяется…</a:t>
            </a:r>
          </a:p>
          <a:p>
            <a:endParaRPr lang="ru-RU" dirty="0"/>
          </a:p>
        </p:txBody>
      </p:sp>
      <p:pic>
        <p:nvPicPr>
          <p:cNvPr id="1026" name="Picture 2" descr="http://upload.wikimedia.org/wikipedia/commons/thumb/d/df/BombH_explosion.svg/700px-BombH_explosion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500174"/>
            <a:ext cx="6667500" cy="257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071678"/>
            <a:ext cx="8001056" cy="1714512"/>
          </a:xfrm>
        </p:spPr>
        <p:txBody>
          <a:bodyPr>
            <a:noAutofit/>
          </a:bodyPr>
          <a:lstStyle/>
          <a:p>
            <a:pPr algn="ctr"/>
            <a:r>
              <a:rPr lang="uk-UA" sz="6400" dirty="0" err="1" smtClean="0"/>
              <a:t>Спасибо</a:t>
            </a:r>
            <a:r>
              <a:rPr lang="uk-UA" sz="6400" dirty="0" smtClean="0"/>
              <a:t> за </a:t>
            </a:r>
            <a:r>
              <a:rPr lang="uk-UA" sz="6400" dirty="0" err="1" smtClean="0"/>
              <a:t>внимание</a:t>
            </a:r>
            <a:r>
              <a:rPr lang="uk-UA" sz="6400" dirty="0" smtClean="0"/>
              <a:t>!</a:t>
            </a:r>
            <a:endParaRPr lang="ru-RU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214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Термоя́дерное ору́жие (водородная бомба)</vt:lpstr>
      <vt:lpstr>Слайд 2</vt:lpstr>
      <vt:lpstr>Слайд 3</vt:lpstr>
      <vt:lpstr>Строение бомбы</vt:lpstr>
      <vt:lpstr>Строение бомбы</vt:lpstr>
      <vt:lpstr>Строение бомбы</vt:lpstr>
      <vt:lpstr>Принцип действия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Термоя́дерное ору́жие (водородная бомба)</dc:title>
  <dc:creator>Олеся</dc:creator>
  <cp:lastModifiedBy>Олеся</cp:lastModifiedBy>
  <cp:revision>4</cp:revision>
  <dcterms:created xsi:type="dcterms:W3CDTF">2013-05-17T03:41:50Z</dcterms:created>
  <dcterms:modified xsi:type="dcterms:W3CDTF">2013-05-17T04:20:33Z</dcterms:modified>
</cp:coreProperties>
</file>