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9" r:id="rId5"/>
    <p:sldId id="270" r:id="rId6"/>
    <p:sldId id="271" r:id="rId7"/>
    <p:sldId id="258" r:id="rId8"/>
    <p:sldId id="267" r:id="rId9"/>
    <p:sldId id="268" r:id="rId10"/>
    <p:sldId id="261" r:id="rId11"/>
    <p:sldId id="262" r:id="rId12"/>
    <p:sldId id="263" r:id="rId13"/>
    <p:sldId id="264" r:id="rId14"/>
    <p:sldId id="265" r:id="rId15"/>
    <p:sldId id="266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90" autoAdjust="0"/>
    <p:restoredTop sz="94660"/>
  </p:normalViewPr>
  <p:slideViewPr>
    <p:cSldViewPr>
      <p:cViewPr varScale="1">
        <p:scale>
          <a:sx n="104" d="100"/>
          <a:sy n="104" d="100"/>
        </p:scale>
        <p:origin x="-63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svetae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1" y="1"/>
            <a:ext cx="3326457" cy="5013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4653136"/>
            <a:ext cx="9144000" cy="2204864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Цветаева Марина Ивановна</a:t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sz="3600" dirty="0" smtClean="0">
                <a:latin typeface="Monotype Corsiva" pitchFamily="66" charset="0"/>
              </a:rPr>
              <a:t> (26 сентября 1892 года – 31 августа 1941 года), русская поэтесса, переводчик.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/>
              <a:t>Гражданская война (1917—1922)</a:t>
            </a:r>
            <a:endParaRPr lang="ru-RU" dirty="0"/>
          </a:p>
        </p:txBody>
      </p:sp>
      <p:pic>
        <p:nvPicPr>
          <p:cNvPr id="1026" name="Picture 2" descr="&amp;Mcy;&amp;acy;&amp;rcy;&amp;icy;&amp;ncy;&amp;acy; &amp;TScy;&amp;vcy;&amp;iecy;&amp;tcy;&amp;acy;&amp;iecy;&amp;vcy;&amp;acy; «&amp;TScy;&amp;acy;&amp;rcy;&amp;softcy;-&amp;Dcy;&amp;iecy;&amp;vcy;&amp;icy;&amp;tscy;&amp;acy;». &amp;Ocy;&amp;bcy;&amp;lcy;&amp;ocy;&amp;zhcy;&amp;kcy;&amp;acy; &amp;Dcy;. &amp;Mcy;&amp;icy;&amp;tcy;&amp;rcy;&amp;ocy;&amp;khcy;&amp;icy;&amp;ncy;&amp;acy;. 19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980728"/>
            <a:ext cx="4248472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&amp;Kcy;&amp;iecy;&amp;ncy;&amp;ocy;&amp;tcy;&amp;acy;&amp;fcy; &amp;Mcy;&amp;acy;&amp;rcy;&amp;icy;&amp;ncy;&amp;ycy; &amp;TScy;&amp;vcy;&amp;iecy;&amp;tcy;&amp;acy;&amp;iecy;&amp;vcy;&amp;ocy;&amp;j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Кенотаф Цветаевой в Тарусе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&amp;Pcy;&amp;acy;&amp;mcy;&amp;yacy;&amp;tcy;&amp;ncy;&amp;icy;&amp;kcy; &amp;Mcy;&amp;acy;&amp;rcy;&amp;icy;&amp;ncy;&amp;iecy; &amp;TScy;&amp;vcy;&amp;iecy;&amp;tcy;&amp;acy;&amp;iecy;&amp;vcy;&amp;ocy;&amp;j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89240"/>
            <a:ext cx="8229600" cy="1143000"/>
          </a:xfrm>
        </p:spPr>
        <p:txBody>
          <a:bodyPr/>
          <a:lstStyle/>
          <a:p>
            <a:r>
              <a:rPr lang="ru-RU" dirty="0" smtClean="0"/>
              <a:t>Памятник Марине Цветаевой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&amp;Dcy;&amp;ocy;&amp;mcy; &amp;Mcy;. &amp;TScy;&amp;vcy;&amp;iecy;&amp;tcy;&amp;acy;&amp;iecy;&amp;vcy;&amp;ocy;&amp;jcy;. &amp;Bcy;&amp;ocy;&amp;rcy;&amp;icy;&amp;scy;&amp;ocy;&amp;gcy;&amp;lcy;&amp;iecy;&amp;bcy;&amp;scy;&amp;kcy;&amp;icy;&amp;jcy; &amp;pcy;&amp;iecy;&amp;rcy;., &amp;Mcy;&amp;ocy;&amp;scy;&amp;kcy;&amp;vcy;&amp;acy;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54777" cy="55892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Дом Цветаевой Москве</a:t>
            </a:r>
            <a:r>
              <a:rPr lang="ru-RU" sz="3200" dirty="0" smtClean="0"/>
              <a:t>, </a:t>
            </a:r>
            <a:r>
              <a:rPr lang="ru-RU" sz="3600" dirty="0" smtClean="0"/>
              <a:t>ныне Музей-квартира </a:t>
            </a:r>
            <a:endParaRPr lang="ru-RU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4880" y="2492896"/>
            <a:ext cx="3909120" cy="926976"/>
          </a:xfrm>
        </p:spPr>
        <p:txBody>
          <a:bodyPr>
            <a:noAutofit/>
          </a:bodyPr>
          <a:lstStyle/>
          <a:p>
            <a:pPr algn="l"/>
            <a:r>
              <a:rPr lang="ru-RU" sz="4000" dirty="0" smtClean="0"/>
              <a:t>Стихотворение Марины Цветаевой на стене одного из домов в Лейдене (Нидерланды) </a:t>
            </a:r>
            <a:endParaRPr lang="ru-RU" sz="4000" dirty="0"/>
          </a:p>
        </p:txBody>
      </p:sp>
      <p:pic>
        <p:nvPicPr>
          <p:cNvPr id="20482" name="Picture 2" descr="&amp;Scy;&amp;tcy;&amp;icy;&amp;khcy;&amp;ocy;&amp;tcy;&amp;vcy;&amp;ocy;&amp;rcy;&amp;iecy;&amp;ncy;&amp;icy;&amp;iecy; &amp;Mcy;&amp;acy;&amp;rcy;&amp;icy;&amp;ncy;&amp;ycy; &amp;TScy;&amp;vcy;&amp;iecy;&amp;tcy;&amp;acy;&amp;iecy;&amp;vcy;&amp;ocy;&amp;jcy; &amp;ncy;&amp;acy; &amp;scy;&amp;tcy;&amp;iecy;&amp;ncy;&amp;iecy; &amp;ocy;&amp;dcy;&amp;ncy;&amp;ocy;&amp;gcy;&amp;ocy; &amp;icy;&amp;zcy; &amp;dcy;&amp;ocy;&amp;mcy;&amp;ocy;&amp;vcy; &amp;vcy; &amp;Lcy;&amp;iecy;&amp;jcy;&amp;dcy;&amp;iecy;&amp;ncy;&amp;iecy; (&amp;Ncy;&amp;icy;&amp;dcy;&amp;iecy;&amp;rcy;&amp;lcy;&amp;acy;&amp;ncy;&amp;dcy;&amp;ycy;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9788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Почтовая карточка СССР с оригинальной маркой, художник Ю.Арцименев, 1992 </a:t>
            </a:r>
            <a:endParaRPr lang="ru-RU" sz="3600" dirty="0"/>
          </a:p>
        </p:txBody>
      </p:sp>
      <p:pic>
        <p:nvPicPr>
          <p:cNvPr id="19458" name="Picture 2" descr="&amp;Pcy;&amp;ocy;&amp;chcy;&amp;tcy;&amp;ocy;&amp;vcy;&amp;acy;&amp;yacy; &amp;kcy;&amp;acy;&amp;rcy;&amp;tcy;&amp;ocy;&amp;chcy;&amp;kcy;&amp;acy; &amp;Scy;&amp;Scy;&amp;Scy;&amp;Rcy; &amp;scy; &amp;ocy;&amp;rcy;&amp;icy;&amp;gcy;&amp;icy;&amp;ncy;&amp;acy;&amp;lcy;&amp;softcy;&amp;ncy;&amp;ocy;&amp;jcy; &amp;mcy;&amp;acy;&amp;rcy;&amp;kcy;&amp;ocy;&amp;jcy;, &amp;khcy;&amp;ucy;&amp;dcy;&amp;ocy;&amp;zhcy;&amp;ncy;&amp;icy;&amp;kcy; &amp;YUcy;.&amp;Acy;&amp;rcy;&amp;tscy;&amp;icy;&amp;mcy;&amp;iecy;&amp;ncy;&amp;iecy;&amp;vcy;, 19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9144000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0"/>
            <a:ext cx="4355976" cy="6858000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/>
              <a:t>Отец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Иван Владимирович</a:t>
            </a:r>
            <a:r>
              <a:rPr lang="ru-RU" sz="2800" dirty="0" smtClean="0"/>
              <a:t>, — профессор Московского университета, известный филолог и искусствовед; стал в дальнейшем директором </a:t>
            </a:r>
            <a:r>
              <a:rPr lang="ru-RU" sz="2800" dirty="0" err="1" smtClean="0"/>
              <a:t>Румянцевского</a:t>
            </a:r>
            <a:r>
              <a:rPr lang="ru-RU" sz="2800" dirty="0" smtClean="0"/>
              <a:t> музея и основателем Музея изящных искусств</a:t>
            </a:r>
            <a:endParaRPr lang="ru-RU" sz="2800" dirty="0"/>
          </a:p>
        </p:txBody>
      </p:sp>
      <p:pic>
        <p:nvPicPr>
          <p:cNvPr id="3074" name="Picture 2" descr="&amp;Ocy;&amp;tcy;&amp;iecy;&amp;tscy; &amp;Mcy;&amp;acy;&amp;rcy;&amp;icy;&amp;ncy;&amp;ycy; &amp;TScy;&amp;vcy;&amp;iecy;&amp;tcy;&amp;acy;&amp;iecy;&amp;vcy;&amp;ocy;&amp;jcy; - &amp;Icy;&amp;vcy;&amp;acy;&amp;ncy; &amp;Vcy;&amp;lcy;&amp;acy;&amp;dcy;&amp;icy;&amp;mcy;&amp;icy;&amp;rcy;&amp;ocy;&amp;vcy;&amp;icy;&amp;ch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0198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589240"/>
            <a:ext cx="8229600" cy="1143000"/>
          </a:xfrm>
        </p:spPr>
        <p:txBody>
          <a:bodyPr/>
          <a:lstStyle/>
          <a:p>
            <a:r>
              <a:rPr lang="ru-RU" dirty="0" smtClean="0"/>
              <a:t>Фото на паспорт и розпись</a:t>
            </a:r>
            <a:endParaRPr lang="ru-RU" dirty="0"/>
          </a:p>
        </p:txBody>
      </p:sp>
      <p:pic>
        <p:nvPicPr>
          <p:cNvPr id="2050" name="Picture 2" descr="&amp;Mcy;&amp;acy;&amp;rcy;&amp;icy;&amp;ncy;&amp;acy; &amp;TScy;&amp;vcy;&amp;iecy;&amp;tcy;&amp;acy;&amp;iecy;&amp;vcy;&amp;acy;. &amp;Ocy;&amp;kcy;&amp;ocy;&amp;lcy;&amp;ocy; 19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-1"/>
            <a:ext cx="3888432" cy="57748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80920" cy="908720"/>
          </a:xfrm>
        </p:spPr>
        <p:txBody>
          <a:bodyPr>
            <a:normAutofit/>
          </a:bodyPr>
          <a:lstStyle/>
          <a:p>
            <a:r>
              <a:rPr lang="ru-RU" dirty="0" smtClean="0"/>
              <a:t>Сергей Эфрон и Марина Цветаева</a:t>
            </a:r>
            <a:endParaRPr lang="ru-RU" dirty="0"/>
          </a:p>
        </p:txBody>
      </p:sp>
      <p:pic>
        <p:nvPicPr>
          <p:cNvPr id="26626" name="Picture 2" descr="http://rolfgross.dreamhosters.com/Tsvetaeva/Images/efron_tsvetaeva_19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3419"/>
            <a:ext cx="8064896" cy="59545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08912" cy="908720"/>
          </a:xfrm>
        </p:spPr>
        <p:txBody>
          <a:bodyPr/>
          <a:lstStyle/>
          <a:p>
            <a:r>
              <a:rPr lang="ru-RU" dirty="0" smtClean="0"/>
              <a:t>Дочь Цветаевой Ариадна (Аля)</a:t>
            </a:r>
            <a:endParaRPr lang="ru-RU" dirty="0"/>
          </a:p>
        </p:txBody>
      </p:sp>
      <p:pic>
        <p:nvPicPr>
          <p:cNvPr id="27650" name="Picture 2" descr="http://stat20.privet.ru/lr/0b283226cd05e073a77550fdefd40d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692696"/>
            <a:ext cx="4608512" cy="61520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08912" cy="6803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Сын Цветаевой </a:t>
            </a:r>
            <a:r>
              <a:rPr lang="ru-RU" dirty="0" err="1" smtClean="0"/>
              <a:t>Мур</a:t>
            </a:r>
            <a:endParaRPr lang="ru-RU" dirty="0"/>
          </a:p>
        </p:txBody>
      </p:sp>
      <p:pic>
        <p:nvPicPr>
          <p:cNvPr id="28674" name="Picture 2" descr="http://www.svidetel.su/audiopics/0007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8630172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8529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latin typeface="Monotype Corsiva" pitchFamily="66" charset="0"/>
                <a:cs typeface="Aharoni" pitchFamily="2" charset="-79"/>
              </a:rPr>
              <a:t>Красною кистью</a:t>
            </a:r>
            <a:br>
              <a:rPr lang="ru-RU" sz="3100" b="1" i="1" dirty="0" smtClean="0">
                <a:latin typeface="Monotype Corsiva" pitchFamily="66" charset="0"/>
                <a:cs typeface="Aharoni" pitchFamily="2" charset="-79"/>
              </a:rPr>
            </a:br>
            <a:r>
              <a:rPr lang="ru-RU" sz="3100" b="1" i="1" dirty="0" smtClean="0">
                <a:latin typeface="Monotype Corsiva" pitchFamily="66" charset="0"/>
                <a:cs typeface="Aharoni" pitchFamily="2" charset="-79"/>
              </a:rPr>
              <a:t>Рябина зажглась.</a:t>
            </a:r>
            <a:br>
              <a:rPr lang="ru-RU" sz="3100" b="1" i="1" dirty="0" smtClean="0">
                <a:latin typeface="Monotype Corsiva" pitchFamily="66" charset="0"/>
                <a:cs typeface="Aharoni" pitchFamily="2" charset="-79"/>
              </a:rPr>
            </a:br>
            <a:r>
              <a:rPr lang="ru-RU" sz="3100" b="1" i="1" dirty="0" smtClean="0">
                <a:latin typeface="Monotype Corsiva" pitchFamily="66" charset="0"/>
                <a:cs typeface="Aharoni" pitchFamily="2" charset="-79"/>
              </a:rPr>
              <a:t>Падали листья,</a:t>
            </a:r>
            <a:br>
              <a:rPr lang="ru-RU" sz="3100" b="1" i="1" dirty="0" smtClean="0">
                <a:latin typeface="Monotype Corsiva" pitchFamily="66" charset="0"/>
                <a:cs typeface="Aharoni" pitchFamily="2" charset="-79"/>
              </a:rPr>
            </a:br>
            <a:r>
              <a:rPr lang="ru-RU" sz="3100" b="1" i="1" dirty="0" smtClean="0">
                <a:latin typeface="Monotype Corsiva" pitchFamily="66" charset="0"/>
                <a:cs typeface="Aharoni" pitchFamily="2" charset="-79"/>
              </a:rPr>
              <a:t>Я родилась.</a:t>
            </a:r>
            <a:br>
              <a:rPr lang="ru-RU" sz="3100" b="1" i="1" dirty="0" smtClean="0">
                <a:latin typeface="Monotype Corsiva" pitchFamily="66" charset="0"/>
                <a:cs typeface="Aharoni" pitchFamily="2" charset="-79"/>
              </a:rPr>
            </a:br>
            <a:r>
              <a:rPr lang="ru-RU" sz="3100" b="1" i="1" dirty="0" smtClean="0">
                <a:latin typeface="Monotype Corsiva" pitchFamily="66" charset="0"/>
                <a:cs typeface="Aharoni" pitchFamily="2" charset="-79"/>
              </a:rPr>
              <a:t/>
            </a:r>
            <a:br>
              <a:rPr lang="ru-RU" sz="3100" b="1" i="1" dirty="0" smtClean="0">
                <a:latin typeface="Monotype Corsiva" pitchFamily="66" charset="0"/>
                <a:cs typeface="Aharoni" pitchFamily="2" charset="-79"/>
              </a:rPr>
            </a:br>
            <a:r>
              <a:rPr lang="ru-RU" sz="3100" b="1" i="1" dirty="0" smtClean="0">
                <a:latin typeface="Monotype Corsiva" pitchFamily="66" charset="0"/>
                <a:cs typeface="Aharoni" pitchFamily="2" charset="-79"/>
              </a:rPr>
              <a:t>Спорили сотни</a:t>
            </a:r>
            <a:br>
              <a:rPr lang="ru-RU" sz="3100" b="1" i="1" dirty="0" smtClean="0">
                <a:latin typeface="Monotype Corsiva" pitchFamily="66" charset="0"/>
                <a:cs typeface="Aharoni" pitchFamily="2" charset="-79"/>
              </a:rPr>
            </a:br>
            <a:r>
              <a:rPr lang="ru-RU" sz="3100" b="1" i="1" dirty="0" smtClean="0">
                <a:latin typeface="Monotype Corsiva" pitchFamily="66" charset="0"/>
                <a:cs typeface="Aharoni" pitchFamily="2" charset="-79"/>
              </a:rPr>
              <a:t>Колоколов.</a:t>
            </a:r>
            <a:br>
              <a:rPr lang="ru-RU" sz="3100" b="1" i="1" dirty="0" smtClean="0">
                <a:latin typeface="Monotype Corsiva" pitchFamily="66" charset="0"/>
                <a:cs typeface="Aharoni" pitchFamily="2" charset="-79"/>
              </a:rPr>
            </a:br>
            <a:r>
              <a:rPr lang="ru-RU" sz="3100" b="1" i="1" dirty="0" smtClean="0">
                <a:latin typeface="Monotype Corsiva" pitchFamily="66" charset="0"/>
                <a:cs typeface="Aharoni" pitchFamily="2" charset="-79"/>
              </a:rPr>
              <a:t>День был субботний:</a:t>
            </a:r>
            <a:br>
              <a:rPr lang="ru-RU" sz="3100" b="1" i="1" dirty="0" smtClean="0">
                <a:latin typeface="Monotype Corsiva" pitchFamily="66" charset="0"/>
                <a:cs typeface="Aharoni" pitchFamily="2" charset="-79"/>
              </a:rPr>
            </a:br>
            <a:r>
              <a:rPr lang="ru-RU" sz="3100" b="1" i="1" dirty="0" smtClean="0">
                <a:latin typeface="Monotype Corsiva" pitchFamily="66" charset="0"/>
                <a:cs typeface="Aharoni" pitchFamily="2" charset="-79"/>
              </a:rPr>
              <a:t>Иоанн Богослов</a:t>
            </a:r>
            <a:br>
              <a:rPr lang="ru-RU" sz="3100" b="1" i="1" dirty="0" smtClean="0">
                <a:latin typeface="Monotype Corsiva" pitchFamily="66" charset="0"/>
                <a:cs typeface="Aharoni" pitchFamily="2" charset="-79"/>
              </a:rPr>
            </a:br>
            <a:r>
              <a:rPr lang="ru-RU" sz="3100" b="1" i="1" dirty="0" smtClean="0">
                <a:latin typeface="Monotype Corsiva" pitchFamily="66" charset="0"/>
                <a:cs typeface="Aharoni" pitchFamily="2" charset="-79"/>
              </a:rPr>
              <a:t/>
            </a:r>
            <a:br>
              <a:rPr lang="ru-RU" sz="3100" b="1" i="1" dirty="0" smtClean="0">
                <a:latin typeface="Monotype Corsiva" pitchFamily="66" charset="0"/>
                <a:cs typeface="Aharoni" pitchFamily="2" charset="-79"/>
              </a:rPr>
            </a:br>
            <a:r>
              <a:rPr lang="ru-RU" sz="3100" b="1" i="1" dirty="0" smtClean="0">
                <a:latin typeface="Monotype Corsiva" pitchFamily="66" charset="0"/>
                <a:cs typeface="Aharoni" pitchFamily="2" charset="-79"/>
              </a:rPr>
              <a:t>Мне и доныне</a:t>
            </a:r>
            <a:br>
              <a:rPr lang="ru-RU" sz="3100" b="1" i="1" dirty="0" smtClean="0">
                <a:latin typeface="Monotype Corsiva" pitchFamily="66" charset="0"/>
                <a:cs typeface="Aharoni" pitchFamily="2" charset="-79"/>
              </a:rPr>
            </a:br>
            <a:r>
              <a:rPr lang="ru-RU" sz="3100" b="1" i="1" dirty="0" smtClean="0">
                <a:latin typeface="Monotype Corsiva" pitchFamily="66" charset="0"/>
                <a:cs typeface="Aharoni" pitchFamily="2" charset="-79"/>
              </a:rPr>
              <a:t>Хочется грызть</a:t>
            </a:r>
            <a:br>
              <a:rPr lang="ru-RU" sz="3100" b="1" i="1" dirty="0" smtClean="0">
                <a:latin typeface="Monotype Corsiva" pitchFamily="66" charset="0"/>
                <a:cs typeface="Aharoni" pitchFamily="2" charset="-79"/>
              </a:rPr>
            </a:br>
            <a:r>
              <a:rPr lang="ru-RU" sz="3100" b="1" i="1" dirty="0" smtClean="0">
                <a:latin typeface="Monotype Corsiva" pitchFamily="66" charset="0"/>
                <a:cs typeface="Aharoni" pitchFamily="2" charset="-79"/>
              </a:rPr>
              <a:t>Жаркой рябины</a:t>
            </a:r>
            <a:br>
              <a:rPr lang="ru-RU" sz="3100" b="1" i="1" dirty="0" smtClean="0">
                <a:latin typeface="Monotype Corsiva" pitchFamily="66" charset="0"/>
                <a:cs typeface="Aharoni" pitchFamily="2" charset="-79"/>
              </a:rPr>
            </a:br>
            <a:r>
              <a:rPr lang="ru-RU" sz="3100" b="1" i="1" dirty="0" smtClean="0">
                <a:latin typeface="Monotype Corsiva" pitchFamily="66" charset="0"/>
                <a:cs typeface="Aharoni" pitchFamily="2" charset="-79"/>
              </a:rPr>
              <a:t>Горькую кисть.</a:t>
            </a:r>
            <a:r>
              <a:rPr lang="ru-RU" sz="3100" b="1" i="1" dirty="0" smtClean="0">
                <a:latin typeface="Monotype Corsiva" pitchFamily="66" charset="0"/>
              </a:rPr>
              <a:t/>
            </a:r>
            <a:br>
              <a:rPr lang="ru-RU" sz="3100" b="1" i="1" dirty="0" smtClean="0">
                <a:latin typeface="Monotype Corsiva" pitchFamily="66" charset="0"/>
              </a:rPr>
            </a:br>
            <a:r>
              <a:rPr lang="ru-RU" sz="3100" b="1" i="1" dirty="0" smtClean="0">
                <a:latin typeface="Monotype Corsiva" pitchFamily="66" charset="0"/>
              </a:rPr>
              <a:t>						</a:t>
            </a:r>
            <a:r>
              <a:rPr lang="ru-RU" sz="2700" b="1" i="1" dirty="0" smtClean="0">
                <a:latin typeface="Monotype Corsiva" pitchFamily="66" charset="0"/>
              </a:rPr>
              <a:t>М.Цветаева</a:t>
            </a:r>
            <a:endParaRPr lang="ru-RU" sz="2700" b="1" i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&amp;TScy;&amp;vcy;&amp;iecy;&amp;tcy;&amp;acy;&amp;iecy;&amp;vcy;&amp;acy; &quot;&amp;Vcy;&amp;iecy;&amp;chcy;&amp;iecy;&amp;rcy;&amp;ncy;&amp;icy;&amp;jcy; &amp;acy;&amp;lcy;&amp;softcy;&amp;bcy;&amp;ocy;&amp;mcy;&quot;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60648"/>
            <a:ext cx="4176464" cy="61770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photo.tsvetayeva.com/data/media/39/CVET1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5" y="0"/>
            <a:ext cx="522338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136</TotalTime>
  <Words>67</Words>
  <Application>Microsoft Office PowerPoint</Application>
  <PresentationFormat>Экран (4:3)</PresentationFormat>
  <Paragraphs>13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Цветаева Марина Ивановна  (26 сентября 1892 года – 31 августа 1941 года), русская поэтесса, переводчик.</vt:lpstr>
      <vt:lpstr>Отец  Иван Владимирович, — профессор Московского университета, известный филолог и искусствовед; стал в дальнейшем директором Румянцевского музея и основателем Музея изящных искусств</vt:lpstr>
      <vt:lpstr>Фото на паспорт и розпись</vt:lpstr>
      <vt:lpstr>Сергей Эфрон и Марина Цветаева</vt:lpstr>
      <vt:lpstr>Дочь Цветаевой Ариадна (Аля)</vt:lpstr>
      <vt:lpstr>Сын Цветаевой Мур</vt:lpstr>
      <vt:lpstr>Красною кистью Рябина зажглась. Падали листья, Я родилась.  Спорили сотни Колоколов. День был субботний: Иоанн Богослов  Мне и доныне Хочется грызть Жаркой рябины Горькую кисть.       М.Цветаева</vt:lpstr>
      <vt:lpstr>Слайд 8</vt:lpstr>
      <vt:lpstr>Слайд 9</vt:lpstr>
      <vt:lpstr>Гражданская война (1917—1922)</vt:lpstr>
      <vt:lpstr>Кенотаф Цветаевой в Тарусе</vt:lpstr>
      <vt:lpstr>Памятник Марине Цветаевой</vt:lpstr>
      <vt:lpstr>Дом Цветаевой Москве, ныне Музей-квартира </vt:lpstr>
      <vt:lpstr>Стихотворение Марины Цветаевой на стене одного из домов в Лейдене (Нидерланды) </vt:lpstr>
      <vt:lpstr>Почтовая карточка СССР с оригинальной маркой, художник Ю.Арцименев, 1992 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Марина Цветаева</dc:title>
  <dc:creator>User</dc:creator>
  <cp:lastModifiedBy>User</cp:lastModifiedBy>
  <cp:revision>17</cp:revision>
  <dcterms:created xsi:type="dcterms:W3CDTF">2013-12-10T18:09:12Z</dcterms:created>
  <dcterms:modified xsi:type="dcterms:W3CDTF">2013-12-14T15:07:37Z</dcterms:modified>
</cp:coreProperties>
</file>