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96%D0%B2%D0%B4%D0%B5%D0%BD%D0%BD%D0%BE-%D0%A1%D1%85%D1%96%D0%B4%D0%BD%D0%B0_%D0%90%D0%B7%D1%96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0%B4%D1%83%D1%97%D0%B7%D0%B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harat_thum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63089"/>
            <a:ext cx="2160240" cy="3294912"/>
          </a:xfrm>
          <a:prstGeom prst="rect">
            <a:avLst/>
          </a:prstGeom>
        </p:spPr>
      </p:pic>
      <p:pic>
        <p:nvPicPr>
          <p:cNvPr id="7" name="Рисунок 6" descr="in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29114"/>
            <a:ext cx="1584176" cy="2828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692696"/>
            <a:ext cx="5472608" cy="1159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gradFill>
                  <a:gsLst>
                    <a:gs pos="14000">
                      <a:srgbClr val="FFFF00"/>
                    </a:gs>
                    <a:gs pos="42000">
                      <a:srgbClr val="00B0F0"/>
                    </a:gs>
                    <a:gs pos="70000">
                      <a:srgbClr val="7030A0"/>
                    </a:gs>
                    <a:gs pos="91000">
                      <a:srgbClr val="FF0066"/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Індії</a:t>
            </a:r>
            <a:endParaRPr lang="ru-RU" sz="6000" b="1" cap="none" spc="0" dirty="0">
              <a:ln w="11430"/>
              <a:gradFill>
                <a:gsLst>
                  <a:gs pos="14000">
                    <a:srgbClr val="FFFF00"/>
                  </a:gs>
                  <a:gs pos="42000">
                    <a:srgbClr val="00B0F0"/>
                  </a:gs>
                  <a:gs pos="70000">
                    <a:srgbClr val="7030A0"/>
                  </a:gs>
                  <a:gs pos="91000">
                    <a:srgbClr val="FF0066"/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Hawa Mahal Jaip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236296" cy="5427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Хава-Махал</a:t>
            </a:r>
            <a:r>
              <a:rPr lang="ru-RU" dirty="0" smtClean="0"/>
              <a:t> — </a:t>
            </a:r>
            <a:r>
              <a:rPr lang="ru-RU" dirty="0" smtClean="0"/>
              <a:t>п'ятиярусное</a:t>
            </a:r>
            <a:r>
              <a:rPr lang="ru-RU" dirty="0" smtClean="0"/>
              <a:t> </a:t>
            </a:r>
            <a:r>
              <a:rPr lang="ru-RU" dirty="0" smtClean="0"/>
              <a:t>гаремне</a:t>
            </a:r>
            <a:r>
              <a:rPr lang="ru-RU" dirty="0" smtClean="0"/>
              <a:t> </a:t>
            </a:r>
            <a:r>
              <a:rPr lang="ru-RU" dirty="0" smtClean="0"/>
              <a:t>крило</a:t>
            </a:r>
            <a:r>
              <a:rPr lang="ru-RU" dirty="0" smtClean="0"/>
              <a:t> </a:t>
            </a:r>
            <a:r>
              <a:rPr lang="ru-RU" dirty="0" smtClean="0"/>
              <a:t>палацового</a:t>
            </a:r>
            <a:r>
              <a:rPr lang="ru-RU" dirty="0" smtClean="0"/>
              <a:t> комплексу </a:t>
            </a:r>
            <a:r>
              <a:rPr lang="ru-RU" dirty="0" smtClean="0"/>
              <a:t>Джайпурського</a:t>
            </a:r>
            <a:r>
              <a:rPr lang="ru-RU" dirty="0" smtClean="0"/>
              <a:t> </a:t>
            </a:r>
            <a:r>
              <a:rPr lang="ru-RU" dirty="0" smtClean="0"/>
              <a:t>махараджі</a:t>
            </a:r>
            <a:r>
              <a:rPr lang="ru-RU" dirty="0" smtClean="0"/>
              <a:t> </a:t>
            </a:r>
            <a:r>
              <a:rPr lang="ru-RU" dirty="0" smtClean="0"/>
              <a:t>Савай</a:t>
            </a:r>
            <a:r>
              <a:rPr lang="ru-RU" dirty="0" smtClean="0"/>
              <a:t> </a:t>
            </a:r>
            <a:r>
              <a:rPr lang="ru-RU" dirty="0" smtClean="0"/>
              <a:t>Пратап</a:t>
            </a:r>
            <a:r>
              <a:rPr lang="ru-RU" dirty="0" smtClean="0"/>
              <a:t> </a:t>
            </a:r>
            <a:r>
              <a:rPr lang="ru-RU" dirty="0" smtClean="0"/>
              <a:t>Сингха</a:t>
            </a:r>
            <a:r>
              <a:rPr lang="ru-RU" dirty="0" smtClean="0"/>
              <a:t> (правив у 1778 — 1803), </a:t>
            </a:r>
            <a:r>
              <a:rPr lang="ru-RU" dirty="0" smtClean="0"/>
              <a:t>побудоване</a:t>
            </a:r>
            <a:r>
              <a:rPr lang="ru-RU" dirty="0" smtClean="0"/>
              <a:t> не пізніше 1799 року з рожевого </a:t>
            </a:r>
            <a:r>
              <a:rPr lang="ru-RU" dirty="0" smtClean="0"/>
              <a:t>пісковика</a:t>
            </a:r>
            <a:r>
              <a:rPr lang="ru-RU" dirty="0" smtClean="0"/>
              <a:t> в формі вінця </a:t>
            </a:r>
            <a:r>
              <a:rPr lang="ru-RU" dirty="0" smtClean="0"/>
              <a:t>Крішни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co-turizm.net/wp-content/uploads/2013/04/hram-Lotosa-Nyu-Deli-In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4077"/>
            <a:ext cx="8820472" cy="56539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Дім</a:t>
            </a:r>
            <a:r>
              <a:rPr lang="ru-RU" b="1" dirty="0" smtClean="0"/>
              <a:t> </a:t>
            </a:r>
            <a:r>
              <a:rPr lang="ru-RU" b="1" dirty="0" smtClean="0"/>
              <a:t>молитви</a:t>
            </a:r>
            <a:r>
              <a:rPr lang="ru-RU" b="1" dirty="0" smtClean="0"/>
              <a:t> </a:t>
            </a:r>
            <a:r>
              <a:rPr lang="ru-RU" b="1" dirty="0" smtClean="0"/>
              <a:t>Багаї</a:t>
            </a:r>
            <a:r>
              <a:rPr lang="ru-RU" dirty="0" smtClean="0"/>
              <a:t>, </a:t>
            </a:r>
            <a:r>
              <a:rPr lang="ru-RU" dirty="0" smtClean="0"/>
              <a:t>відоміший</a:t>
            </a:r>
            <a:r>
              <a:rPr lang="ru-RU" dirty="0" smtClean="0"/>
              <a:t> як </a:t>
            </a:r>
            <a:r>
              <a:rPr lang="ru-RU" b="1" dirty="0" smtClean="0"/>
              <a:t>Храм Лотоса</a:t>
            </a:r>
            <a:r>
              <a:rPr lang="ru-RU" dirty="0" smtClean="0"/>
              <a:t>, — </a:t>
            </a:r>
            <a:r>
              <a:rPr lang="ru-RU" dirty="0" smtClean="0"/>
              <a:t>бахаїстський</a:t>
            </a:r>
            <a:r>
              <a:rPr lang="ru-RU" dirty="0" smtClean="0"/>
              <a:t> храм, </a:t>
            </a:r>
            <a:r>
              <a:rPr lang="ru-RU" dirty="0" smtClean="0"/>
              <a:t>розташований</a:t>
            </a:r>
            <a:r>
              <a:rPr lang="ru-RU" dirty="0" smtClean="0"/>
              <a:t> у </a:t>
            </a:r>
            <a:r>
              <a:rPr lang="ru-RU" dirty="0" smtClean="0"/>
              <a:t>місті</a:t>
            </a:r>
            <a:r>
              <a:rPr lang="ru-RU" dirty="0" smtClean="0"/>
              <a:t> </a:t>
            </a:r>
            <a:r>
              <a:rPr lang="ru-RU" dirty="0" smtClean="0"/>
              <a:t>Нью-Делі</a:t>
            </a:r>
            <a:r>
              <a:rPr lang="ru-RU" dirty="0" smtClean="0"/>
              <a:t> в </a:t>
            </a:r>
            <a:r>
              <a:rPr lang="ru-RU" dirty="0" smtClean="0"/>
              <a:t>Індії</a:t>
            </a:r>
            <a:r>
              <a:rPr lang="ru-RU" dirty="0" smtClean="0"/>
              <a:t>. Будівництво </a:t>
            </a:r>
            <a:r>
              <a:rPr lang="ru-RU" dirty="0" smtClean="0"/>
              <a:t>почалося</a:t>
            </a:r>
            <a:r>
              <a:rPr lang="ru-RU" dirty="0" smtClean="0"/>
              <a:t> в 1978 році та було </a:t>
            </a:r>
            <a:r>
              <a:rPr lang="ru-RU" dirty="0" smtClean="0"/>
              <a:t>завершене</a:t>
            </a:r>
            <a:r>
              <a:rPr lang="ru-RU" dirty="0" smtClean="0"/>
              <a:t> 22 грудня 1986 року, </a:t>
            </a:r>
            <a:r>
              <a:rPr lang="ru-RU" dirty="0" smtClean="0"/>
              <a:t>здебільшого</a:t>
            </a:r>
            <a:r>
              <a:rPr lang="ru-RU" dirty="0" smtClean="0"/>
              <a:t> за рахунок </a:t>
            </a:r>
            <a:r>
              <a:rPr lang="ru-RU" dirty="0" smtClean="0"/>
              <a:t>коштів</a:t>
            </a:r>
            <a:r>
              <a:rPr lang="ru-RU" dirty="0" smtClean="0"/>
              <a:t> </a:t>
            </a:r>
            <a:r>
              <a:rPr lang="ru-RU" dirty="0" err="1" smtClean="0"/>
              <a:t>іранських</a:t>
            </a:r>
            <a:r>
              <a:rPr lang="ru-RU" dirty="0" smtClean="0"/>
              <a:t> </a:t>
            </a:r>
            <a:r>
              <a:rPr lang="ru-RU" dirty="0" err="1" smtClean="0"/>
              <a:t>багаї</a:t>
            </a:r>
            <a:r>
              <a:rPr lang="ru-RU" dirty="0" smtClean="0"/>
              <a:t>. Архітектор храму — </a:t>
            </a:r>
            <a:r>
              <a:rPr lang="ru-RU" dirty="0" smtClean="0"/>
              <a:t>Фаріборз</a:t>
            </a:r>
            <a:r>
              <a:rPr lang="ru-RU" dirty="0" smtClean="0"/>
              <a:t> </a:t>
            </a:r>
            <a:r>
              <a:rPr lang="ru-RU" dirty="0" smtClean="0"/>
              <a:t>Сахба</a:t>
            </a:r>
            <a:r>
              <a:rPr lang="ru-RU" dirty="0" smtClean="0"/>
              <a:t>, </a:t>
            </a:r>
            <a:r>
              <a:rPr lang="ru-RU" dirty="0" smtClean="0"/>
              <a:t>канадець</a:t>
            </a:r>
            <a:r>
              <a:rPr lang="ru-RU" dirty="0" smtClean="0"/>
              <a:t> </a:t>
            </a:r>
            <a:r>
              <a:rPr lang="ru-RU" dirty="0" smtClean="0"/>
              <a:t>іранського</a:t>
            </a:r>
            <a:r>
              <a:rPr lang="ru-RU" dirty="0" smtClean="0"/>
              <a:t> походження.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Birla Mandir Del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373393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smtClean="0"/>
              <a:t>Лакшмінараяна</a:t>
            </a:r>
            <a:r>
              <a:rPr lang="ru-RU" dirty="0" smtClean="0"/>
              <a:t> — </a:t>
            </a:r>
            <a:r>
              <a:rPr lang="ru-RU" dirty="0" smtClean="0"/>
              <a:t>індуїстський</a:t>
            </a:r>
            <a:r>
              <a:rPr lang="ru-RU" dirty="0" smtClean="0"/>
              <a:t> </a:t>
            </a:r>
            <a:r>
              <a:rPr lang="ru-RU" dirty="0" err="1" smtClean="0"/>
              <a:t>храм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Делі</a:t>
            </a:r>
            <a:r>
              <a:rPr lang="ru-RU" dirty="0" smtClean="0"/>
              <a:t>, </a:t>
            </a:r>
            <a:r>
              <a:rPr lang="ru-RU" dirty="0" smtClean="0"/>
              <a:t>Індія</a:t>
            </a:r>
            <a:r>
              <a:rPr lang="ru-RU" dirty="0" smtClean="0"/>
              <a:t>, </a:t>
            </a:r>
            <a:r>
              <a:rPr lang="ru-RU" dirty="0" smtClean="0"/>
              <a:t>присвячений</a:t>
            </a:r>
            <a:r>
              <a:rPr lang="ru-RU" dirty="0" smtClean="0"/>
              <a:t> </a:t>
            </a:r>
            <a:r>
              <a:rPr lang="ru-RU" dirty="0" smtClean="0"/>
              <a:t>Лакшмінараяну</a:t>
            </a:r>
            <a:r>
              <a:rPr lang="ru-RU" dirty="0" smtClean="0"/>
              <a:t> (</a:t>
            </a:r>
            <a:r>
              <a:rPr lang="ru-RU" dirty="0" smtClean="0"/>
              <a:t>Вішну</a:t>
            </a:r>
            <a:r>
              <a:rPr lang="ru-RU" dirty="0" smtClean="0"/>
              <a:t> в </a:t>
            </a:r>
            <a:r>
              <a:rPr lang="ru-RU" dirty="0" smtClean="0"/>
              <a:t>присутності</a:t>
            </a:r>
            <a:r>
              <a:rPr lang="ru-RU" dirty="0" smtClean="0"/>
              <a:t> </a:t>
            </a:r>
            <a:r>
              <a:rPr lang="ru-RU" dirty="0" smtClean="0"/>
              <a:t>своєї</a:t>
            </a:r>
            <a:r>
              <a:rPr lang="ru-RU" dirty="0" smtClean="0"/>
              <a:t> </a:t>
            </a:r>
            <a:r>
              <a:rPr lang="ru-RU" dirty="0" smtClean="0"/>
              <a:t>дружини</a:t>
            </a:r>
            <a:r>
              <a:rPr lang="ru-RU" dirty="0" smtClean="0"/>
              <a:t> </a:t>
            </a:r>
            <a:r>
              <a:rPr lang="ru-RU" dirty="0" smtClean="0"/>
              <a:t>Лакшмі</a:t>
            </a:r>
            <a:r>
              <a:rPr lang="ru-RU" dirty="0" smtClean="0"/>
              <a:t>). На території храму </a:t>
            </a:r>
            <a:r>
              <a:rPr lang="ru-RU" dirty="0" smtClean="0"/>
              <a:t>знеходиться</a:t>
            </a:r>
            <a:r>
              <a:rPr lang="ru-RU" dirty="0" smtClean="0"/>
              <a:t> </a:t>
            </a:r>
            <a:r>
              <a:rPr lang="ru-RU" dirty="0" smtClean="0"/>
              <a:t>велике</a:t>
            </a:r>
            <a:r>
              <a:rPr lang="ru-RU" dirty="0" smtClean="0"/>
              <a:t> число </a:t>
            </a:r>
            <a:r>
              <a:rPr lang="ru-RU" dirty="0" smtClean="0"/>
              <a:t>гробниць</a:t>
            </a:r>
            <a:r>
              <a:rPr lang="ru-RU" dirty="0" smtClean="0"/>
              <a:t>, </a:t>
            </a:r>
            <a:r>
              <a:rPr lang="ru-RU" dirty="0" smtClean="0"/>
              <a:t>фонтанів</a:t>
            </a:r>
            <a:r>
              <a:rPr lang="ru-RU" dirty="0" smtClean="0"/>
              <a:t> та великий сад.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gid.com/images/picters/tagmahal8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86637"/>
            <a:ext cx="7020272" cy="52713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Тадж</a:t>
            </a:r>
            <a:r>
              <a:rPr lang="uk-UA" b="1" dirty="0" smtClean="0"/>
              <a:t> </a:t>
            </a:r>
            <a:r>
              <a:rPr lang="uk-UA" b="1" dirty="0" smtClean="0"/>
              <a:t>Махал</a:t>
            </a:r>
            <a:r>
              <a:rPr lang="uk-UA" b="1" dirty="0" smtClean="0"/>
              <a:t>  </a:t>
            </a:r>
            <a:r>
              <a:rPr lang="ru-RU" dirty="0" smtClean="0"/>
              <a:t>монумент</a:t>
            </a:r>
            <a:r>
              <a:rPr lang="ru-RU" dirty="0" smtClean="0"/>
              <a:t>, </a:t>
            </a:r>
            <a:r>
              <a:rPr lang="ru-RU" dirty="0" smtClean="0"/>
              <a:t>розташований</a:t>
            </a:r>
            <a:r>
              <a:rPr lang="ru-RU" dirty="0" smtClean="0"/>
              <a:t> за два </a:t>
            </a:r>
            <a:r>
              <a:rPr lang="ru-RU" dirty="0" smtClean="0"/>
              <a:t>кілометри</a:t>
            </a:r>
            <a:r>
              <a:rPr lang="ru-RU" dirty="0" smtClean="0"/>
              <a:t> від міста </a:t>
            </a:r>
            <a:r>
              <a:rPr lang="ru-RU" dirty="0" smtClean="0"/>
              <a:t>Агра</a:t>
            </a:r>
            <a:r>
              <a:rPr lang="ru-RU" dirty="0" smtClean="0"/>
              <a:t> </a:t>
            </a:r>
            <a:r>
              <a:rPr lang="ru-RU" dirty="0" smtClean="0"/>
              <a:t>на </a:t>
            </a:r>
            <a:r>
              <a:rPr lang="ru-RU" dirty="0" smtClean="0"/>
              <a:t>березі</a:t>
            </a:r>
            <a:r>
              <a:rPr lang="ru-RU" dirty="0" smtClean="0"/>
              <a:t> </a:t>
            </a:r>
            <a:r>
              <a:rPr lang="ru-RU" dirty="0" smtClean="0"/>
              <a:t>річки</a:t>
            </a:r>
            <a:r>
              <a:rPr lang="ru-RU" dirty="0" smtClean="0"/>
              <a:t> </a:t>
            </a:r>
            <a:r>
              <a:rPr lang="ru-RU" dirty="0" smtClean="0"/>
              <a:t>Джамна</a:t>
            </a:r>
            <a:r>
              <a:rPr lang="ru-RU" dirty="0" smtClean="0"/>
              <a:t>. </a:t>
            </a:r>
            <a:r>
              <a:rPr lang="ru-RU" dirty="0" smtClean="0"/>
              <a:t>Збудований</a:t>
            </a:r>
            <a:r>
              <a:rPr lang="ru-RU" dirty="0" smtClean="0"/>
              <a:t> </a:t>
            </a:r>
            <a:r>
              <a:rPr lang="ru-RU" dirty="0" smtClean="0"/>
              <a:t>імператором</a:t>
            </a:r>
            <a:r>
              <a:rPr lang="ru-RU" dirty="0" smtClean="0"/>
              <a:t> Шах </a:t>
            </a:r>
            <a:r>
              <a:rPr lang="ru-RU" dirty="0" smtClean="0"/>
              <a:t>Джахан</a:t>
            </a:r>
            <a:r>
              <a:rPr lang="ru-RU" dirty="0" smtClean="0"/>
              <a:t> </a:t>
            </a:r>
            <a:r>
              <a:rPr lang="ru-RU" dirty="0" smtClean="0"/>
              <a:t>Мугалом</a:t>
            </a:r>
            <a:r>
              <a:rPr lang="ru-RU" dirty="0" smtClean="0"/>
              <a:t> як мавзолей для </a:t>
            </a:r>
            <a:r>
              <a:rPr lang="ru-RU" dirty="0" smtClean="0"/>
              <a:t>своєї</a:t>
            </a:r>
            <a:r>
              <a:rPr lang="ru-RU" dirty="0" smtClean="0"/>
              <a:t> </a:t>
            </a:r>
            <a:r>
              <a:rPr lang="ru-RU" dirty="0" smtClean="0"/>
              <a:t>персидської</a:t>
            </a:r>
            <a:r>
              <a:rPr lang="ru-RU" dirty="0" smtClean="0"/>
              <a:t> </a:t>
            </a:r>
            <a:r>
              <a:rPr lang="ru-RU" dirty="0" smtClean="0"/>
              <a:t>дружини</a:t>
            </a:r>
            <a:r>
              <a:rPr lang="ru-RU" dirty="0" smtClean="0"/>
              <a:t> </a:t>
            </a:r>
            <a:r>
              <a:rPr lang="ru-RU" dirty="0" smtClean="0"/>
              <a:t>Мумтаз-Махал</a:t>
            </a:r>
            <a:r>
              <a:rPr lang="ru-RU" dirty="0" smtClean="0"/>
              <a:t> (в </a:t>
            </a:r>
            <a:r>
              <a:rPr lang="ru-RU" dirty="0" smtClean="0"/>
              <a:t>дівоцтві</a:t>
            </a:r>
            <a:r>
              <a:rPr lang="ru-RU" dirty="0" smtClean="0"/>
              <a:t> </a:t>
            </a:r>
            <a:r>
              <a:rPr lang="ru-RU" dirty="0" smtClean="0"/>
              <a:t>Арумад</a:t>
            </a:r>
            <a:r>
              <a:rPr lang="ru-RU" dirty="0" smtClean="0"/>
              <a:t> Бану Бегум), також відомої як </a:t>
            </a:r>
            <a:r>
              <a:rPr lang="ru-RU" dirty="0" smtClean="0"/>
              <a:t>Мутмаз-Ул-Замані</a:t>
            </a:r>
            <a:r>
              <a:rPr lang="ru-RU" dirty="0" smtClean="0"/>
              <a:t>, </a:t>
            </a:r>
            <a:r>
              <a:rPr lang="ru-RU" dirty="0" smtClean="0"/>
              <a:t>племінниці</a:t>
            </a:r>
            <a:r>
              <a:rPr lang="ru-RU" dirty="0" smtClean="0"/>
              <a:t> </a:t>
            </a:r>
            <a:r>
              <a:rPr lang="ru-RU" dirty="0" smtClean="0"/>
              <a:t>впливового</a:t>
            </a:r>
            <a:r>
              <a:rPr lang="ru-RU" dirty="0" smtClean="0"/>
              <a:t> </a:t>
            </a:r>
            <a:r>
              <a:rPr lang="ru-RU" dirty="0" smtClean="0"/>
              <a:t>царедвірця</a:t>
            </a:r>
            <a:r>
              <a:rPr lang="ru-RU" dirty="0" smtClean="0"/>
              <a:t> при </a:t>
            </a:r>
            <a:r>
              <a:rPr lang="ru-RU" dirty="0" smtClean="0"/>
              <a:t>дворі</a:t>
            </a:r>
            <a:r>
              <a:rPr lang="ru-RU" dirty="0" smtClean="0"/>
              <a:t> </a:t>
            </a:r>
            <a:r>
              <a:rPr lang="ru-RU" dirty="0" smtClean="0"/>
              <a:t>індійського</a:t>
            </a:r>
            <a:r>
              <a:rPr lang="ru-RU" dirty="0" smtClean="0"/>
              <a:t> правителя. Будівництво </a:t>
            </a:r>
            <a:r>
              <a:rPr lang="ru-RU" dirty="0" smtClean="0"/>
              <a:t>зайняло</a:t>
            </a:r>
            <a:r>
              <a:rPr lang="ru-RU" dirty="0" smtClean="0"/>
              <a:t> 22 роки (з 1630 по 1652 рік).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780928"/>
            <a:ext cx="369524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Література</a:t>
            </a:r>
            <a:endParaRPr lang="ru-RU" sz="6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9698" name="Picture 2" descr="http://notatka.at.ua/_nw/0/88608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0952">
            <a:off x="64446" y="2135411"/>
            <a:ext cx="2772809" cy="2079607"/>
          </a:xfrm>
          <a:prstGeom prst="rect">
            <a:avLst/>
          </a:prstGeom>
          <a:noFill/>
        </p:spPr>
      </p:pic>
      <p:pic>
        <p:nvPicPr>
          <p:cNvPr id="29700" name="Picture 4" descr="http://school102.edu.kh.ua/files2/images/%D0%BA%D0%BD%D0%B8%D0%B3%D0%B0.gif?size=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1004">
            <a:off x="5569995" y="741363"/>
            <a:ext cx="2609850" cy="1914525"/>
          </a:xfrm>
          <a:prstGeom prst="rect">
            <a:avLst/>
          </a:prstGeom>
          <a:noFill/>
        </p:spPr>
      </p:pic>
      <p:pic>
        <p:nvPicPr>
          <p:cNvPr id="29702" name="Picture 6" descr="http://liubavyshka.ru/_ph/218/1/40301714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808312" cy="24071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19675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Найбільш ранні твори </a:t>
            </a:r>
            <a:r>
              <a:rPr lang="ru-RU" dirty="0" smtClean="0"/>
              <a:t>індійської</a:t>
            </a:r>
            <a:r>
              <a:rPr lang="ru-RU" dirty="0" smtClean="0"/>
              <a:t> літератури протягом багатьох століть </a:t>
            </a:r>
            <a:r>
              <a:rPr lang="ru-RU" dirty="0" smtClean="0"/>
              <a:t>передавалися</a:t>
            </a:r>
            <a:r>
              <a:rPr lang="ru-RU" dirty="0" smtClean="0"/>
              <a:t> </a:t>
            </a:r>
            <a:r>
              <a:rPr lang="ru-RU" dirty="0" smtClean="0"/>
              <a:t>усно</a:t>
            </a:r>
            <a:r>
              <a:rPr lang="ru-RU" dirty="0" smtClean="0"/>
              <a:t> й тільки пізніше були </a:t>
            </a:r>
            <a:r>
              <a:rPr lang="ru-RU" dirty="0" smtClean="0"/>
              <a:t>записані.До</a:t>
            </a:r>
            <a:r>
              <a:rPr lang="ru-RU" dirty="0" smtClean="0"/>
              <a:t> </a:t>
            </a:r>
            <a:r>
              <a:rPr lang="ru-RU" dirty="0" smtClean="0"/>
              <a:t>них </a:t>
            </a:r>
            <a:r>
              <a:rPr lang="ru-RU" dirty="0" smtClean="0"/>
              <a:t>відноситься</a:t>
            </a:r>
            <a:r>
              <a:rPr lang="ru-RU" dirty="0" smtClean="0"/>
              <a:t> </a:t>
            </a:r>
            <a:r>
              <a:rPr lang="ru-RU" dirty="0" smtClean="0"/>
              <a:t>санскритська</a:t>
            </a:r>
            <a:r>
              <a:rPr lang="ru-RU" dirty="0" smtClean="0"/>
              <a:t> література — Веди, </a:t>
            </a:r>
            <a:r>
              <a:rPr lang="ru-RU" dirty="0" smtClean="0"/>
              <a:t>епоси</a:t>
            </a:r>
            <a:r>
              <a:rPr lang="ru-RU" dirty="0" smtClean="0"/>
              <a:t> «Махабхарата» і «Рамаяна», драма «</a:t>
            </a:r>
            <a:r>
              <a:rPr lang="ru-RU" dirty="0" smtClean="0"/>
              <a:t>Абхиг'яна-шакунталам</a:t>
            </a:r>
            <a:r>
              <a:rPr lang="ru-RU" dirty="0" smtClean="0"/>
              <a:t>» і </a:t>
            </a:r>
            <a:r>
              <a:rPr lang="ru-RU" dirty="0" smtClean="0"/>
              <a:t>класична</a:t>
            </a:r>
            <a:r>
              <a:rPr lang="ru-RU" dirty="0" smtClean="0"/>
              <a:t> </a:t>
            </a:r>
            <a:r>
              <a:rPr lang="ru-RU" dirty="0" smtClean="0"/>
              <a:t>санскритська</a:t>
            </a:r>
            <a:r>
              <a:rPr lang="ru-RU" dirty="0" smtClean="0"/>
              <a:t> поезія </a:t>
            </a:r>
            <a:r>
              <a:rPr lang="ru-RU" dirty="0" smtClean="0"/>
              <a:t>махакав'я</a:t>
            </a:r>
            <a:r>
              <a:rPr lang="ru-RU" dirty="0" smtClean="0"/>
              <a:t>— </a:t>
            </a:r>
            <a:r>
              <a:rPr lang="ru-RU" dirty="0" smtClean="0"/>
              <a:t>і </a:t>
            </a:r>
            <a:r>
              <a:rPr lang="ru-RU" dirty="0" smtClean="0"/>
              <a:t>тамільська</a:t>
            </a:r>
            <a:r>
              <a:rPr lang="ru-RU" dirty="0" smtClean="0"/>
              <a:t> література </a:t>
            </a:r>
            <a:r>
              <a:rPr lang="ru-RU" dirty="0" smtClean="0"/>
              <a:t>сангам.Початок</a:t>
            </a:r>
            <a:r>
              <a:rPr lang="ru-RU" dirty="0" smtClean="0"/>
              <a:t> </a:t>
            </a:r>
            <a:r>
              <a:rPr lang="ru-RU" dirty="0" smtClean="0"/>
              <a:t>поетичній</a:t>
            </a:r>
            <a:r>
              <a:rPr lang="ru-RU" dirty="0" smtClean="0"/>
              <a:t> </a:t>
            </a:r>
            <a:r>
              <a:rPr lang="ru-RU" dirty="0" smtClean="0"/>
              <a:t>мініютюрі</a:t>
            </a:r>
            <a:r>
              <a:rPr lang="ru-RU" dirty="0" smtClean="0"/>
              <a:t> </a:t>
            </a:r>
            <a:r>
              <a:rPr lang="ru-RU" dirty="0" smtClean="0"/>
              <a:t>поклав</a:t>
            </a:r>
            <a:r>
              <a:rPr lang="ru-RU" dirty="0" smtClean="0"/>
              <a:t> </a:t>
            </a:r>
            <a:r>
              <a:rPr lang="ru-RU" dirty="0" smtClean="0"/>
              <a:t>кашмірський</a:t>
            </a:r>
            <a:r>
              <a:rPr lang="ru-RU" dirty="0" smtClean="0"/>
              <a:t> поет </a:t>
            </a:r>
            <a:r>
              <a:rPr lang="ru-RU" dirty="0" smtClean="0"/>
              <a:t>Амару</a:t>
            </a:r>
            <a:r>
              <a:rPr lang="ru-RU" dirty="0" smtClean="0"/>
              <a:t>. З </a:t>
            </a:r>
            <a:r>
              <a:rPr lang="en-US" dirty="0" smtClean="0"/>
              <a:t>XI </a:t>
            </a:r>
            <a:r>
              <a:rPr lang="ru-RU" dirty="0" smtClean="0"/>
              <a:t>ст. розвивається </a:t>
            </a:r>
            <a:r>
              <a:rPr lang="ru-RU" dirty="0" smtClean="0"/>
              <a:t>індійська</a:t>
            </a:r>
            <a:r>
              <a:rPr lang="ru-RU" dirty="0" smtClean="0"/>
              <a:t> сатира, одним з </a:t>
            </a:r>
            <a:r>
              <a:rPr lang="ru-RU" dirty="0" smtClean="0"/>
              <a:t>визначних</a:t>
            </a:r>
            <a:r>
              <a:rPr lang="ru-RU" dirty="0" smtClean="0"/>
              <a:t> представників якої був </a:t>
            </a:r>
            <a:r>
              <a:rPr lang="ru-RU" dirty="0" smtClean="0"/>
              <a:t>Кшемендра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migalayte.ucoz.ru/247866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3053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Захоплення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 </a:t>
            </a:r>
            <a:r>
              <a:rPr lang="ru-RU" dirty="0" smtClean="0"/>
              <a:t>мусульманськими</a:t>
            </a:r>
            <a:r>
              <a:rPr lang="ru-RU" dirty="0" smtClean="0"/>
              <a:t> </a:t>
            </a:r>
            <a:r>
              <a:rPr lang="ru-RU" dirty="0" smtClean="0"/>
              <a:t>загарбниками</a:t>
            </a:r>
            <a:r>
              <a:rPr lang="ru-RU" dirty="0" smtClean="0"/>
              <a:t>, утворення </a:t>
            </a:r>
            <a:r>
              <a:rPr lang="ru-RU" dirty="0" smtClean="0"/>
              <a:t>Делійського</a:t>
            </a:r>
            <a:r>
              <a:rPr lang="ru-RU" dirty="0" smtClean="0"/>
              <a:t> султанату </a:t>
            </a:r>
            <a:r>
              <a:rPr lang="ru-RU" dirty="0" smtClean="0"/>
              <a:t>призвело</a:t>
            </a:r>
            <a:r>
              <a:rPr lang="ru-RU" dirty="0" smtClean="0"/>
              <a:t> до нових </a:t>
            </a:r>
            <a:r>
              <a:rPr lang="ru-RU" dirty="0" smtClean="0"/>
              <a:t>напрямів</a:t>
            </a:r>
            <a:r>
              <a:rPr lang="ru-RU" dirty="0" smtClean="0"/>
              <a:t> та </a:t>
            </a:r>
            <a:r>
              <a:rPr lang="ru-RU" dirty="0" smtClean="0"/>
              <a:t>течій</a:t>
            </a:r>
            <a:r>
              <a:rPr lang="ru-RU" dirty="0" smtClean="0"/>
              <a:t> в </a:t>
            </a:r>
            <a:r>
              <a:rPr lang="ru-RU" dirty="0" smtClean="0"/>
              <a:t>індійській</a:t>
            </a:r>
            <a:r>
              <a:rPr lang="ru-RU" dirty="0" smtClean="0"/>
              <a:t> літературі. З часом </a:t>
            </a:r>
            <a:r>
              <a:rPr lang="ru-RU" dirty="0" smtClean="0"/>
              <a:t>поети</a:t>
            </a:r>
            <a:r>
              <a:rPr lang="ru-RU" dirty="0" smtClean="0"/>
              <a:t> та письменники все частіше поєднують у своїх </a:t>
            </a:r>
            <a:r>
              <a:rPr lang="ru-RU" dirty="0" smtClean="0"/>
              <a:t>творах</a:t>
            </a:r>
            <a:r>
              <a:rPr lang="ru-RU" dirty="0" smtClean="0"/>
              <a:t> особливості </a:t>
            </a:r>
            <a:r>
              <a:rPr lang="ru-RU" dirty="0" smtClean="0"/>
              <a:t>арабської</a:t>
            </a:r>
            <a:r>
              <a:rPr lang="ru-RU" dirty="0" smtClean="0"/>
              <a:t>, </a:t>
            </a:r>
            <a:r>
              <a:rPr lang="ru-RU" dirty="0" smtClean="0"/>
              <a:t>перської</a:t>
            </a:r>
            <a:r>
              <a:rPr lang="ru-RU" dirty="0" smtClean="0"/>
              <a:t> традиції із </a:t>
            </a:r>
            <a:r>
              <a:rPr lang="ru-RU" dirty="0" smtClean="0"/>
              <a:t>суто</a:t>
            </a:r>
            <a:r>
              <a:rPr lang="ru-RU" dirty="0" smtClean="0"/>
              <a:t> </a:t>
            </a:r>
            <a:r>
              <a:rPr lang="ru-RU" dirty="0" smtClean="0"/>
              <a:t>індійськими</a:t>
            </a:r>
            <a:r>
              <a:rPr lang="ru-RU" dirty="0" smtClean="0"/>
              <a:t>.  У період </a:t>
            </a:r>
            <a:r>
              <a:rPr lang="ru-RU" dirty="0" smtClean="0"/>
              <a:t>занепаду</a:t>
            </a:r>
            <a:r>
              <a:rPr lang="ru-RU" dirty="0" smtClean="0"/>
              <a:t> </a:t>
            </a:r>
            <a:r>
              <a:rPr lang="ru-RU" dirty="0" smtClean="0"/>
              <a:t>імперії</a:t>
            </a:r>
            <a:r>
              <a:rPr lang="ru-RU" dirty="0" smtClean="0"/>
              <a:t> все більше з'являються </a:t>
            </a:r>
            <a:r>
              <a:rPr lang="ru-RU" dirty="0" smtClean="0"/>
              <a:t>творів</a:t>
            </a:r>
            <a:r>
              <a:rPr lang="ru-RU" dirty="0" smtClean="0"/>
              <a:t> не на </a:t>
            </a:r>
            <a:r>
              <a:rPr lang="ru-RU" dirty="0" smtClean="0"/>
              <a:t>перській</a:t>
            </a:r>
            <a:r>
              <a:rPr lang="ru-RU" dirty="0" smtClean="0"/>
              <a:t>, </a:t>
            </a:r>
            <a:r>
              <a:rPr lang="ru-RU" dirty="0" smtClean="0"/>
              <a:t>офіційній</a:t>
            </a:r>
            <a:r>
              <a:rPr lang="ru-RU" dirty="0" smtClean="0"/>
              <a:t> </a:t>
            </a:r>
            <a:r>
              <a:rPr lang="ru-RU" dirty="0" smtClean="0"/>
              <a:t>мові</a:t>
            </a:r>
            <a:r>
              <a:rPr lang="ru-RU" dirty="0" smtClean="0"/>
              <a:t> двору </a:t>
            </a:r>
            <a:r>
              <a:rPr lang="ru-RU" dirty="0" smtClean="0"/>
              <a:t>падишахів</a:t>
            </a:r>
            <a:r>
              <a:rPr lang="ru-RU" dirty="0" smtClean="0"/>
              <a:t> з Великих </a:t>
            </a:r>
            <a:r>
              <a:rPr lang="ru-RU" dirty="0" smtClean="0"/>
              <a:t>Моголів</a:t>
            </a:r>
            <a:r>
              <a:rPr lang="ru-RU" dirty="0" smtClean="0"/>
              <a:t>, а на </a:t>
            </a:r>
            <a:r>
              <a:rPr lang="ru-RU" dirty="0" smtClean="0"/>
              <a:t>регіональних</a:t>
            </a:r>
            <a:r>
              <a:rPr lang="ru-RU" dirty="0" smtClean="0"/>
              <a:t> </a:t>
            </a:r>
            <a:r>
              <a:rPr lang="ru-RU" dirty="0" smtClean="0"/>
              <a:t>мовах</a:t>
            </a:r>
            <a:r>
              <a:rPr lang="ru-RU" dirty="0" smtClean="0"/>
              <a:t>, перш за все </a:t>
            </a:r>
            <a:r>
              <a:rPr lang="ru-RU" dirty="0" smtClean="0"/>
              <a:t>урду, а </a:t>
            </a:r>
            <a:r>
              <a:rPr lang="ru-RU" dirty="0" smtClean="0"/>
              <a:t>також </a:t>
            </a:r>
            <a:r>
              <a:rPr lang="ru-RU" dirty="0" smtClean="0"/>
              <a:t>сіндхі</a:t>
            </a:r>
            <a:r>
              <a:rPr lang="ru-RU" dirty="0" smtClean="0"/>
              <a:t>, </a:t>
            </a:r>
            <a:r>
              <a:rPr lang="ru-RU" dirty="0" smtClean="0"/>
              <a:t>бенгалі</a:t>
            </a:r>
            <a:r>
              <a:rPr lang="ru-RU" dirty="0" smtClean="0"/>
              <a:t>, </a:t>
            </a:r>
            <a:r>
              <a:rPr lang="ru-RU" dirty="0" smtClean="0"/>
              <a:t>маратхі</a:t>
            </a:r>
            <a:r>
              <a:rPr lang="ru-RU" dirty="0" smtClean="0"/>
              <a:t>, </a:t>
            </a:r>
            <a:r>
              <a:rPr lang="ru-RU" dirty="0" smtClean="0"/>
              <a:t>телугу</a:t>
            </a:r>
            <a:r>
              <a:rPr lang="ru-RU" dirty="0" smtClean="0"/>
              <a:t>, </a:t>
            </a:r>
            <a:r>
              <a:rPr lang="ru-RU" dirty="0" smtClean="0"/>
              <a:t>пенджабі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smtClean="0"/>
              <a:t>тамільскою</a:t>
            </a:r>
            <a:r>
              <a:rPr lang="ru-RU" dirty="0" smtClean="0"/>
              <a:t> </a:t>
            </a:r>
            <a:r>
              <a:rPr lang="ru-RU" dirty="0" smtClean="0"/>
              <a:t>та </a:t>
            </a:r>
            <a:r>
              <a:rPr lang="ru-RU" dirty="0" smtClean="0"/>
              <a:t>малаямською</a:t>
            </a:r>
            <a:r>
              <a:rPr lang="ru-RU" dirty="0" smtClean="0"/>
              <a:t> </a:t>
            </a:r>
            <a:r>
              <a:rPr lang="ru-RU" dirty="0" smtClean="0"/>
              <a:t>мовами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Файл:Kurukshe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89910"/>
            <a:ext cx="6696744" cy="46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часів </a:t>
            </a:r>
            <a:r>
              <a:rPr lang="ru-RU" dirty="0" smtClean="0"/>
              <a:t>панування</a:t>
            </a:r>
            <a:r>
              <a:rPr lang="ru-RU" dirty="0" smtClean="0"/>
              <a:t> Великої Британії новатором у </a:t>
            </a:r>
            <a:r>
              <a:rPr lang="ru-RU" dirty="0" smtClean="0"/>
              <a:t>бенгальській</a:t>
            </a:r>
            <a:r>
              <a:rPr lang="ru-RU" dirty="0" smtClean="0"/>
              <a:t>, а потім й в </a:t>
            </a:r>
            <a:r>
              <a:rPr lang="ru-RU" dirty="0" smtClean="0"/>
              <a:t>індійський</a:t>
            </a:r>
            <a:r>
              <a:rPr lang="ru-RU" dirty="0" smtClean="0"/>
              <a:t> літературі виступив </a:t>
            </a:r>
            <a:r>
              <a:rPr lang="ru-RU" dirty="0" smtClean="0"/>
              <a:t>Рам </a:t>
            </a:r>
            <a:r>
              <a:rPr lang="ru-RU" dirty="0" smtClean="0"/>
              <a:t>Мохан</a:t>
            </a:r>
            <a:r>
              <a:rPr lang="ru-RU" dirty="0" smtClean="0"/>
              <a:t> Рай, який став </a:t>
            </a:r>
            <a:r>
              <a:rPr lang="ru-RU" dirty="0" smtClean="0"/>
              <a:t>передвісником</a:t>
            </a:r>
            <a:r>
              <a:rPr lang="ru-RU" dirty="0" smtClean="0"/>
              <a:t> </a:t>
            </a:r>
            <a:r>
              <a:rPr lang="ru-RU" dirty="0" smtClean="0"/>
              <a:t>бенгальського</a:t>
            </a:r>
            <a:r>
              <a:rPr lang="ru-RU" dirty="0" smtClean="0"/>
              <a:t> </a:t>
            </a:r>
            <a:r>
              <a:rPr lang="ru-RU" dirty="0" smtClean="0"/>
              <a:t>Відродження</a:t>
            </a:r>
            <a:r>
              <a:rPr lang="ru-RU" dirty="0" smtClean="0"/>
              <a:t>. Також </a:t>
            </a:r>
            <a:r>
              <a:rPr lang="ru-RU" dirty="0" smtClean="0"/>
              <a:t>значний</a:t>
            </a:r>
            <a:r>
              <a:rPr lang="ru-RU" dirty="0" smtClean="0"/>
              <a:t> </a:t>
            </a:r>
            <a:r>
              <a:rPr lang="ru-RU" dirty="0" smtClean="0"/>
              <a:t>внесок</a:t>
            </a:r>
            <a:r>
              <a:rPr lang="ru-RU" dirty="0" smtClean="0"/>
              <a:t> в </a:t>
            </a:r>
            <a:r>
              <a:rPr lang="ru-RU" dirty="0" smtClean="0"/>
              <a:t>просвітництво</a:t>
            </a:r>
            <a:r>
              <a:rPr lang="ru-RU" dirty="0" smtClean="0"/>
              <a:t> має </a:t>
            </a:r>
            <a:r>
              <a:rPr lang="ru-RU" dirty="0" smtClean="0"/>
              <a:t> </a:t>
            </a:r>
            <a:r>
              <a:rPr lang="ru-RU" dirty="0" smtClean="0"/>
              <a:t>Рамчандра</a:t>
            </a:r>
            <a:r>
              <a:rPr lang="ru-RU" dirty="0" smtClean="0"/>
              <a:t> </a:t>
            </a:r>
            <a:r>
              <a:rPr lang="ru-RU" dirty="0" smtClean="0"/>
              <a:t>Лал. </a:t>
            </a:r>
            <a:r>
              <a:rPr lang="ru-RU" dirty="0" smtClean="0"/>
              <a:t>Літературна</a:t>
            </a:r>
            <a:r>
              <a:rPr lang="ru-RU" dirty="0" smtClean="0"/>
              <a:t> мова урду </a:t>
            </a:r>
            <a:r>
              <a:rPr lang="ru-RU" dirty="0" smtClean="0"/>
              <a:t>завдячує</a:t>
            </a:r>
            <a:r>
              <a:rPr lang="ru-RU" dirty="0" smtClean="0"/>
              <a:t> </a:t>
            </a:r>
            <a:r>
              <a:rPr lang="ru-RU" dirty="0" smtClean="0"/>
              <a:t>діячам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Лакхнауської</a:t>
            </a:r>
            <a:r>
              <a:rPr lang="ru-RU" dirty="0" smtClean="0"/>
              <a:t> </a:t>
            </a:r>
            <a:r>
              <a:rPr lang="ru-RU" dirty="0" smtClean="0"/>
              <a:t>школи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Саїду</a:t>
            </a:r>
            <a:r>
              <a:rPr lang="ru-RU" dirty="0" smtClean="0"/>
              <a:t> </a:t>
            </a:r>
            <a:r>
              <a:rPr lang="ru-RU" dirty="0" smtClean="0"/>
              <a:t>Іншаллі-хану</a:t>
            </a:r>
            <a:r>
              <a:rPr lang="ru-RU" dirty="0" smtClean="0"/>
              <a:t> </a:t>
            </a:r>
            <a:r>
              <a:rPr lang="ru-RU" dirty="0" smtClean="0"/>
              <a:t>Інші</a:t>
            </a:r>
            <a:r>
              <a:rPr lang="ru-RU" dirty="0" smtClean="0"/>
              <a:t> та </a:t>
            </a:r>
            <a:r>
              <a:rPr lang="ru-RU" dirty="0" smtClean="0"/>
              <a:t>Мірзі</a:t>
            </a:r>
            <a:r>
              <a:rPr lang="ru-RU" dirty="0" smtClean="0"/>
              <a:t> </a:t>
            </a:r>
            <a:r>
              <a:rPr lang="ru-RU" dirty="0" smtClean="0"/>
              <a:t>Раджаб</a:t>
            </a:r>
            <a:r>
              <a:rPr lang="ru-RU" dirty="0" smtClean="0"/>
              <a:t> </a:t>
            </a:r>
            <a:r>
              <a:rPr lang="ru-RU" dirty="0" smtClean="0"/>
              <a:t>Алібег</a:t>
            </a:r>
            <a:r>
              <a:rPr lang="ru-RU" dirty="0" smtClean="0"/>
              <a:t> </a:t>
            </a:r>
            <a:r>
              <a:rPr lang="ru-RU" dirty="0" smtClean="0"/>
              <a:t>Суруру</a:t>
            </a:r>
            <a:r>
              <a:rPr lang="ru-RU" dirty="0" smtClean="0"/>
              <a:t>, які </a:t>
            </a:r>
            <a:r>
              <a:rPr lang="ru-RU" dirty="0" smtClean="0"/>
              <a:t>діяли</a:t>
            </a:r>
            <a:r>
              <a:rPr lang="ru-RU" dirty="0" smtClean="0"/>
              <a:t> у </a:t>
            </a:r>
            <a:r>
              <a:rPr lang="en-US" dirty="0" smtClean="0"/>
              <a:t>I </a:t>
            </a:r>
            <a:r>
              <a:rPr lang="ru-RU" dirty="0" smtClean="0"/>
              <a:t>половині </a:t>
            </a:r>
            <a:r>
              <a:rPr lang="en-US" dirty="0" smtClean="0"/>
              <a:t>XIX </a:t>
            </a:r>
            <a:r>
              <a:rPr lang="ru-RU" dirty="0" smtClean="0"/>
              <a:t>ст. У другій половині цього століття творили письменники, </a:t>
            </a:r>
            <a:r>
              <a:rPr lang="ru-RU" dirty="0" smtClean="0"/>
              <a:t>поети</a:t>
            </a:r>
            <a:r>
              <a:rPr lang="ru-RU" dirty="0" smtClean="0"/>
              <a:t>, </a:t>
            </a:r>
            <a:r>
              <a:rPr lang="ru-RU" dirty="0" smtClean="0"/>
              <a:t>просвітники</a:t>
            </a:r>
            <a:r>
              <a:rPr lang="ru-RU" dirty="0" smtClean="0"/>
              <a:t> </a:t>
            </a:r>
            <a:r>
              <a:rPr lang="ru-RU" dirty="0" smtClean="0"/>
              <a:t>Рамнараян</a:t>
            </a:r>
            <a:r>
              <a:rPr lang="ru-RU" dirty="0" smtClean="0"/>
              <a:t> </a:t>
            </a:r>
            <a:r>
              <a:rPr lang="ru-RU" dirty="0" smtClean="0"/>
              <a:t>Таркаратно</a:t>
            </a:r>
            <a:r>
              <a:rPr lang="ru-RU" dirty="0" smtClean="0"/>
              <a:t>, </a:t>
            </a:r>
            <a:r>
              <a:rPr lang="ru-RU" dirty="0" smtClean="0"/>
              <a:t>Бхудеб</a:t>
            </a:r>
            <a:r>
              <a:rPr lang="ru-RU" dirty="0" smtClean="0"/>
              <a:t> </a:t>
            </a:r>
            <a:r>
              <a:rPr lang="ru-RU" dirty="0" smtClean="0"/>
              <a:t>Мукхопадхай</a:t>
            </a:r>
            <a:r>
              <a:rPr lang="ru-RU" dirty="0" smtClean="0"/>
              <a:t>, </a:t>
            </a:r>
            <a:r>
              <a:rPr lang="ru-RU" dirty="0" smtClean="0"/>
              <a:t>Шонджебчандра</a:t>
            </a:r>
            <a:r>
              <a:rPr lang="ru-RU" dirty="0" smtClean="0"/>
              <a:t> </a:t>
            </a:r>
            <a:r>
              <a:rPr lang="ru-RU" dirty="0" smtClean="0"/>
              <a:t>Чаттападхай</a:t>
            </a:r>
            <a:r>
              <a:rPr lang="ru-RU" dirty="0" smtClean="0"/>
              <a:t>, які сприяли </a:t>
            </a:r>
            <a:r>
              <a:rPr lang="ru-RU" dirty="0" smtClean="0"/>
              <a:t>бенгальському</a:t>
            </a:r>
            <a:r>
              <a:rPr lang="ru-RU" dirty="0" smtClean="0"/>
              <a:t> та </a:t>
            </a:r>
            <a:r>
              <a:rPr lang="ru-RU" dirty="0" smtClean="0"/>
              <a:t>індійському</a:t>
            </a:r>
            <a:r>
              <a:rPr lang="ru-RU" dirty="0" smtClean="0"/>
              <a:t> </a:t>
            </a:r>
            <a:r>
              <a:rPr lang="ru-RU" dirty="0" smtClean="0"/>
              <a:t>літературному</a:t>
            </a:r>
            <a:r>
              <a:rPr lang="ru-RU" dirty="0" smtClean="0"/>
              <a:t> </a:t>
            </a:r>
            <a:r>
              <a:rPr lang="ru-RU" dirty="0" smtClean="0"/>
              <a:t>відродженню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30" name="Picture 6" descr="Raja Ram Mohan R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0753"/>
            <a:ext cx="2952328" cy="4877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Класиками</a:t>
            </a:r>
            <a:r>
              <a:rPr lang="ru-RU" b="1" dirty="0" smtClean="0"/>
              <a:t> не тільки </a:t>
            </a:r>
            <a:r>
              <a:rPr lang="ru-RU" b="1" dirty="0" smtClean="0"/>
              <a:t>індійської</a:t>
            </a:r>
            <a:r>
              <a:rPr lang="ru-RU" b="1" dirty="0" smtClean="0"/>
              <a:t>, але і світової літератури стали </a:t>
            </a:r>
            <a:r>
              <a:rPr lang="ru-RU" b="1" dirty="0" smtClean="0"/>
              <a:t>письменник</a:t>
            </a:r>
            <a:r>
              <a:rPr lang="ru-RU" b="1" dirty="0" smtClean="0"/>
              <a:t> </a:t>
            </a:r>
            <a:r>
              <a:rPr lang="ru-RU" b="1" dirty="0" smtClean="0"/>
              <a:t>Премчанд</a:t>
            </a:r>
            <a:r>
              <a:rPr lang="ru-RU" b="1" dirty="0" smtClean="0"/>
              <a:t> та </a:t>
            </a:r>
            <a:r>
              <a:rPr lang="ru-RU" b="1" dirty="0" smtClean="0"/>
              <a:t>Рабіндранат</a:t>
            </a:r>
            <a:r>
              <a:rPr lang="ru-RU" b="1" dirty="0" smtClean="0"/>
              <a:t> Тагор — поет, </a:t>
            </a:r>
            <a:r>
              <a:rPr lang="ru-RU" b="1" dirty="0" smtClean="0"/>
              <a:t>прозаїк</a:t>
            </a:r>
            <a:r>
              <a:rPr lang="ru-RU" b="1" dirty="0" smtClean="0"/>
              <a:t> та драматург, що писав на </a:t>
            </a:r>
            <a:r>
              <a:rPr lang="ru-RU" b="1" dirty="0" smtClean="0"/>
              <a:t>мові</a:t>
            </a:r>
            <a:r>
              <a:rPr lang="ru-RU" b="1" dirty="0" smtClean="0"/>
              <a:t> </a:t>
            </a:r>
            <a:r>
              <a:rPr lang="ru-RU" b="1" dirty="0" smtClean="0"/>
              <a:t>бенгалі</a:t>
            </a:r>
            <a:r>
              <a:rPr lang="ru-RU" b="1" dirty="0" smtClean="0"/>
              <a:t>, лауреат Нобелівської премії з літератури 1913 року. </a:t>
            </a:r>
            <a:r>
              <a:rPr lang="ru-RU" b="1" dirty="0" smtClean="0"/>
              <a:t>Їхні</a:t>
            </a:r>
            <a:r>
              <a:rPr lang="ru-RU" b="1" dirty="0" smtClean="0"/>
              <a:t> твори </a:t>
            </a:r>
            <a:r>
              <a:rPr lang="ru-RU" b="1" dirty="0" smtClean="0"/>
              <a:t>відображали</a:t>
            </a:r>
            <a:r>
              <a:rPr lang="ru-RU" b="1" dirty="0" smtClean="0"/>
              <a:t> </a:t>
            </a:r>
            <a:r>
              <a:rPr lang="ru-RU" b="1" dirty="0" smtClean="0"/>
              <a:t>прагнення</a:t>
            </a:r>
            <a:r>
              <a:rPr lang="ru-RU" b="1" dirty="0" smtClean="0"/>
              <a:t> </a:t>
            </a:r>
            <a:r>
              <a:rPr lang="ru-RU" b="1" dirty="0" smtClean="0"/>
              <a:t>індійського</a:t>
            </a:r>
            <a:r>
              <a:rPr lang="ru-RU" b="1" dirty="0" smtClean="0"/>
              <a:t> народу до національного та </a:t>
            </a:r>
            <a:r>
              <a:rPr lang="ru-RU" b="1" dirty="0" smtClean="0"/>
              <a:t>соціального</a:t>
            </a:r>
            <a:r>
              <a:rPr lang="ru-RU" b="1" dirty="0" smtClean="0"/>
              <a:t> </a:t>
            </a:r>
            <a:r>
              <a:rPr lang="ru-RU" b="1" dirty="0" smtClean="0"/>
              <a:t>визволення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3794" name="Picture 2" descr="Tago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7"/>
            <a:ext cx="4102031" cy="55172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348880"/>
            <a:ext cx="244329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Музика</a:t>
            </a:r>
            <a:endParaRPr lang="ru-RU" sz="6000" b="1" dirty="0">
              <a:ln w="11430"/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4" descr="http://img-fotki.yandex.ru/get/5502/100151529.6/0_78bb7_cfd2673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81"/>
            <a:ext cx="2699792" cy="7127335"/>
          </a:xfrm>
          <a:prstGeom prst="rect">
            <a:avLst/>
          </a:prstGeom>
          <a:noFill/>
        </p:spPr>
      </p:pic>
      <p:pic>
        <p:nvPicPr>
          <p:cNvPr id="4" name="Picture 4" descr="http://img-fotki.yandex.ru/get/5502/100151529.6/0_78bb7_cfd2673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699792" cy="7127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996952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Індійська</a:t>
            </a:r>
            <a:r>
              <a:rPr lang="ru-RU" dirty="0" smtClean="0"/>
              <a:t> культура є однією з </a:t>
            </a:r>
            <a:r>
              <a:rPr lang="ru-RU" dirty="0" smtClean="0"/>
              <a:t>найстаріших</a:t>
            </a:r>
            <a:r>
              <a:rPr lang="ru-RU" dirty="0" smtClean="0"/>
              <a:t> і </a:t>
            </a:r>
            <a:r>
              <a:rPr lang="ru-RU" dirty="0" smtClean="0"/>
              <a:t>найрізноманітніших</a:t>
            </a:r>
            <a:r>
              <a:rPr lang="ru-RU" dirty="0" smtClean="0"/>
              <a:t> культур світу. Це має </a:t>
            </a:r>
            <a:r>
              <a:rPr lang="ru-RU" dirty="0" smtClean="0"/>
              <a:t>вирішальне</a:t>
            </a:r>
            <a:r>
              <a:rPr lang="ru-RU" dirty="0" smtClean="0"/>
              <a:t> значення для всієї </a:t>
            </a:r>
            <a:r>
              <a:rPr lang="ru-RU" dirty="0" smtClean="0"/>
              <a:t>Південної</a:t>
            </a:r>
            <a:r>
              <a:rPr lang="ru-RU" dirty="0" smtClean="0"/>
              <a:t> і </a:t>
            </a:r>
            <a:r>
              <a:rPr lang="ru-RU" dirty="0" smtClean="0"/>
              <a:t>Південно-Східної</a:t>
            </a:r>
            <a:r>
              <a:rPr lang="ru-RU" dirty="0" smtClean="0">
                <a:hlinkClick r:id="rId3" tooltip="Південно-Східна Азія"/>
              </a:rPr>
              <a:t> </a:t>
            </a:r>
            <a:r>
              <a:rPr lang="ru-RU" dirty="0" smtClean="0"/>
              <a:t>Азії. </a:t>
            </a:r>
            <a:r>
              <a:rPr lang="ru-RU" dirty="0" smtClean="0"/>
              <a:t>Вірування</a:t>
            </a:r>
            <a:r>
              <a:rPr lang="ru-RU" dirty="0" smtClean="0"/>
              <a:t> й </a:t>
            </a:r>
            <a:r>
              <a:rPr lang="ru-RU" dirty="0" smtClean="0"/>
              <a:t>релігії</a:t>
            </a:r>
            <a:r>
              <a:rPr lang="ru-RU" dirty="0" smtClean="0"/>
              <a:t> відіграють </a:t>
            </a:r>
            <a:r>
              <a:rPr lang="ru-RU" dirty="0" smtClean="0"/>
              <a:t>в </a:t>
            </a:r>
            <a:r>
              <a:rPr lang="ru-RU" dirty="0" smtClean="0"/>
              <a:t>Індії</a:t>
            </a:r>
            <a:r>
              <a:rPr lang="ru-RU" dirty="0" smtClean="0"/>
              <a:t> значну роль, це </a:t>
            </a:r>
            <a:r>
              <a:rPr lang="ru-RU" dirty="0" smtClean="0"/>
              <a:t>країна</a:t>
            </a:r>
            <a:r>
              <a:rPr lang="ru-RU" dirty="0" smtClean="0"/>
              <a:t> походження кількох </a:t>
            </a:r>
            <a:r>
              <a:rPr lang="ru-RU" dirty="0" smtClean="0"/>
              <a:t>світових</a:t>
            </a:r>
            <a:r>
              <a:rPr lang="ru-RU" dirty="0" smtClean="0"/>
              <a:t> </a:t>
            </a:r>
            <a:r>
              <a:rPr lang="ru-RU" dirty="0" smtClean="0"/>
              <a:t>релігій</a:t>
            </a:r>
            <a:r>
              <a:rPr lang="ru-RU" dirty="0" smtClean="0"/>
              <a:t> (</a:t>
            </a:r>
            <a:r>
              <a:rPr lang="ru-RU" dirty="0" smtClean="0"/>
              <a:t>індуїзм</a:t>
            </a:r>
            <a:r>
              <a:rPr lang="ru-RU" dirty="0" smtClean="0"/>
              <a:t>, буддизм, </a:t>
            </a:r>
            <a:r>
              <a:rPr lang="ru-RU" dirty="0" smtClean="0"/>
              <a:t>джайнізм</a:t>
            </a:r>
            <a:r>
              <a:rPr lang="ru-RU" dirty="0" smtClean="0"/>
              <a:t>, </a:t>
            </a:r>
            <a:r>
              <a:rPr lang="ru-RU" dirty="0" smtClean="0"/>
              <a:t>сикхізм</a:t>
            </a:r>
            <a:r>
              <a:rPr lang="ru-RU" dirty="0" smtClean="0"/>
              <a:t>) які своїм впливом </a:t>
            </a:r>
            <a:r>
              <a:rPr lang="ru-RU" dirty="0" smtClean="0"/>
              <a:t>формували</a:t>
            </a:r>
            <a:r>
              <a:rPr lang="ru-RU" dirty="0" smtClean="0"/>
              <a:t> культуру цієї країни. Майже </a:t>
            </a:r>
            <a:r>
              <a:rPr lang="ru-RU" dirty="0" smtClean="0"/>
              <a:t>незліченна</a:t>
            </a:r>
            <a:r>
              <a:rPr lang="ru-RU" dirty="0" smtClean="0"/>
              <a:t> </a:t>
            </a:r>
            <a:r>
              <a:rPr lang="ru-RU" dirty="0" smtClean="0"/>
              <a:t>мовна</a:t>
            </a:r>
            <a:r>
              <a:rPr lang="ru-RU" dirty="0" smtClean="0"/>
              <a:t> різноманітність і </a:t>
            </a:r>
            <a:r>
              <a:rPr lang="ru-RU" dirty="0" smtClean="0"/>
              <a:t>численні</a:t>
            </a:r>
            <a:r>
              <a:rPr lang="ru-RU" dirty="0" smtClean="0"/>
              <a:t> </a:t>
            </a:r>
            <a:r>
              <a:rPr lang="ru-RU" dirty="0" smtClean="0"/>
              <a:t>народності</a:t>
            </a:r>
            <a:r>
              <a:rPr lang="ru-RU" dirty="0" smtClean="0"/>
              <a:t> також </a:t>
            </a:r>
            <a:r>
              <a:rPr lang="ru-RU" dirty="0" smtClean="0"/>
              <a:t>впливали</a:t>
            </a:r>
            <a:r>
              <a:rPr lang="ru-RU" dirty="0" smtClean="0"/>
              <a:t> на </a:t>
            </a:r>
            <a:r>
              <a:rPr lang="ru-RU" dirty="0" smtClean="0"/>
              <a:t>специфіку</a:t>
            </a:r>
            <a:r>
              <a:rPr lang="ru-RU" dirty="0" smtClean="0"/>
              <a:t> та культурні особливості </a:t>
            </a:r>
            <a:r>
              <a:rPr lang="ru-RU" dirty="0" smtClean="0"/>
              <a:t>Індії</a:t>
            </a:r>
            <a:r>
              <a:rPr lang="ru-RU" dirty="0" smtClean="0"/>
              <a:t>. </a:t>
            </a:r>
            <a:r>
              <a:rPr lang="ru-RU" dirty="0" smtClean="0"/>
              <a:t>Країна</a:t>
            </a:r>
            <a:r>
              <a:rPr lang="ru-RU" dirty="0" smtClean="0"/>
              <a:t> не </a:t>
            </a:r>
            <a:r>
              <a:rPr lang="ru-RU" dirty="0" smtClean="0"/>
              <a:t>залишалася</a:t>
            </a:r>
            <a:r>
              <a:rPr lang="ru-RU" dirty="0" smtClean="0"/>
              <a:t> й поза </a:t>
            </a:r>
            <a:r>
              <a:rPr lang="ru-RU" dirty="0" smtClean="0"/>
              <a:t>загальними</a:t>
            </a:r>
            <a:r>
              <a:rPr lang="ru-RU" dirty="0" smtClean="0"/>
              <a:t> </a:t>
            </a:r>
            <a:r>
              <a:rPr lang="ru-RU" dirty="0" smtClean="0"/>
              <a:t>світовими</a:t>
            </a:r>
            <a:r>
              <a:rPr lang="ru-RU" dirty="0" smtClean="0"/>
              <a:t> </a:t>
            </a:r>
            <a:r>
              <a:rPr lang="ru-RU" dirty="0" smtClean="0"/>
              <a:t>тенденціями</a:t>
            </a:r>
            <a:r>
              <a:rPr lang="ru-RU" dirty="0" smtClean="0"/>
              <a:t> завдяки впливу </a:t>
            </a:r>
            <a:r>
              <a:rPr lang="ru-RU" dirty="0" smtClean="0"/>
              <a:t>ісламу</a:t>
            </a:r>
            <a:r>
              <a:rPr lang="ru-RU" dirty="0" smtClean="0"/>
              <a:t> та через </a:t>
            </a:r>
            <a:r>
              <a:rPr lang="ru-RU" dirty="0" smtClean="0"/>
              <a:t>європейські</a:t>
            </a:r>
            <a:r>
              <a:rPr lang="ru-RU" dirty="0" smtClean="0"/>
              <a:t> </a:t>
            </a:r>
            <a:r>
              <a:rPr lang="ru-RU" dirty="0" smtClean="0"/>
              <a:t>колоніальні</a:t>
            </a:r>
            <a:r>
              <a:rPr lang="ru-RU" dirty="0" smtClean="0"/>
              <a:t> </a:t>
            </a:r>
            <a:r>
              <a:rPr lang="ru-RU" dirty="0" smtClean="0"/>
              <a:t>держави</a:t>
            </a:r>
            <a:r>
              <a:rPr lang="ru-RU" dirty="0" smtClean="0"/>
              <a:t>, </a:t>
            </a:r>
            <a:r>
              <a:rPr lang="ru-RU" dirty="0" smtClean="0"/>
              <a:t>котрі</a:t>
            </a:r>
            <a:r>
              <a:rPr lang="ru-RU" dirty="0" smtClean="0"/>
              <a:t> також залишили свій слід в культурі </a:t>
            </a:r>
            <a:r>
              <a:rPr lang="ru-RU" dirty="0" smtClean="0"/>
              <a:t>Індії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nd_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62404">
            <a:off x="664360" y="276344"/>
            <a:ext cx="2113891" cy="3093499"/>
          </a:xfrm>
          <a:prstGeom prst="rect">
            <a:avLst/>
          </a:prstGeom>
        </p:spPr>
      </p:pic>
      <p:pic>
        <p:nvPicPr>
          <p:cNvPr id="5" name="Рисунок 4" descr="ind_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37596" flipH="1">
            <a:off x="6354210" y="261892"/>
            <a:ext cx="2066799" cy="302458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080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Індійська</a:t>
            </a:r>
            <a:r>
              <a:rPr lang="ru-RU" b="1" dirty="0" smtClean="0"/>
              <a:t> музика є однією з </a:t>
            </a:r>
            <a:r>
              <a:rPr lang="ru-RU" b="1" dirty="0" smtClean="0"/>
              <a:t>найдавніших</a:t>
            </a:r>
            <a:r>
              <a:rPr lang="ru-RU" b="1" dirty="0" smtClean="0"/>
              <a:t> і </a:t>
            </a:r>
            <a:r>
              <a:rPr lang="ru-RU" b="1" dirty="0" smtClean="0"/>
              <a:t>самобутніших</a:t>
            </a:r>
            <a:r>
              <a:rPr lang="ru-RU" b="1" dirty="0" smtClean="0"/>
              <a:t> музичних культур. </a:t>
            </a:r>
            <a:r>
              <a:rPr lang="ru-RU" b="1" dirty="0" smtClean="0"/>
              <a:t>Важливий</a:t>
            </a:r>
            <a:r>
              <a:rPr lang="ru-RU" b="1" dirty="0" smtClean="0"/>
              <a:t> </a:t>
            </a:r>
            <a:r>
              <a:rPr lang="ru-RU" b="1" dirty="0" smtClean="0"/>
              <a:t>етап</a:t>
            </a:r>
            <a:r>
              <a:rPr lang="ru-RU" b="1" dirty="0" smtClean="0"/>
              <a:t> розвитку </a:t>
            </a:r>
            <a:r>
              <a:rPr lang="ru-RU" b="1" dirty="0" smtClean="0"/>
              <a:t>індійської</a:t>
            </a:r>
            <a:r>
              <a:rPr lang="ru-RU" b="1" dirty="0" smtClean="0"/>
              <a:t> музики пов'язаний з </a:t>
            </a:r>
            <a:r>
              <a:rPr lang="ru-RU" b="1" dirty="0" smtClean="0"/>
              <a:t>найдавнішими</a:t>
            </a:r>
            <a:r>
              <a:rPr lang="ru-RU" b="1" dirty="0" smtClean="0"/>
              <a:t> </a:t>
            </a:r>
            <a:r>
              <a:rPr lang="ru-RU" b="1" dirty="0" smtClean="0"/>
              <a:t>літературними</a:t>
            </a:r>
            <a:r>
              <a:rPr lang="ru-RU" b="1" dirty="0" smtClean="0"/>
              <a:t> </a:t>
            </a:r>
            <a:r>
              <a:rPr lang="ru-RU" b="1" dirty="0" smtClean="0"/>
              <a:t>пам'ятниками</a:t>
            </a:r>
            <a:r>
              <a:rPr lang="ru-RU" b="1" dirty="0" smtClean="0"/>
              <a:t> — Ведами, </a:t>
            </a:r>
            <a:r>
              <a:rPr lang="ru-RU" b="1" dirty="0" smtClean="0"/>
              <a:t>насамперед</a:t>
            </a:r>
            <a:r>
              <a:rPr lang="ru-RU" b="1" dirty="0" smtClean="0"/>
              <a:t> з </a:t>
            </a:r>
            <a:r>
              <a:rPr lang="ru-RU" b="1" dirty="0" smtClean="0"/>
              <a:t>хвалебними</a:t>
            </a:r>
            <a:r>
              <a:rPr lang="ru-RU" b="1" dirty="0" smtClean="0"/>
              <a:t> </a:t>
            </a:r>
            <a:r>
              <a:rPr lang="ru-RU" b="1" dirty="0" smtClean="0"/>
              <a:t>Самаведами</a:t>
            </a:r>
            <a:r>
              <a:rPr lang="ru-RU" b="1" dirty="0" smtClean="0"/>
              <a:t>. </a:t>
            </a:r>
            <a:r>
              <a:rPr lang="ru-RU" b="1" dirty="0" smtClean="0"/>
              <a:t>Сполучення</a:t>
            </a:r>
            <a:r>
              <a:rPr lang="ru-RU" b="1" dirty="0" smtClean="0"/>
              <a:t> музичних </a:t>
            </a:r>
            <a:r>
              <a:rPr lang="ru-RU" b="1" dirty="0" smtClean="0"/>
              <a:t>звуків</a:t>
            </a:r>
            <a:r>
              <a:rPr lang="ru-RU" b="1" dirty="0" smtClean="0"/>
              <a:t> </a:t>
            </a:r>
            <a:r>
              <a:rPr lang="ru-RU" b="1" dirty="0" smtClean="0"/>
              <a:t>розглядалися</a:t>
            </a:r>
            <a:r>
              <a:rPr lang="ru-RU" b="1" dirty="0" smtClean="0"/>
              <a:t> </a:t>
            </a:r>
            <a:r>
              <a:rPr lang="ru-RU" b="1" dirty="0" smtClean="0"/>
              <a:t>давньоіндійськими</a:t>
            </a:r>
            <a:r>
              <a:rPr lang="ru-RU" b="1" dirty="0" smtClean="0"/>
              <a:t> </a:t>
            </a:r>
            <a:r>
              <a:rPr lang="ru-RU" b="1" dirty="0" smtClean="0"/>
              <a:t>мислителями</a:t>
            </a:r>
            <a:r>
              <a:rPr lang="ru-RU" b="1" dirty="0" smtClean="0"/>
              <a:t> як енергія космосу і життя, та втілення </a:t>
            </a:r>
            <a:r>
              <a:rPr lang="ru-RU" b="1" dirty="0" smtClean="0"/>
              <a:t>ритмів</a:t>
            </a:r>
            <a:r>
              <a:rPr lang="ru-RU" b="1" dirty="0" smtClean="0"/>
              <a:t> розвитку </a:t>
            </a:r>
            <a:r>
              <a:rPr lang="ru-RU" b="1" dirty="0" smtClean="0"/>
              <a:t>Всесвіту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1746" name="Picture 2" descr="http://guitartime.ru/images/af/drums/bongo_dru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92" y="0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Класична</a:t>
            </a:r>
            <a:r>
              <a:rPr lang="ru-RU" b="1" dirty="0" smtClean="0"/>
              <a:t> </a:t>
            </a:r>
            <a:r>
              <a:rPr lang="ru-RU" b="1" dirty="0" smtClean="0"/>
              <a:t>індійська</a:t>
            </a:r>
            <a:r>
              <a:rPr lang="ru-RU" b="1" dirty="0" smtClean="0"/>
              <a:t> музика відрізняється </a:t>
            </a:r>
            <a:r>
              <a:rPr lang="ru-RU" b="1" dirty="0" smtClean="0"/>
              <a:t>самобутньою</a:t>
            </a:r>
            <a:r>
              <a:rPr lang="ru-RU" b="1" dirty="0" smtClean="0"/>
              <a:t> системою </a:t>
            </a:r>
            <a:r>
              <a:rPr lang="ru-RU" b="1" dirty="0" smtClean="0"/>
              <a:t>ладів</a:t>
            </a:r>
            <a:r>
              <a:rPr lang="ru-RU" b="1" dirty="0" smtClean="0"/>
              <a:t>, які називаються </a:t>
            </a:r>
            <a:r>
              <a:rPr lang="ru-RU" b="1" dirty="0" smtClean="0"/>
              <a:t>рагами</a:t>
            </a:r>
            <a:r>
              <a:rPr lang="ru-RU" b="1" dirty="0" smtClean="0"/>
              <a:t>, що не стільки </a:t>
            </a:r>
            <a:r>
              <a:rPr lang="ru-RU" b="1" dirty="0" smtClean="0"/>
              <a:t>розглядаються</a:t>
            </a:r>
            <a:r>
              <a:rPr lang="ru-RU" b="1" dirty="0" smtClean="0"/>
              <a:t> як </a:t>
            </a:r>
            <a:r>
              <a:rPr lang="ru-RU" b="1" dirty="0" smtClean="0"/>
              <a:t>певна</a:t>
            </a:r>
            <a:r>
              <a:rPr lang="ru-RU" b="1" dirty="0" smtClean="0"/>
              <a:t> система </a:t>
            </a:r>
            <a:r>
              <a:rPr lang="ru-RU" b="1" dirty="0" smtClean="0"/>
              <a:t>звуковисотностей</a:t>
            </a:r>
            <a:r>
              <a:rPr lang="ru-RU" b="1" dirty="0" smtClean="0"/>
              <a:t>, скільки </a:t>
            </a:r>
            <a:r>
              <a:rPr lang="ru-RU" b="1" dirty="0" smtClean="0"/>
              <a:t>виражає</a:t>
            </a:r>
            <a:r>
              <a:rPr lang="ru-RU" b="1" dirty="0" smtClean="0"/>
              <a:t> </a:t>
            </a:r>
            <a:r>
              <a:rPr lang="ru-RU" b="1" dirty="0" smtClean="0"/>
              <a:t>взаємозв'язок</a:t>
            </a:r>
            <a:r>
              <a:rPr lang="ru-RU" b="1" dirty="0" smtClean="0"/>
              <a:t> природних, </a:t>
            </a:r>
            <a:r>
              <a:rPr lang="ru-RU" b="1" dirty="0" smtClean="0"/>
              <a:t>емоційно-психологічних</a:t>
            </a:r>
            <a:r>
              <a:rPr lang="ru-RU" b="1" dirty="0" smtClean="0"/>
              <a:t> та музичних законів. При цьому в </a:t>
            </a:r>
            <a:r>
              <a:rPr lang="ru-RU" b="1" dirty="0" smtClean="0"/>
              <a:t>індійській</a:t>
            </a:r>
            <a:r>
              <a:rPr lang="ru-RU" b="1" dirty="0" smtClean="0"/>
              <a:t> </a:t>
            </a:r>
            <a:r>
              <a:rPr lang="ru-RU" b="1" dirty="0" smtClean="0"/>
              <a:t>музиці</a:t>
            </a:r>
            <a:r>
              <a:rPr lang="ru-RU" b="1" dirty="0" smtClean="0"/>
              <a:t> існують </a:t>
            </a:r>
            <a:r>
              <a:rPr lang="ru-RU" b="1" dirty="0" smtClean="0"/>
              <a:t>лади</a:t>
            </a:r>
            <a:r>
              <a:rPr lang="ru-RU" b="1" dirty="0" smtClean="0"/>
              <a:t>, що поділяють октаву на </a:t>
            </a:r>
            <a:r>
              <a:rPr lang="ru-RU" b="1" dirty="0" smtClean="0"/>
              <a:t>інтервали</a:t>
            </a:r>
            <a:r>
              <a:rPr lang="ru-RU" b="1" dirty="0" smtClean="0"/>
              <a:t> менше за </a:t>
            </a:r>
            <a:r>
              <a:rPr lang="ru-RU" b="1" dirty="0" smtClean="0"/>
              <a:t>півтон</a:t>
            </a:r>
            <a:r>
              <a:rPr lang="ru-RU" b="1" dirty="0" smtClean="0"/>
              <a:t> (до 25 </a:t>
            </a:r>
            <a:r>
              <a:rPr lang="ru-RU" b="1" dirty="0" smtClean="0"/>
              <a:t>ступенів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30722" name="Picture 2" descr="Файл:Panchavady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14474"/>
            <a:ext cx="7620000" cy="53435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340768"/>
            <a:ext cx="251825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 flip="none" rotWithShape="1">
                  <a:gsLst>
                    <a:gs pos="17000">
                      <a:srgbClr val="FFFF00"/>
                    </a:gs>
                    <a:gs pos="50000">
                      <a:srgbClr val="00B0F0"/>
                    </a:gs>
                    <a:gs pos="89000">
                      <a:srgbClr val="7030A0"/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Танець</a:t>
            </a:r>
            <a:endParaRPr lang="ru-RU" sz="6000" b="1" dirty="0">
              <a:ln w="11430"/>
              <a:gradFill flip="none" rotWithShape="1">
                <a:gsLst>
                  <a:gs pos="17000">
                    <a:srgbClr val="FFFF00"/>
                  </a:gs>
                  <a:gs pos="50000">
                    <a:srgbClr val="00B0F0"/>
                  </a:gs>
                  <a:gs pos="89000">
                    <a:srgbClr val="7030A0"/>
                  </a:gs>
                </a:gsLst>
                <a:lin ang="189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248606853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348880"/>
            <a:ext cx="2088232" cy="3480386"/>
          </a:xfrm>
          <a:prstGeom prst="rect">
            <a:avLst/>
          </a:prstGeom>
        </p:spPr>
      </p:pic>
      <p:pic>
        <p:nvPicPr>
          <p:cNvPr id="5" name="Рисунок 4" descr="ramka-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60812"/>
            <a:ext cx="9144000" cy="691881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індуїзмі</a:t>
            </a:r>
            <a:r>
              <a:rPr lang="ru-RU" dirty="0" smtClean="0"/>
              <a:t>, танці завжди </a:t>
            </a:r>
            <a:r>
              <a:rPr lang="ru-RU" dirty="0" smtClean="0"/>
              <a:t>відігравали</a:t>
            </a:r>
            <a:r>
              <a:rPr lang="ru-RU" dirty="0" smtClean="0"/>
              <a:t> важливу роль в </a:t>
            </a:r>
            <a:r>
              <a:rPr lang="ru-RU" dirty="0" smtClean="0"/>
              <a:t>побуті</a:t>
            </a:r>
            <a:r>
              <a:rPr lang="ru-RU" dirty="0" smtClean="0"/>
              <a:t>, часто танець представляв собою як </a:t>
            </a:r>
            <a:r>
              <a:rPr lang="ru-RU" dirty="0" smtClean="0"/>
              <a:t>версію</a:t>
            </a:r>
            <a:r>
              <a:rPr lang="ru-RU" dirty="0" smtClean="0"/>
              <a:t> </a:t>
            </a:r>
            <a:r>
              <a:rPr lang="ru-RU" dirty="0" smtClean="0"/>
              <a:t>молитви</a:t>
            </a:r>
            <a:r>
              <a:rPr lang="ru-RU" dirty="0" smtClean="0"/>
              <a:t>, в інших випадках його </a:t>
            </a:r>
            <a:r>
              <a:rPr lang="ru-RU" dirty="0" smtClean="0"/>
              <a:t>поєднували</a:t>
            </a:r>
            <a:r>
              <a:rPr lang="ru-RU" dirty="0" smtClean="0"/>
              <a:t> з </a:t>
            </a:r>
            <a:r>
              <a:rPr lang="ru-RU" dirty="0" smtClean="0"/>
              <a:t>міфологічним</a:t>
            </a:r>
            <a:r>
              <a:rPr lang="ru-RU" dirty="0" smtClean="0"/>
              <a:t> темами з </a:t>
            </a:r>
            <a:r>
              <a:rPr lang="ru-RU" dirty="0" smtClean="0"/>
              <a:t>уяви</a:t>
            </a:r>
            <a:r>
              <a:rPr lang="ru-RU" dirty="0" smtClean="0"/>
              <a:t> </a:t>
            </a:r>
            <a:r>
              <a:rPr lang="ru-RU" dirty="0" smtClean="0"/>
              <a:t>індійського</a:t>
            </a:r>
            <a:r>
              <a:rPr lang="ru-RU" dirty="0" smtClean="0"/>
              <a:t> суспільства. Також не дивно, що в </a:t>
            </a:r>
            <a:r>
              <a:rPr lang="ru-RU" dirty="0" smtClean="0"/>
              <a:t>Індії</a:t>
            </a:r>
            <a:r>
              <a:rPr lang="ru-RU" dirty="0" smtClean="0"/>
              <a:t> </a:t>
            </a:r>
            <a:r>
              <a:rPr lang="ru-RU" dirty="0" smtClean="0"/>
              <a:t>величезну</a:t>
            </a:r>
            <a:r>
              <a:rPr lang="ru-RU" dirty="0" smtClean="0"/>
              <a:t> кількість </a:t>
            </a:r>
            <a:r>
              <a:rPr lang="ru-RU" dirty="0" smtClean="0"/>
              <a:t>класичних</a:t>
            </a:r>
            <a:r>
              <a:rPr lang="ru-RU" dirty="0" smtClean="0"/>
              <a:t> танців, </a:t>
            </a:r>
            <a:r>
              <a:rPr lang="ru-RU" dirty="0" smtClean="0"/>
              <a:t>розроблено</a:t>
            </a:r>
            <a:r>
              <a:rPr lang="ru-RU" dirty="0" smtClean="0"/>
              <a:t> саме з елементами </a:t>
            </a:r>
            <a:r>
              <a:rPr lang="ru-RU" dirty="0" smtClean="0"/>
              <a:t>гри</a:t>
            </a:r>
            <a:r>
              <a:rPr lang="ru-RU" dirty="0" smtClean="0"/>
              <a:t>. Танець є одним з </a:t>
            </a:r>
            <a:r>
              <a:rPr lang="ru-RU" dirty="0" smtClean="0"/>
              <a:t>найрозвиненіших</a:t>
            </a:r>
            <a:r>
              <a:rPr lang="ru-RU" dirty="0" smtClean="0"/>
              <a:t> форм мистецтва в </a:t>
            </a:r>
            <a:r>
              <a:rPr lang="ru-RU" dirty="0" smtClean="0"/>
              <a:t>Індії</a:t>
            </a:r>
            <a:r>
              <a:rPr lang="ru-RU" dirty="0" smtClean="0"/>
              <a:t>. Часто, навіть </a:t>
            </a:r>
            <a:r>
              <a:rPr lang="ru-RU" dirty="0" smtClean="0"/>
              <a:t>найнезначні</a:t>
            </a:r>
            <a:r>
              <a:rPr lang="ru-RU" dirty="0" smtClean="0"/>
              <a:t> </a:t>
            </a:r>
            <a:r>
              <a:rPr lang="ru-RU" dirty="0" smtClean="0"/>
              <a:t>рухи</a:t>
            </a:r>
            <a:r>
              <a:rPr lang="ru-RU" dirty="0" smtClean="0"/>
              <a:t> і </a:t>
            </a:r>
            <a:r>
              <a:rPr lang="ru-RU" dirty="0" smtClean="0"/>
              <a:t>вирази</a:t>
            </a:r>
            <a:r>
              <a:rPr lang="ru-RU" dirty="0" smtClean="0"/>
              <a:t> обличчя</a:t>
            </a:r>
            <a:r>
              <a:rPr lang="ru-RU" dirty="0" smtClean="0"/>
              <a:t> </a:t>
            </a:r>
            <a:r>
              <a:rPr lang="ru-RU" dirty="0" smtClean="0"/>
              <a:t>нестимуть</a:t>
            </a:r>
            <a:r>
              <a:rPr lang="ru-RU" dirty="0" smtClean="0"/>
              <a:t> </a:t>
            </a:r>
            <a:r>
              <a:rPr lang="ru-RU" dirty="0" smtClean="0"/>
              <a:t>якесь</a:t>
            </a:r>
            <a:r>
              <a:rPr lang="ru-RU" dirty="0" smtClean="0"/>
              <a:t> </a:t>
            </a:r>
            <a:r>
              <a:rPr lang="ru-RU" dirty="0" smtClean="0"/>
              <a:t>символічне</a:t>
            </a:r>
            <a:r>
              <a:rPr lang="ru-RU" dirty="0" smtClean="0"/>
              <a:t> значення. Класичні танці, як правило, покладені на </a:t>
            </a:r>
            <a:r>
              <a:rPr lang="ru-RU" dirty="0" smtClean="0"/>
              <a:t>літературну</a:t>
            </a:r>
            <a:r>
              <a:rPr lang="ru-RU" dirty="0" smtClean="0"/>
              <a:t> основу, або ж </a:t>
            </a:r>
            <a:r>
              <a:rPr lang="ru-RU" dirty="0" smtClean="0"/>
              <a:t>черпають</a:t>
            </a:r>
            <a:r>
              <a:rPr lang="ru-RU" dirty="0" smtClean="0"/>
              <a:t> </a:t>
            </a:r>
            <a:r>
              <a:rPr lang="ru-RU" dirty="0" smtClean="0"/>
              <a:t>мотиви</a:t>
            </a:r>
            <a:r>
              <a:rPr lang="ru-RU" dirty="0" smtClean="0"/>
              <a:t> саме з </a:t>
            </a:r>
            <a:r>
              <a:rPr lang="ru-RU" dirty="0" smtClean="0"/>
              <a:t>літературних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першоджерел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ndian danc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98871"/>
            <a:ext cx="4464496" cy="425912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Найвідомішими</a:t>
            </a:r>
            <a:r>
              <a:rPr lang="ru-RU" dirty="0" smtClean="0"/>
              <a:t> </a:t>
            </a:r>
            <a:r>
              <a:rPr lang="ru-RU" dirty="0" smtClean="0"/>
              <a:t>індійськими</a:t>
            </a:r>
            <a:r>
              <a:rPr lang="ru-RU" dirty="0" smtClean="0"/>
              <a:t> </a:t>
            </a:r>
            <a:r>
              <a:rPr lang="ru-RU" dirty="0" smtClean="0"/>
              <a:t>народними</a:t>
            </a:r>
            <a:r>
              <a:rPr lang="ru-RU" dirty="0" smtClean="0"/>
              <a:t> </a:t>
            </a:r>
            <a:r>
              <a:rPr lang="ru-RU" dirty="0" smtClean="0"/>
              <a:t>танцями</a:t>
            </a:r>
            <a:r>
              <a:rPr lang="ru-RU" dirty="0" smtClean="0"/>
              <a:t> є </a:t>
            </a:r>
            <a:r>
              <a:rPr lang="ru-RU" i="1" dirty="0" smtClean="0"/>
              <a:t>бхангра</a:t>
            </a:r>
            <a:r>
              <a:rPr lang="ru-RU" dirty="0" smtClean="0"/>
              <a:t> в </a:t>
            </a:r>
            <a:r>
              <a:rPr lang="ru-RU" dirty="0" smtClean="0"/>
              <a:t>Пенджабі</a:t>
            </a:r>
            <a:r>
              <a:rPr lang="ru-RU" dirty="0" smtClean="0"/>
              <a:t>, </a:t>
            </a:r>
            <a:r>
              <a:rPr lang="ru-RU" i="1" dirty="0" smtClean="0"/>
              <a:t>біху</a:t>
            </a:r>
            <a:r>
              <a:rPr lang="ru-RU" dirty="0" smtClean="0"/>
              <a:t> </a:t>
            </a:r>
            <a:r>
              <a:rPr lang="ru-RU" dirty="0" smtClean="0"/>
              <a:t>в</a:t>
            </a:r>
            <a:r>
              <a:rPr lang="ru-RU" dirty="0" smtClean="0"/>
              <a:t> Ассам, </a:t>
            </a:r>
            <a:r>
              <a:rPr lang="ru-RU" i="1" dirty="0" smtClean="0"/>
              <a:t>чхау</a:t>
            </a:r>
            <a:r>
              <a:rPr lang="ru-RU" dirty="0" smtClean="0"/>
              <a:t> в Західній </a:t>
            </a:r>
            <a:r>
              <a:rPr lang="ru-RU" dirty="0" smtClean="0"/>
              <a:t>Бенгалії</a:t>
            </a:r>
            <a:r>
              <a:rPr lang="ru-RU" dirty="0" smtClean="0"/>
              <a:t>, </a:t>
            </a:r>
            <a:r>
              <a:rPr lang="ru-RU" dirty="0" smtClean="0"/>
              <a:t>Джаркханді</a:t>
            </a:r>
            <a:r>
              <a:rPr lang="ru-RU" dirty="0" smtClean="0"/>
              <a:t> та </a:t>
            </a:r>
            <a:r>
              <a:rPr lang="ru-RU" i="1" dirty="0" smtClean="0"/>
              <a:t>Орісса</a:t>
            </a:r>
            <a:r>
              <a:rPr lang="ru-RU" dirty="0" smtClean="0"/>
              <a:t> і </a:t>
            </a:r>
            <a:r>
              <a:rPr lang="ru-RU" i="1" dirty="0" smtClean="0"/>
              <a:t>гхумар</a:t>
            </a:r>
            <a:r>
              <a:rPr lang="ru-RU" dirty="0" smtClean="0"/>
              <a:t> в </a:t>
            </a:r>
            <a:r>
              <a:rPr lang="ru-RU" dirty="0" smtClean="0"/>
              <a:t>Раджастані</a:t>
            </a:r>
            <a:r>
              <a:rPr lang="ru-RU" dirty="0" smtClean="0"/>
              <a:t>. </a:t>
            </a:r>
            <a:r>
              <a:rPr lang="ru-RU" dirty="0" smtClean="0"/>
              <a:t>Індійською</a:t>
            </a:r>
            <a:r>
              <a:rPr lang="ru-RU" dirty="0" smtClean="0"/>
              <a:t> </a:t>
            </a:r>
            <a:r>
              <a:rPr lang="ru-RU" dirty="0" smtClean="0"/>
              <a:t>національною</a:t>
            </a:r>
            <a:r>
              <a:rPr lang="ru-RU" dirty="0" smtClean="0"/>
              <a:t> </a:t>
            </a:r>
            <a:r>
              <a:rPr lang="ru-RU" dirty="0" smtClean="0"/>
              <a:t>академією</a:t>
            </a:r>
            <a:r>
              <a:rPr lang="ru-RU" dirty="0" smtClean="0"/>
              <a:t> музики, танців і </a:t>
            </a:r>
            <a:r>
              <a:rPr lang="ru-RU" dirty="0" smtClean="0"/>
              <a:t>драми</a:t>
            </a:r>
            <a:r>
              <a:rPr lang="ru-RU" dirty="0" smtClean="0"/>
              <a:t> </a:t>
            </a:r>
            <a:r>
              <a:rPr lang="ru-RU" dirty="0" smtClean="0"/>
              <a:t>надала</a:t>
            </a:r>
            <a:r>
              <a:rPr lang="ru-RU" dirty="0" smtClean="0"/>
              <a:t> статус </a:t>
            </a:r>
            <a:r>
              <a:rPr lang="ru-RU" dirty="0" smtClean="0"/>
              <a:t>класичних</a:t>
            </a:r>
            <a:r>
              <a:rPr lang="ru-RU" dirty="0" smtClean="0"/>
              <a:t> восьми </a:t>
            </a:r>
            <a:r>
              <a:rPr lang="ru-RU" dirty="0" smtClean="0"/>
              <a:t>танцям</a:t>
            </a:r>
            <a:r>
              <a:rPr lang="ru-RU" dirty="0" smtClean="0"/>
              <a:t>. Це: </a:t>
            </a:r>
            <a:r>
              <a:rPr lang="ru-RU" dirty="0" err="1" smtClean="0"/>
              <a:t>бхаратанатьям</a:t>
            </a:r>
            <a:r>
              <a:rPr lang="ru-RU" baseline="30000" dirty="0" smtClean="0"/>
              <a:t> </a:t>
            </a:r>
            <a:r>
              <a:rPr lang="ru-RU" dirty="0" smtClean="0"/>
              <a:t>штата</a:t>
            </a:r>
            <a:r>
              <a:rPr lang="ru-RU" dirty="0" smtClean="0"/>
              <a:t> </a:t>
            </a:r>
            <a:r>
              <a:rPr lang="ru-RU" dirty="0" smtClean="0"/>
              <a:t>Таміл-Наду</a:t>
            </a:r>
            <a:r>
              <a:rPr lang="ru-RU" dirty="0" smtClean="0"/>
              <a:t>, </a:t>
            </a:r>
            <a:r>
              <a:rPr lang="ru-RU" dirty="0" smtClean="0"/>
              <a:t>катхак</a:t>
            </a:r>
            <a:r>
              <a:rPr lang="ru-RU" dirty="0" smtClean="0"/>
              <a:t> в </a:t>
            </a:r>
            <a:r>
              <a:rPr lang="ru-RU" dirty="0" smtClean="0"/>
              <a:t>Уттар-Прадеш</a:t>
            </a:r>
            <a:r>
              <a:rPr lang="ru-RU" dirty="0" smtClean="0"/>
              <a:t>, </a:t>
            </a:r>
            <a:r>
              <a:rPr lang="ru-RU" dirty="0" err="1" smtClean="0"/>
              <a:t>катхакалі</a:t>
            </a:r>
            <a:r>
              <a:rPr lang="ru-RU" baseline="30000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 </a:t>
            </a:r>
            <a:r>
              <a:rPr lang="ru-RU" dirty="0" smtClean="0"/>
              <a:t>мохіні-аттам</a:t>
            </a:r>
            <a:r>
              <a:rPr lang="ru-RU" dirty="0" smtClean="0"/>
              <a:t> в </a:t>
            </a:r>
            <a:r>
              <a:rPr lang="ru-RU" dirty="0" smtClean="0"/>
              <a:t>Кералі</a:t>
            </a:r>
            <a:r>
              <a:rPr lang="ru-RU" dirty="0" smtClean="0"/>
              <a:t>, </a:t>
            </a:r>
            <a:r>
              <a:rPr lang="ru-RU" dirty="0" smtClean="0"/>
              <a:t>кучипуді</a:t>
            </a:r>
            <a:r>
              <a:rPr lang="ru-RU" dirty="0" smtClean="0"/>
              <a:t> 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/>
              <a:t>Андхра-Прадеш</a:t>
            </a:r>
            <a:r>
              <a:rPr lang="ru-RU" dirty="0" smtClean="0"/>
              <a:t>, </a:t>
            </a:r>
            <a:r>
              <a:rPr lang="ru-RU" dirty="0" smtClean="0"/>
              <a:t>маніпурі</a:t>
            </a:r>
            <a:r>
              <a:rPr lang="ru-RU" dirty="0" smtClean="0"/>
              <a:t> 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/>
              <a:t>Маніпурі</a:t>
            </a:r>
            <a:r>
              <a:rPr lang="ru-RU" dirty="0" smtClean="0"/>
              <a:t>, </a:t>
            </a:r>
            <a:r>
              <a:rPr lang="ru-RU" dirty="0" smtClean="0"/>
              <a:t>одіссі</a:t>
            </a:r>
            <a:r>
              <a:rPr lang="ru-RU" dirty="0" smtClean="0"/>
              <a:t> 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Оріссі</a:t>
            </a:r>
            <a:r>
              <a:rPr lang="ru-RU" dirty="0" smtClean="0"/>
              <a:t> і </a:t>
            </a:r>
            <a:r>
              <a:rPr lang="ru-RU" dirty="0" smtClean="0"/>
              <a:t>саттрія</a:t>
            </a:r>
            <a:r>
              <a:rPr lang="ru-RU" dirty="0" smtClean="0"/>
              <a:t> в </a:t>
            </a:r>
            <a:r>
              <a:rPr lang="ru-RU" dirty="0" err="1" smtClean="0"/>
              <a:t>Ассамі</a:t>
            </a:r>
            <a:r>
              <a:rPr lang="ru-RU" dirty="0" smtClean="0"/>
              <a:t>.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smtClean="0"/>
              <a:t>багато в </a:t>
            </a:r>
            <a:r>
              <a:rPr lang="ru-RU" dirty="0" smtClean="0"/>
              <a:t>Індії</a:t>
            </a:r>
            <a:r>
              <a:rPr lang="ru-RU" dirty="0" smtClean="0"/>
              <a:t> </a:t>
            </a:r>
            <a:r>
              <a:rPr lang="ru-RU" dirty="0" smtClean="0"/>
              <a:t>регіональних</a:t>
            </a:r>
            <a:r>
              <a:rPr lang="ru-RU" dirty="0" smtClean="0"/>
              <a:t> народних танців. Їх застосовують в різних випадках, наприклад, на </a:t>
            </a:r>
            <a:r>
              <a:rPr lang="ru-RU" dirty="0" smtClean="0"/>
              <a:t>весіллях</a:t>
            </a:r>
            <a:r>
              <a:rPr lang="ru-RU" dirty="0" smtClean="0"/>
              <a:t>, місцевих </a:t>
            </a:r>
            <a:r>
              <a:rPr lang="ru-RU" dirty="0" smtClean="0"/>
              <a:t>громадських</a:t>
            </a:r>
            <a:r>
              <a:rPr lang="ru-RU" dirty="0" smtClean="0"/>
              <a:t> заходах, або ж </a:t>
            </a:r>
            <a:r>
              <a:rPr lang="ru-RU" dirty="0" smtClean="0"/>
              <a:t>зборі</a:t>
            </a:r>
            <a:r>
              <a:rPr lang="ru-RU" dirty="0" smtClean="0"/>
              <a:t> урожаю чи початку </a:t>
            </a:r>
            <a:r>
              <a:rPr lang="ru-RU" dirty="0" smtClean="0"/>
              <a:t>мусону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http://www.autotravel.ua/images/doc/e/7/e7cb9d9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2492896"/>
            <a:ext cx="72954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772816"/>
            <a:ext cx="251863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Театр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8" descr="http://images-photo.ru/_ph/8/2/577644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672408" cy="36352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Індійський</a:t>
            </a:r>
            <a:r>
              <a:rPr lang="ru-RU" b="1" dirty="0" smtClean="0"/>
              <a:t> театр часто </a:t>
            </a:r>
            <a:r>
              <a:rPr lang="ru-RU" b="1" dirty="0" smtClean="0"/>
              <a:t>сполучає</a:t>
            </a:r>
            <a:r>
              <a:rPr lang="ru-RU" b="1" dirty="0" smtClean="0"/>
              <a:t> в </a:t>
            </a:r>
            <a:r>
              <a:rPr lang="ru-RU" b="1" dirty="0" smtClean="0"/>
              <a:t>собі</a:t>
            </a:r>
            <a:r>
              <a:rPr lang="ru-RU" b="1" dirty="0" smtClean="0"/>
              <a:t> </a:t>
            </a:r>
            <a:r>
              <a:rPr lang="ru-RU" b="1" dirty="0" smtClean="0"/>
              <a:t>музику</a:t>
            </a:r>
            <a:r>
              <a:rPr lang="ru-RU" b="1" dirty="0" smtClean="0"/>
              <a:t>, танці й </a:t>
            </a:r>
            <a:r>
              <a:rPr lang="ru-RU" b="1" dirty="0" smtClean="0"/>
              <a:t>імпровізований</a:t>
            </a:r>
            <a:r>
              <a:rPr lang="ru-RU" b="1" dirty="0" smtClean="0"/>
              <a:t> </a:t>
            </a:r>
            <a:r>
              <a:rPr lang="ru-RU" b="1" dirty="0" smtClean="0"/>
              <a:t>діалог</a:t>
            </a:r>
            <a:r>
              <a:rPr lang="ru-RU" b="1" dirty="0" smtClean="0"/>
              <a:t>. </a:t>
            </a:r>
            <a:r>
              <a:rPr lang="ru-RU" b="1" dirty="0" smtClean="0"/>
              <a:t>Сюжети</a:t>
            </a:r>
            <a:r>
              <a:rPr lang="ru-RU" b="1" dirty="0" smtClean="0"/>
              <a:t> </a:t>
            </a:r>
            <a:r>
              <a:rPr lang="ru-RU" b="1" dirty="0" smtClean="0"/>
              <a:t>часто </a:t>
            </a:r>
            <a:r>
              <a:rPr lang="ru-RU" b="1" dirty="0" smtClean="0"/>
              <a:t>засновані</a:t>
            </a:r>
            <a:r>
              <a:rPr lang="ru-RU" b="1" dirty="0" smtClean="0"/>
              <a:t> на мотивах, </a:t>
            </a:r>
            <a:r>
              <a:rPr lang="ru-RU" b="1" dirty="0" smtClean="0"/>
              <a:t>запозичених</a:t>
            </a:r>
            <a:r>
              <a:rPr lang="ru-RU" b="1" dirty="0" smtClean="0"/>
              <a:t> з </a:t>
            </a:r>
            <a:r>
              <a:rPr lang="ru-RU" b="1" dirty="0" smtClean="0"/>
              <a:t>текстів</a:t>
            </a:r>
            <a:r>
              <a:rPr lang="ru-RU" b="1" dirty="0" smtClean="0"/>
              <a:t> </a:t>
            </a:r>
            <a:r>
              <a:rPr lang="ru-RU" b="1" dirty="0" smtClean="0"/>
              <a:t>індуїзму</a:t>
            </a:r>
            <a:r>
              <a:rPr lang="ru-RU" b="1" dirty="0" smtClean="0"/>
              <a:t>, а також на </a:t>
            </a:r>
            <a:r>
              <a:rPr lang="ru-RU" b="1" dirty="0" smtClean="0"/>
              <a:t>середньовічних</a:t>
            </a:r>
            <a:r>
              <a:rPr lang="ru-RU" b="1" dirty="0" smtClean="0"/>
              <a:t> </a:t>
            </a:r>
            <a:r>
              <a:rPr lang="ru-RU" b="1" dirty="0" smtClean="0"/>
              <a:t>літературних</a:t>
            </a:r>
            <a:r>
              <a:rPr lang="ru-RU" b="1" dirty="0" smtClean="0"/>
              <a:t> </a:t>
            </a:r>
            <a:r>
              <a:rPr lang="ru-RU" b="1" dirty="0" smtClean="0"/>
              <a:t>творах</a:t>
            </a:r>
            <a:r>
              <a:rPr lang="ru-RU" b="1" dirty="0" smtClean="0"/>
              <a:t>, </a:t>
            </a:r>
            <a:r>
              <a:rPr lang="ru-RU" b="1" dirty="0" smtClean="0"/>
              <a:t>соціальних</a:t>
            </a:r>
            <a:r>
              <a:rPr lang="ru-RU" b="1" dirty="0" smtClean="0"/>
              <a:t> і політичних новинах. Деякі регіональні форми </a:t>
            </a:r>
            <a:r>
              <a:rPr lang="ru-RU" b="1" dirty="0" smtClean="0"/>
              <a:t>індійського</a:t>
            </a:r>
            <a:r>
              <a:rPr lang="ru-RU" b="1" dirty="0" smtClean="0"/>
              <a:t> театру це: </a:t>
            </a:r>
            <a:r>
              <a:rPr lang="ru-RU" b="1" dirty="0" smtClean="0"/>
              <a:t>бхавай</a:t>
            </a:r>
            <a:r>
              <a:rPr lang="ru-RU" b="1" dirty="0" smtClean="0"/>
              <a:t> в </a:t>
            </a:r>
            <a:r>
              <a:rPr lang="ru-RU" b="1" dirty="0" smtClean="0"/>
              <a:t>штаті</a:t>
            </a:r>
            <a:r>
              <a:rPr lang="ru-RU" b="1" dirty="0" smtClean="0"/>
              <a:t> </a:t>
            </a:r>
            <a:r>
              <a:rPr lang="ru-RU" b="1" dirty="0" smtClean="0"/>
              <a:t>Гуджарат</a:t>
            </a:r>
            <a:r>
              <a:rPr lang="ru-RU" b="1" dirty="0" smtClean="0"/>
              <a:t>, </a:t>
            </a:r>
            <a:r>
              <a:rPr lang="ru-RU" b="1" dirty="0" smtClean="0"/>
              <a:t>джатра</a:t>
            </a:r>
            <a:r>
              <a:rPr lang="ru-RU" b="1" dirty="0" smtClean="0"/>
              <a:t> </a:t>
            </a:r>
            <a:r>
              <a:rPr lang="ru-RU" b="1" dirty="0" smtClean="0"/>
              <a:t>в</a:t>
            </a:r>
            <a:r>
              <a:rPr lang="ru-RU" b="1" dirty="0" smtClean="0"/>
              <a:t> Західної </a:t>
            </a:r>
            <a:r>
              <a:rPr lang="ru-RU" b="1" dirty="0" smtClean="0"/>
              <a:t>Бенгалії</a:t>
            </a:r>
            <a:r>
              <a:rPr lang="ru-RU" b="1" dirty="0" smtClean="0"/>
              <a:t>, </a:t>
            </a:r>
            <a:r>
              <a:rPr lang="ru-RU" b="1" dirty="0" smtClean="0"/>
              <a:t>наутанки</a:t>
            </a:r>
            <a:r>
              <a:rPr lang="ru-RU" b="1" dirty="0" smtClean="0"/>
              <a:t> і </a:t>
            </a:r>
            <a:r>
              <a:rPr lang="ru-RU" b="1" dirty="0" smtClean="0"/>
              <a:t>рамліла</a:t>
            </a:r>
            <a:r>
              <a:rPr lang="ru-RU" b="1" dirty="0" smtClean="0"/>
              <a:t> у </a:t>
            </a:r>
            <a:r>
              <a:rPr lang="ru-RU" b="1" dirty="0" smtClean="0"/>
              <a:t>Північній</a:t>
            </a:r>
            <a:r>
              <a:rPr lang="ru-RU" b="1" dirty="0" smtClean="0"/>
              <a:t> </a:t>
            </a:r>
            <a:r>
              <a:rPr lang="ru-RU" b="1" dirty="0" smtClean="0"/>
              <a:t>Індії</a:t>
            </a:r>
            <a:r>
              <a:rPr lang="ru-RU" b="1" dirty="0" smtClean="0"/>
              <a:t>, </a:t>
            </a:r>
            <a:r>
              <a:rPr lang="ru-RU" b="1" dirty="0" smtClean="0"/>
              <a:t>тамаша</a:t>
            </a:r>
            <a:r>
              <a:rPr lang="ru-RU" b="1" dirty="0" smtClean="0"/>
              <a:t> в </a:t>
            </a:r>
            <a:r>
              <a:rPr lang="ru-RU" b="1" dirty="0" smtClean="0"/>
              <a:t>Махараштрі</a:t>
            </a:r>
            <a:r>
              <a:rPr lang="ru-RU" b="1" dirty="0" smtClean="0"/>
              <a:t>, </a:t>
            </a:r>
            <a:r>
              <a:rPr lang="ru-RU" b="1" dirty="0" err="1" smtClean="0"/>
              <a:t>терукутту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smtClean="0"/>
              <a:t>Таміл-Наду</a:t>
            </a:r>
            <a:r>
              <a:rPr lang="ru-RU" b="1" dirty="0" smtClean="0"/>
              <a:t>, і </a:t>
            </a:r>
            <a:r>
              <a:rPr lang="ru-RU" b="1" dirty="0" smtClean="0"/>
              <a:t>якшагана</a:t>
            </a:r>
            <a:r>
              <a:rPr lang="ru-RU" b="1" dirty="0" smtClean="0"/>
              <a:t> в </a:t>
            </a:r>
            <a:r>
              <a:rPr lang="ru-RU" b="1" dirty="0" smtClean="0"/>
              <a:t>Карнатакі</a:t>
            </a:r>
            <a:r>
              <a:rPr lang="ru-RU" b="1" dirty="0" smtClean="0"/>
              <a:t>.</a:t>
            </a:r>
            <a:r>
              <a:rPr lang="ru-RU" b="1" baseline="30000" dirty="0" smtClean="0"/>
              <a:t> </a:t>
            </a:r>
            <a:r>
              <a:rPr lang="ru-RU" b="1" dirty="0" smtClean="0"/>
              <a:t>Існють</a:t>
            </a:r>
            <a:r>
              <a:rPr lang="ru-RU" b="1" dirty="0" smtClean="0"/>
              <a:t> </a:t>
            </a:r>
            <a:r>
              <a:rPr lang="ru-RU" b="1" dirty="0" smtClean="0"/>
              <a:t>також багаті традиції </a:t>
            </a:r>
            <a:r>
              <a:rPr lang="ru-RU" b="1" dirty="0" smtClean="0"/>
              <a:t>маріонеткового</a:t>
            </a:r>
            <a:r>
              <a:rPr lang="ru-RU" b="1" dirty="0" smtClean="0"/>
              <a:t> театру — </a:t>
            </a:r>
            <a:r>
              <a:rPr lang="ru-RU" b="1" dirty="0" smtClean="0"/>
              <a:t>традиційні</a:t>
            </a:r>
            <a:r>
              <a:rPr lang="ru-RU" b="1" dirty="0" smtClean="0"/>
              <a:t>, </a:t>
            </a:r>
            <a:r>
              <a:rPr lang="ru-RU" b="1" dirty="0" smtClean="0"/>
              <a:t>здебільшого</a:t>
            </a:r>
            <a:r>
              <a:rPr lang="ru-RU" b="1" dirty="0" smtClean="0"/>
              <a:t> тепер, в </a:t>
            </a:r>
            <a:r>
              <a:rPr lang="ru-RU" b="1" dirty="0" smtClean="0"/>
              <a:t>сільських</a:t>
            </a:r>
            <a:r>
              <a:rPr lang="ru-RU" b="1" dirty="0" smtClean="0"/>
              <a:t> районах </a:t>
            </a:r>
            <a:r>
              <a:rPr lang="ru-RU" b="1" dirty="0" smtClean="0"/>
              <a:t>Індії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4818" name="Picture 2" descr="http://bigpicture.ru/wp-content/uploads/2011/07/%D0%BC%D1%83%D0%B6%D1%81%D0%BA%D0%BE%D0%B9-%D1%82%D0%B5%D0%B0%D1%82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40025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204864"/>
            <a:ext cx="17860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986" name="Picture 2" descr="http://upload.wikimedia.org/wikipedia/commons/thumb/c/c2/Clap_cinema.svg/220px-Clap_cinem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0565">
            <a:off x="622193" y="404220"/>
            <a:ext cx="2224517" cy="2315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3.gstatic.com/images?q=tbn:ANd9GcSLrxlcmjKxjCgT2myRCFEEtGjCsoTWCofZb1beEOmQRct1F9gGh8s1Gq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5373216" cy="5373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Індійська</a:t>
            </a:r>
            <a:r>
              <a:rPr lang="ru-RU" dirty="0" smtClean="0"/>
              <a:t> </a:t>
            </a:r>
            <a:r>
              <a:rPr lang="ru-RU" dirty="0" smtClean="0"/>
              <a:t>кіноіндустрія</a:t>
            </a:r>
            <a:r>
              <a:rPr lang="ru-RU" dirty="0" smtClean="0"/>
              <a:t> є найбільшою у світі, а її головний </a:t>
            </a:r>
            <a:r>
              <a:rPr lang="ru-RU" dirty="0" smtClean="0"/>
              <a:t>кінематографічний</a:t>
            </a:r>
            <a:r>
              <a:rPr lang="ru-RU" dirty="0" smtClean="0"/>
              <a:t> </a:t>
            </a:r>
            <a:r>
              <a:rPr lang="ru-RU" dirty="0" smtClean="0"/>
              <a:t>майданчик</a:t>
            </a:r>
            <a:r>
              <a:rPr lang="ru-RU" dirty="0" smtClean="0"/>
              <a:t> знаходиться в </a:t>
            </a:r>
            <a:r>
              <a:rPr lang="ru-RU" dirty="0" smtClean="0"/>
              <a:t>Болівуді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мегаполісі</a:t>
            </a:r>
            <a:r>
              <a:rPr lang="ru-RU" dirty="0" smtClean="0"/>
              <a:t> </a:t>
            </a:r>
            <a:r>
              <a:rPr lang="ru-RU" dirty="0" smtClean="0"/>
              <a:t>Мумбаї</a:t>
            </a:r>
            <a:r>
              <a:rPr lang="ru-RU" dirty="0" smtClean="0"/>
              <a:t>, тут </a:t>
            </a:r>
            <a:r>
              <a:rPr lang="ru-RU" dirty="0" smtClean="0"/>
              <a:t>продукуються</a:t>
            </a:r>
            <a:r>
              <a:rPr lang="ru-RU" dirty="0" smtClean="0"/>
              <a:t> </a:t>
            </a:r>
            <a:r>
              <a:rPr lang="ru-RU" dirty="0" smtClean="0"/>
              <a:t>комерційні</a:t>
            </a:r>
            <a:r>
              <a:rPr lang="ru-RU" dirty="0" smtClean="0"/>
              <a:t> фільми на </a:t>
            </a:r>
            <a:r>
              <a:rPr lang="ru-RU" dirty="0" smtClean="0"/>
              <a:t>гінді</a:t>
            </a:r>
            <a:r>
              <a:rPr lang="ru-RU" dirty="0" smtClean="0"/>
              <a:t> і вона є </a:t>
            </a:r>
            <a:r>
              <a:rPr lang="ru-RU" dirty="0" smtClean="0"/>
              <a:t>найпліднішою</a:t>
            </a:r>
            <a:r>
              <a:rPr lang="ru-RU" dirty="0" smtClean="0"/>
              <a:t> </a:t>
            </a:r>
            <a:r>
              <a:rPr lang="ru-RU" dirty="0" smtClean="0"/>
              <a:t>кіностудією</a:t>
            </a:r>
            <a:r>
              <a:rPr lang="ru-RU" dirty="0" smtClean="0"/>
              <a:t> у світі. 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 ще й по всій країні </a:t>
            </a:r>
            <a:r>
              <a:rPr lang="ru-RU" dirty="0" smtClean="0"/>
              <a:t>розкинулися</a:t>
            </a:r>
            <a:r>
              <a:rPr lang="ru-RU" dirty="0" smtClean="0"/>
              <a:t> національні й дуже продуктивні студії, які </a:t>
            </a:r>
            <a:r>
              <a:rPr lang="ru-RU" dirty="0" smtClean="0"/>
              <a:t>творять</a:t>
            </a:r>
            <a:r>
              <a:rPr lang="ru-RU" dirty="0" smtClean="0"/>
              <a:t> </a:t>
            </a:r>
            <a:r>
              <a:rPr lang="ru-RU" dirty="0" smtClean="0"/>
              <a:t>свої</a:t>
            </a:r>
            <a:r>
              <a:rPr lang="ru-RU" dirty="0" smtClean="0"/>
              <a:t> фільми на </a:t>
            </a:r>
            <a:r>
              <a:rPr lang="ru-RU" dirty="0" smtClean="0"/>
              <a:t>національних</a:t>
            </a:r>
            <a:r>
              <a:rPr lang="ru-RU" dirty="0" smtClean="0"/>
              <a:t> й </a:t>
            </a:r>
            <a:r>
              <a:rPr lang="ru-RU" dirty="0" smtClean="0"/>
              <a:t>поширених</a:t>
            </a:r>
            <a:r>
              <a:rPr lang="ru-RU" dirty="0" smtClean="0"/>
              <a:t> </a:t>
            </a:r>
            <a:r>
              <a:rPr lang="ru-RU" dirty="0" smtClean="0"/>
              <a:t>мовах</a:t>
            </a:r>
            <a:r>
              <a:rPr lang="ru-RU" dirty="0" smtClean="0"/>
              <a:t> всієї </a:t>
            </a:r>
            <a:r>
              <a:rPr lang="ru-RU" dirty="0" smtClean="0"/>
              <a:t>Індії</a:t>
            </a:r>
            <a:r>
              <a:rPr lang="ru-RU" dirty="0" smtClean="0"/>
              <a:t> — </a:t>
            </a:r>
            <a:r>
              <a:rPr lang="ru-RU" dirty="0" smtClean="0"/>
              <a:t>розвиваючи</a:t>
            </a:r>
            <a:r>
              <a:rPr lang="ru-RU" dirty="0" smtClean="0"/>
              <a:t> тим самим </a:t>
            </a:r>
            <a:r>
              <a:rPr lang="ru-RU" dirty="0" smtClean="0"/>
              <a:t>культурне</a:t>
            </a:r>
            <a:r>
              <a:rPr lang="ru-RU" dirty="0" smtClean="0"/>
              <a:t> й </a:t>
            </a:r>
            <a:r>
              <a:rPr lang="ru-RU" dirty="0" smtClean="0"/>
              <a:t>мовне</a:t>
            </a:r>
            <a:r>
              <a:rPr lang="ru-RU" dirty="0" smtClean="0"/>
              <a:t> </a:t>
            </a:r>
            <a:r>
              <a:rPr lang="ru-RU" dirty="0" smtClean="0"/>
              <a:t>різноманіття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. Крім того, </a:t>
            </a:r>
            <a:r>
              <a:rPr lang="ru-RU" dirty="0" smtClean="0"/>
              <a:t>авторського</a:t>
            </a:r>
            <a:r>
              <a:rPr lang="ru-RU" dirty="0" smtClean="0"/>
              <a:t> </a:t>
            </a:r>
            <a:r>
              <a:rPr lang="ru-RU" dirty="0" smtClean="0"/>
              <a:t>кіно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 також </a:t>
            </a:r>
            <a:r>
              <a:rPr lang="ru-RU" dirty="0" smtClean="0"/>
              <a:t>здобуло</a:t>
            </a:r>
            <a:r>
              <a:rPr lang="ru-RU" dirty="0" smtClean="0"/>
              <a:t> </a:t>
            </a:r>
            <a:r>
              <a:rPr lang="ru-RU" dirty="0" smtClean="0"/>
              <a:t>визнання</a:t>
            </a:r>
            <a:r>
              <a:rPr lang="ru-RU" dirty="0" smtClean="0"/>
              <a:t>, особливо в </a:t>
            </a:r>
            <a:r>
              <a:rPr lang="ru-RU" dirty="0" smtClean="0"/>
              <a:t>світовому</a:t>
            </a:r>
            <a:r>
              <a:rPr lang="ru-RU" dirty="0" smtClean="0"/>
              <a:t> </a:t>
            </a:r>
            <a:r>
              <a:rPr lang="ru-RU" dirty="0" smtClean="0"/>
              <a:t>кінематографі</a:t>
            </a:r>
            <a:r>
              <a:rPr lang="ru-RU" dirty="0" smtClean="0"/>
              <a:t>. Є два </a:t>
            </a:r>
            <a:r>
              <a:rPr lang="ru-RU" dirty="0" smtClean="0"/>
              <a:t>всесвітньо</a:t>
            </a:r>
            <a:r>
              <a:rPr lang="ru-RU" dirty="0" smtClean="0"/>
              <a:t> відомих </a:t>
            </a:r>
            <a:r>
              <a:rPr lang="ru-RU" dirty="0" smtClean="0"/>
              <a:t>бенгальських</a:t>
            </a:r>
            <a:r>
              <a:rPr lang="ru-RU" dirty="0" smtClean="0"/>
              <a:t> </a:t>
            </a:r>
            <a:r>
              <a:rPr lang="ru-RU" dirty="0" smtClean="0"/>
              <a:t>режисерів</a:t>
            </a:r>
            <a:r>
              <a:rPr lang="ru-RU" dirty="0" smtClean="0"/>
              <a:t> </a:t>
            </a:r>
            <a:r>
              <a:rPr lang="ru-RU" dirty="0" smtClean="0"/>
              <a:t>Сатьяджит</a:t>
            </a:r>
            <a:r>
              <a:rPr lang="ru-RU" dirty="0" smtClean="0"/>
              <a:t> </a:t>
            </a:r>
            <a:r>
              <a:rPr lang="ru-RU" dirty="0" smtClean="0"/>
              <a:t> Рей та </a:t>
            </a:r>
            <a:r>
              <a:rPr lang="ru-RU" dirty="0" smtClean="0"/>
              <a:t>Мрінал</a:t>
            </a:r>
            <a:r>
              <a:rPr lang="ru-RU" dirty="0" smtClean="0"/>
              <a:t> </a:t>
            </a:r>
            <a:r>
              <a:rPr lang="ru-RU" dirty="0" smtClean="0"/>
              <a:t>Сен.</a:t>
            </a:r>
            <a:endParaRPr lang="ru-RU" dirty="0"/>
          </a:p>
        </p:txBody>
      </p:sp>
      <p:pic>
        <p:nvPicPr>
          <p:cNvPr id="39938" name="Picture 2" descr="https://encrypted-tbn3.gstatic.com/images?q=tbn:ANd9GcRosyGFwwYYjLmsDutyvxfmZY-hvbwm8kdJ1s21R1QSn2D3KCGxZQkGBN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37417"/>
            <a:ext cx="3312368" cy="5220583"/>
          </a:xfrm>
          <a:prstGeom prst="rect">
            <a:avLst/>
          </a:prstGeom>
          <a:noFill/>
        </p:spPr>
      </p:pic>
      <p:pic>
        <p:nvPicPr>
          <p:cNvPr id="39940" name="Picture 4" descr="http://st.kp.yandex.net/images/actor/293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13414"/>
            <a:ext cx="3312368" cy="5244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708920"/>
            <a:ext cx="365035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Архітектура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http://dl8.glitter-graphics.net/pub/2415/2415148u73kcy3dd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6191250" cy="1695451"/>
          </a:xfrm>
          <a:prstGeom prst="rect">
            <a:avLst/>
          </a:prstGeom>
          <a:noFill/>
        </p:spPr>
      </p:pic>
      <p:pic>
        <p:nvPicPr>
          <p:cNvPr id="5" name="Picture 2" descr="http://dl8.glitter-graphics.net/pub/2415/2415148u73kcy3dd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47664" y="4725144"/>
            <a:ext cx="6191250" cy="1695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кінострічках</a:t>
            </a:r>
            <a:r>
              <a:rPr lang="ru-RU" dirty="0" smtClean="0"/>
              <a:t> </a:t>
            </a:r>
            <a:r>
              <a:rPr lang="ru-RU" dirty="0" smtClean="0"/>
              <a:t>відображаються</a:t>
            </a:r>
            <a:r>
              <a:rPr lang="ru-RU" dirty="0" smtClean="0"/>
              <a:t> культурні, </a:t>
            </a:r>
            <a:r>
              <a:rPr lang="ru-RU" dirty="0" smtClean="0"/>
              <a:t>мовні</a:t>
            </a:r>
            <a:r>
              <a:rPr lang="ru-RU" dirty="0" smtClean="0"/>
              <a:t> особливості країни, </a:t>
            </a:r>
            <a:r>
              <a:rPr lang="ru-RU" dirty="0" smtClean="0"/>
              <a:t>національна</a:t>
            </a:r>
            <a:r>
              <a:rPr lang="ru-RU" dirty="0" smtClean="0"/>
              <a:t> різноманітність й сучасний стан все це </a:t>
            </a:r>
            <a:r>
              <a:rPr lang="ru-RU" dirty="0" smtClean="0"/>
              <a:t>відображено</a:t>
            </a:r>
            <a:r>
              <a:rPr lang="ru-RU" dirty="0" smtClean="0"/>
              <a:t> в цьому </a:t>
            </a:r>
            <a:r>
              <a:rPr lang="ru-RU" dirty="0" smtClean="0"/>
              <a:t>жанрі</a:t>
            </a:r>
            <a:r>
              <a:rPr lang="ru-RU" dirty="0" smtClean="0"/>
              <a:t> мистецтва. </a:t>
            </a:r>
            <a:r>
              <a:rPr lang="ru-RU" dirty="0" smtClean="0"/>
              <a:t>Шакрукх</a:t>
            </a:r>
            <a:r>
              <a:rPr lang="ru-RU" dirty="0" smtClean="0"/>
              <a:t> </a:t>
            </a:r>
            <a:r>
              <a:rPr lang="ru-RU" dirty="0" smtClean="0"/>
              <a:t>КХан</a:t>
            </a:r>
            <a:r>
              <a:rPr lang="ru-RU" dirty="0" smtClean="0"/>
              <a:t> (</a:t>
            </a:r>
            <a:r>
              <a:rPr lang="en-US" dirty="0" smtClean="0"/>
              <a:t>Shahrukh</a:t>
            </a:r>
            <a:r>
              <a:rPr lang="en-US" dirty="0" smtClean="0"/>
              <a:t> Khan), </a:t>
            </a:r>
            <a:r>
              <a:rPr lang="ru-RU" dirty="0" smtClean="0"/>
              <a:t>Амітабг</a:t>
            </a:r>
            <a:r>
              <a:rPr lang="ru-RU" dirty="0" smtClean="0"/>
              <a:t> </a:t>
            </a:r>
            <a:r>
              <a:rPr lang="ru-RU" dirty="0" smtClean="0"/>
              <a:t>Баччан</a:t>
            </a:r>
            <a:r>
              <a:rPr lang="ru-RU" dirty="0" smtClean="0"/>
              <a:t> (</a:t>
            </a:r>
            <a:r>
              <a:rPr lang="en-US" dirty="0" smtClean="0"/>
              <a:t>Amitabh</a:t>
            </a:r>
            <a:r>
              <a:rPr lang="en-US" dirty="0" smtClean="0"/>
              <a:t> </a:t>
            </a:r>
            <a:r>
              <a:rPr lang="en-US" dirty="0" smtClean="0"/>
              <a:t>Bachchan</a:t>
            </a:r>
            <a:r>
              <a:rPr lang="en-US" dirty="0" smtClean="0"/>
              <a:t>), </a:t>
            </a:r>
            <a:r>
              <a:rPr lang="ru-RU" dirty="0" smtClean="0"/>
              <a:t>Аамір</a:t>
            </a:r>
            <a:r>
              <a:rPr lang="ru-RU" dirty="0" smtClean="0"/>
              <a:t> Хан (</a:t>
            </a:r>
            <a:r>
              <a:rPr lang="en-US" dirty="0" smtClean="0"/>
              <a:t>Aamir</a:t>
            </a:r>
            <a:r>
              <a:rPr lang="en-US" dirty="0" smtClean="0"/>
              <a:t> Khan) </a:t>
            </a:r>
            <a:r>
              <a:rPr lang="ru-RU" dirty="0" smtClean="0"/>
              <a:t>та </a:t>
            </a:r>
            <a:r>
              <a:rPr lang="ru-RU" dirty="0" smtClean="0"/>
              <a:t>Рані</a:t>
            </a:r>
            <a:r>
              <a:rPr lang="ru-RU" dirty="0" smtClean="0"/>
              <a:t> </a:t>
            </a:r>
            <a:r>
              <a:rPr lang="ru-RU" dirty="0" smtClean="0"/>
              <a:t>Мукхерджи</a:t>
            </a:r>
            <a:r>
              <a:rPr lang="ru-RU" dirty="0" smtClean="0"/>
              <a:t> (</a:t>
            </a:r>
            <a:r>
              <a:rPr lang="en-US" dirty="0" smtClean="0"/>
              <a:t>Rani</a:t>
            </a:r>
            <a:r>
              <a:rPr lang="en-US" dirty="0" smtClean="0"/>
              <a:t> </a:t>
            </a:r>
            <a:r>
              <a:rPr lang="en-US" dirty="0" smtClean="0"/>
              <a:t>Mukerji</a:t>
            </a:r>
            <a:r>
              <a:rPr lang="en-US" dirty="0" smtClean="0"/>
              <a:t>) </a:t>
            </a:r>
            <a:r>
              <a:rPr lang="ru-RU" dirty="0" smtClean="0"/>
              <a:t>є </a:t>
            </a:r>
            <a:r>
              <a:rPr lang="ru-RU" dirty="0" smtClean="0"/>
              <a:t>популярними</a:t>
            </a:r>
            <a:r>
              <a:rPr lang="ru-RU" dirty="0" smtClean="0"/>
              <a:t> і відомими </a:t>
            </a:r>
            <a:r>
              <a:rPr lang="ru-RU" dirty="0" smtClean="0"/>
              <a:t>акторами</a:t>
            </a:r>
            <a:r>
              <a:rPr lang="ru-RU" dirty="0" smtClean="0"/>
              <a:t> </a:t>
            </a:r>
            <a:r>
              <a:rPr lang="ru-RU" dirty="0" smtClean="0"/>
              <a:t>Болівуду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http://www.teachnano.com/education/i/came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2492896"/>
            <a:ext cx="3744416" cy="35259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Найуспішніші  актори </a:t>
            </a:r>
            <a:r>
              <a:rPr lang="uk-UA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Боллівуду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58" name="Picture 2" descr="Dev Anand st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232248" cy="29733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212976"/>
            <a:ext cx="126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Дев Ананд</a:t>
            </a:r>
            <a:endParaRPr lang="ru-RU" dirty="0"/>
          </a:p>
        </p:txBody>
      </p:sp>
      <p:pic>
        <p:nvPicPr>
          <p:cNvPr id="45060" name="Picture 4" descr="Dilip Kumar 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736304" cy="30236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4221088"/>
            <a:ext cx="1528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Дилип</a:t>
            </a:r>
            <a:r>
              <a:rPr lang="ru-RU" b="1" dirty="0" smtClean="0"/>
              <a:t> </a:t>
            </a:r>
            <a:r>
              <a:rPr lang="ru-RU" b="1" dirty="0" smtClean="0"/>
              <a:t>Кумар</a:t>
            </a:r>
            <a:endParaRPr lang="ru-RU" dirty="0"/>
          </a:p>
        </p:txBody>
      </p:sp>
      <p:pic>
        <p:nvPicPr>
          <p:cNvPr id="45062" name="Picture 6" descr="R Kap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592288" cy="32248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92280" y="3356992"/>
            <a:ext cx="137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Радж</a:t>
            </a:r>
            <a:r>
              <a:rPr lang="ru-RU" b="1" dirty="0" smtClean="0"/>
              <a:t> </a:t>
            </a:r>
            <a:r>
              <a:rPr lang="ru-RU" b="1" dirty="0" smtClean="0"/>
              <a:t>Капур</a:t>
            </a:r>
            <a:endParaRPr lang="ru-RU" dirty="0"/>
          </a:p>
        </p:txBody>
      </p:sp>
      <p:pic>
        <p:nvPicPr>
          <p:cNvPr id="45066" name="Picture 10" descr="SRK Tag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678127"/>
            <a:ext cx="2304256" cy="31798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20072" y="6488668"/>
            <a:ext cx="1364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Шахрух</a:t>
            </a:r>
            <a:r>
              <a:rPr lang="ru-RU" b="1" dirty="0" smtClean="0"/>
              <a:t> Хан</a:t>
            </a:r>
            <a:endParaRPr lang="ru-RU" dirty="0"/>
          </a:p>
        </p:txBody>
      </p:sp>
      <p:pic>
        <p:nvPicPr>
          <p:cNvPr id="45068" name="Picture 12" descr="Aamir Khan (Berlin Film Festival 20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19" y="3501008"/>
            <a:ext cx="2520263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71800" y="64886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Аамир</a:t>
            </a:r>
            <a:r>
              <a:rPr lang="ru-RU" b="1" dirty="0" smtClean="0"/>
              <a:t> </a:t>
            </a:r>
            <a:r>
              <a:rPr lang="ru-RU" b="1" dirty="0" smtClean="0"/>
              <a:t>Кхан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ridevi05.jpg"/>
          <p:cNvPicPr>
            <a:picLocks noChangeAspect="1" noChangeArrowheads="1"/>
          </p:cNvPicPr>
          <p:nvPr/>
        </p:nvPicPr>
        <p:blipFill>
          <a:blip r:embed="rId3" cstate="print"/>
          <a:srcRect l="2273"/>
          <a:stretch>
            <a:fillRect/>
          </a:stretch>
        </p:blipFill>
        <p:spPr bwMode="auto">
          <a:xfrm>
            <a:off x="2987824" y="1268760"/>
            <a:ext cx="3096344" cy="32190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4437112"/>
            <a:ext cx="113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Шридеви</a:t>
            </a:r>
            <a:endParaRPr lang="ru-RU" dirty="0"/>
          </a:p>
        </p:txBody>
      </p:sp>
      <p:pic>
        <p:nvPicPr>
          <p:cNvPr id="44038" name="Picture 6" descr="Madhuri Dixit cropped.jpg"/>
          <p:cNvPicPr>
            <a:picLocks noChangeAspect="1" noChangeArrowheads="1"/>
          </p:cNvPicPr>
          <p:nvPr/>
        </p:nvPicPr>
        <p:blipFill>
          <a:blip r:embed="rId4" cstate="print"/>
          <a:srcRect t="5664"/>
          <a:stretch>
            <a:fillRect/>
          </a:stretch>
        </p:blipFill>
        <p:spPr bwMode="auto">
          <a:xfrm>
            <a:off x="6444208" y="3617755"/>
            <a:ext cx="2376264" cy="32402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6488668"/>
            <a:ext cx="194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Мадхури</a:t>
            </a:r>
            <a:r>
              <a:rPr lang="ru-RU" b="1" dirty="0" smtClean="0"/>
              <a:t> </a:t>
            </a:r>
            <a:r>
              <a:rPr lang="ru-RU" b="1" dirty="0" smtClean="0"/>
              <a:t>Дикшит</a:t>
            </a:r>
            <a:endParaRPr lang="ru-RU" dirty="0"/>
          </a:p>
        </p:txBody>
      </p:sp>
      <p:pic>
        <p:nvPicPr>
          <p:cNvPr id="44040" name="Picture 8" descr="Juhi Chaw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691683" cy="29413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76256" y="3140968"/>
            <a:ext cx="149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Джухи</a:t>
            </a:r>
            <a:r>
              <a:rPr lang="ru-RU" b="1" dirty="0" smtClean="0"/>
              <a:t> </a:t>
            </a:r>
            <a:r>
              <a:rPr lang="ru-RU" b="1" dirty="0" smtClean="0"/>
              <a:t>Чавла</a:t>
            </a:r>
            <a:endParaRPr lang="ru-RU" dirty="0"/>
          </a:p>
        </p:txBody>
      </p:sp>
      <p:pic>
        <p:nvPicPr>
          <p:cNvPr id="44042" name="Picture 10" descr="Kajol at Marc Cains preview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6650"/>
            <a:ext cx="2088232" cy="31413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39752" y="6488668"/>
            <a:ext cx="172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Каджол</a:t>
            </a:r>
            <a:r>
              <a:rPr lang="ru-RU" b="1" dirty="0" smtClean="0"/>
              <a:t> </a:t>
            </a:r>
            <a:r>
              <a:rPr lang="ru-RU" b="1" dirty="0" smtClean="0"/>
              <a:t>Девган</a:t>
            </a:r>
            <a:endParaRPr lang="ru-RU" dirty="0"/>
          </a:p>
        </p:txBody>
      </p:sp>
      <p:pic>
        <p:nvPicPr>
          <p:cNvPr id="44046" name="Picture 14" descr="http://upload.wikimedia.org/wikipedia/commons/thumb/7/78/Aishwarya_Rai_Cannes.jpg/170px-Aishwarya_Rai_Cannes.jpg"/>
          <p:cNvPicPr>
            <a:picLocks noChangeAspect="1" noChangeArrowheads="1"/>
          </p:cNvPicPr>
          <p:nvPr/>
        </p:nvPicPr>
        <p:blipFill>
          <a:blip r:embed="rId7" cstate="print"/>
          <a:srcRect t="3506"/>
          <a:stretch>
            <a:fillRect/>
          </a:stretch>
        </p:blipFill>
        <p:spPr bwMode="auto">
          <a:xfrm>
            <a:off x="323528" y="116632"/>
            <a:ext cx="2376264" cy="321014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83568" y="335699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Айшвария</a:t>
            </a:r>
            <a:r>
              <a:rPr lang="ru-RU" b="1" dirty="0" smtClean="0"/>
              <a:t> Рай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124744"/>
            <a:ext cx="3002745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Живопис</a:t>
            </a:r>
            <a:endParaRPr lang="ru-RU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3010" name="Picture 2" descr="http://img-fotki.yandex.ru/get/9299/93692696.43/0_b9a28_78654dd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669638" cy="3717032"/>
          </a:xfrm>
          <a:prstGeom prst="rect">
            <a:avLst/>
          </a:prstGeom>
          <a:noFill/>
        </p:spPr>
      </p:pic>
      <p:pic>
        <p:nvPicPr>
          <p:cNvPr id="43012" name="Picture 4" descr="http://www.sangiovanniforli.it/psgea/wp-content/uploads/images/pennel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888432" cy="37195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Західний</a:t>
            </a:r>
            <a:r>
              <a:rPr lang="ru-RU" dirty="0" smtClean="0"/>
              <a:t> вплив на </a:t>
            </a:r>
            <a:r>
              <a:rPr lang="ru-RU" dirty="0" smtClean="0"/>
              <a:t>живописне</a:t>
            </a:r>
            <a:r>
              <a:rPr lang="ru-RU" dirty="0" smtClean="0"/>
              <a:t> </a:t>
            </a:r>
            <a:r>
              <a:rPr lang="ru-RU" dirty="0" smtClean="0"/>
              <a:t>мистецтво</a:t>
            </a:r>
            <a:r>
              <a:rPr lang="ru-RU" dirty="0" smtClean="0"/>
              <a:t> в </a:t>
            </a:r>
            <a:r>
              <a:rPr lang="ru-RU" dirty="0" smtClean="0"/>
              <a:t>Індії</a:t>
            </a:r>
            <a:r>
              <a:rPr lang="ru-RU" dirty="0" smtClean="0"/>
              <a:t>, </a:t>
            </a:r>
            <a:r>
              <a:rPr lang="ru-RU" dirty="0" smtClean="0"/>
              <a:t>відчувся</a:t>
            </a:r>
            <a:r>
              <a:rPr lang="ru-RU" dirty="0" smtClean="0"/>
              <a:t> під час </a:t>
            </a:r>
            <a:r>
              <a:rPr lang="ru-RU" dirty="0" smtClean="0"/>
              <a:t>британської</a:t>
            </a:r>
            <a:r>
              <a:rPr lang="ru-RU" dirty="0" smtClean="0"/>
              <a:t> </a:t>
            </a:r>
            <a:r>
              <a:rPr lang="ru-RU" dirty="0" smtClean="0"/>
              <a:t>колоніальної</a:t>
            </a:r>
            <a:r>
              <a:rPr lang="ru-RU" dirty="0" smtClean="0"/>
              <a:t> </a:t>
            </a:r>
            <a:r>
              <a:rPr lang="ru-RU" dirty="0" smtClean="0"/>
              <a:t>епохи</a:t>
            </a:r>
            <a:r>
              <a:rPr lang="ru-RU" dirty="0" smtClean="0"/>
              <a:t> та </a:t>
            </a:r>
            <a:r>
              <a:rPr lang="ru-RU" dirty="0" smtClean="0"/>
              <a:t>пізніших</a:t>
            </a:r>
            <a:r>
              <a:rPr lang="ru-RU" dirty="0" smtClean="0"/>
              <a:t> </a:t>
            </a:r>
            <a:r>
              <a:rPr lang="ru-RU" dirty="0" smtClean="0"/>
              <a:t>революційних</a:t>
            </a:r>
            <a:r>
              <a:rPr lang="ru-RU" dirty="0" smtClean="0"/>
              <a:t> змін. </a:t>
            </a:r>
            <a:r>
              <a:rPr lang="ru-RU" dirty="0" smtClean="0"/>
              <a:t>Столітній</a:t>
            </a:r>
            <a:r>
              <a:rPr lang="ru-RU" dirty="0" smtClean="0"/>
              <a:t> традиційний </a:t>
            </a:r>
            <a:r>
              <a:rPr lang="ru-RU" dirty="0" smtClean="0"/>
              <a:t>індійський</a:t>
            </a:r>
            <a:r>
              <a:rPr lang="ru-RU" dirty="0" smtClean="0"/>
              <a:t> живопис був в </a:t>
            </a:r>
            <a:r>
              <a:rPr lang="ru-RU" dirty="0" smtClean="0"/>
              <a:t>занепаді</a:t>
            </a:r>
            <a:r>
              <a:rPr lang="ru-RU" dirty="0" smtClean="0"/>
              <a:t>. </a:t>
            </a:r>
            <a:r>
              <a:rPr lang="ru-RU" dirty="0" smtClean="0"/>
              <a:t>Замість</a:t>
            </a:r>
            <a:r>
              <a:rPr lang="ru-RU" dirty="0" smtClean="0"/>
              <a:t> цього, </a:t>
            </a:r>
            <a:r>
              <a:rPr lang="ru-RU" dirty="0" smtClean="0"/>
              <a:t>місцеві</a:t>
            </a:r>
            <a:r>
              <a:rPr lang="ru-RU" dirty="0" smtClean="0"/>
              <a:t> художники, такі як Раджа </a:t>
            </a:r>
            <a:r>
              <a:rPr lang="ru-RU" dirty="0" smtClean="0"/>
              <a:t>Раві</a:t>
            </a:r>
            <a:r>
              <a:rPr lang="ru-RU" dirty="0" smtClean="0"/>
              <a:t> </a:t>
            </a:r>
            <a:r>
              <a:rPr lang="ru-RU" dirty="0" smtClean="0"/>
              <a:t>Варма</a:t>
            </a:r>
            <a:r>
              <a:rPr lang="ru-RU" dirty="0" smtClean="0"/>
              <a:t> </a:t>
            </a:r>
            <a:r>
              <a:rPr lang="ru-RU" dirty="0" smtClean="0"/>
              <a:t>прагнули</a:t>
            </a:r>
            <a:r>
              <a:rPr lang="ru-RU" dirty="0" smtClean="0"/>
              <a:t> </a:t>
            </a:r>
            <a:r>
              <a:rPr lang="ru-RU" dirty="0" smtClean="0"/>
              <a:t>наслідування</a:t>
            </a:r>
            <a:r>
              <a:rPr lang="ru-RU" dirty="0" smtClean="0"/>
              <a:t> </a:t>
            </a:r>
            <a:r>
              <a:rPr lang="ru-RU" dirty="0" smtClean="0"/>
              <a:t>європейських</a:t>
            </a:r>
            <a:r>
              <a:rPr lang="ru-RU" dirty="0" smtClean="0"/>
              <a:t> стилів, перш за все, художній </a:t>
            </a:r>
            <a:r>
              <a:rPr lang="ru-RU" dirty="0" smtClean="0"/>
              <a:t>реалізм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Період </a:t>
            </a:r>
            <a:r>
              <a:rPr lang="ru-RU" dirty="0" smtClean="0"/>
              <a:t>стику</a:t>
            </a:r>
            <a:r>
              <a:rPr lang="ru-RU" dirty="0" smtClean="0"/>
              <a:t> століть </a:t>
            </a:r>
            <a:r>
              <a:rPr lang="ru-RU" dirty="0" smtClean="0"/>
              <a:t>привніс</a:t>
            </a:r>
            <a:r>
              <a:rPr lang="ru-RU" dirty="0" smtClean="0"/>
              <a:t> в </a:t>
            </a:r>
            <a:r>
              <a:rPr lang="ru-RU" dirty="0" smtClean="0"/>
              <a:t>мистецтво</a:t>
            </a:r>
            <a:r>
              <a:rPr lang="ru-RU" dirty="0" smtClean="0"/>
              <a:t> одне з основних </a:t>
            </a:r>
            <a:r>
              <a:rPr lang="ru-RU" dirty="0" smtClean="0"/>
              <a:t>ознак</a:t>
            </a:r>
            <a:r>
              <a:rPr lang="ru-RU" dirty="0" smtClean="0"/>
              <a:t> </a:t>
            </a:r>
            <a:r>
              <a:rPr lang="ru-RU" dirty="0" smtClean="0"/>
              <a:t>модернізму</a:t>
            </a:r>
            <a:r>
              <a:rPr lang="ru-RU" dirty="0" smtClean="0"/>
              <a:t> - виникнення художника як </a:t>
            </a:r>
            <a:r>
              <a:rPr lang="ru-RU" dirty="0" smtClean="0"/>
              <a:t>індивідуальності</a:t>
            </a:r>
            <a:r>
              <a:rPr lang="ru-RU" dirty="0" smtClean="0"/>
              <a:t>. Різні між собою і за </a:t>
            </a:r>
            <a:r>
              <a:rPr lang="ru-RU" dirty="0" smtClean="0"/>
              <a:t>технікою</a:t>
            </a:r>
            <a:r>
              <a:rPr lang="ru-RU" dirty="0" smtClean="0"/>
              <a:t> і за тематикою роботи художників </a:t>
            </a:r>
            <a:r>
              <a:rPr lang="ru-RU" dirty="0" smtClean="0"/>
              <a:t>Б.Б.Мукерджі</a:t>
            </a:r>
            <a:r>
              <a:rPr lang="ru-RU" dirty="0" smtClean="0"/>
              <a:t>, </a:t>
            </a:r>
            <a:r>
              <a:rPr lang="ru-RU" dirty="0" smtClean="0"/>
              <a:t>Р.К.Байджа</a:t>
            </a:r>
            <a:r>
              <a:rPr lang="ru-RU" dirty="0" smtClean="0"/>
              <a:t> та ін, складають карту </a:t>
            </a:r>
            <a:r>
              <a:rPr lang="ru-RU" dirty="0" smtClean="0"/>
              <a:t>мальовничій</a:t>
            </a:r>
            <a:r>
              <a:rPr lang="ru-RU" dirty="0" smtClean="0"/>
              <a:t> історії </a:t>
            </a:r>
            <a:r>
              <a:rPr lang="ru-RU" dirty="0" smtClean="0"/>
              <a:t>Індії</a:t>
            </a:r>
            <a:r>
              <a:rPr lang="ru-RU" dirty="0" smtClean="0"/>
              <a:t> в </a:t>
            </a:r>
            <a:r>
              <a:rPr lang="ru-RU" dirty="0" smtClean="0"/>
              <a:t>найважливіші</a:t>
            </a:r>
            <a:r>
              <a:rPr lang="ru-RU" dirty="0" smtClean="0"/>
              <a:t> </a:t>
            </a:r>
            <a:r>
              <a:rPr lang="ru-RU" dirty="0" smtClean="0"/>
              <a:t>етапи</a:t>
            </a:r>
            <a:r>
              <a:rPr lang="ru-RU" dirty="0" smtClean="0"/>
              <a:t> її боротьби за </a:t>
            </a:r>
            <a:r>
              <a:rPr lang="ru-RU" dirty="0" smtClean="0"/>
              <a:t>незалежність</a:t>
            </a:r>
            <a:r>
              <a:rPr lang="ru-RU" dirty="0" smtClean="0"/>
              <a:t>. </a:t>
            </a:r>
            <a:r>
              <a:rPr lang="ru-RU" dirty="0" smtClean="0"/>
              <a:t>Мистецтво</a:t>
            </a:r>
            <a:r>
              <a:rPr lang="ru-RU" dirty="0" smtClean="0"/>
              <a:t> цього часу </a:t>
            </a:r>
            <a:r>
              <a:rPr lang="ru-RU" dirty="0" smtClean="0"/>
              <a:t>використовувалося</a:t>
            </a:r>
            <a:r>
              <a:rPr lang="ru-RU" dirty="0" smtClean="0"/>
              <a:t> як </a:t>
            </a:r>
            <a:r>
              <a:rPr lang="ru-RU" dirty="0" smtClean="0"/>
              <a:t>ефективна</a:t>
            </a:r>
            <a:r>
              <a:rPr lang="ru-RU" dirty="0" smtClean="0"/>
              <a:t> </a:t>
            </a:r>
            <a:r>
              <a:rPr lang="ru-RU" dirty="0" smtClean="0"/>
              <a:t>політична</a:t>
            </a:r>
            <a:r>
              <a:rPr lang="ru-RU" dirty="0" smtClean="0"/>
              <a:t> зброя.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Художники, які </a:t>
            </a:r>
            <a:r>
              <a:rPr lang="ru-RU" dirty="0" smtClean="0"/>
              <a:t>утворили</a:t>
            </a:r>
            <a:r>
              <a:rPr lang="ru-RU" dirty="0" smtClean="0"/>
              <a:t> у 1943 році «</a:t>
            </a:r>
            <a:r>
              <a:rPr lang="ru-RU" dirty="0" smtClean="0"/>
              <a:t>Калькуттську</a:t>
            </a:r>
            <a:r>
              <a:rPr lang="ru-RU" dirty="0" smtClean="0"/>
              <a:t> групу», одним із </a:t>
            </a:r>
            <a:r>
              <a:rPr lang="ru-RU" dirty="0" smtClean="0"/>
              <a:t>засновників</a:t>
            </a:r>
            <a:r>
              <a:rPr lang="ru-RU" dirty="0" smtClean="0"/>
              <a:t> якої став П.Сен, </a:t>
            </a:r>
            <a:r>
              <a:rPr lang="ru-RU" dirty="0" smtClean="0"/>
              <a:t>акцентували</a:t>
            </a:r>
            <a:r>
              <a:rPr lang="ru-RU" dirty="0" smtClean="0"/>
              <a:t> </a:t>
            </a:r>
            <a:r>
              <a:rPr lang="ru-RU" dirty="0" smtClean="0"/>
              <a:t>увагу</a:t>
            </a:r>
            <a:r>
              <a:rPr lang="ru-RU" dirty="0" smtClean="0"/>
              <a:t> на </a:t>
            </a:r>
            <a:r>
              <a:rPr lang="ru-RU" dirty="0" smtClean="0"/>
              <a:t>важливості</a:t>
            </a:r>
            <a:r>
              <a:rPr lang="ru-RU" dirty="0" smtClean="0"/>
              <a:t> </a:t>
            </a:r>
            <a:r>
              <a:rPr lang="ru-RU" dirty="0" smtClean="0"/>
              <a:t>розробки</a:t>
            </a:r>
            <a:r>
              <a:rPr lang="ru-RU" dirty="0" smtClean="0"/>
              <a:t> </a:t>
            </a:r>
            <a:r>
              <a:rPr lang="ru-RU" dirty="0" smtClean="0"/>
              <a:t>художньої</a:t>
            </a:r>
            <a:r>
              <a:rPr lang="ru-RU" dirty="0" smtClean="0"/>
              <a:t> мови, яка, незважаючи на корені в </a:t>
            </a:r>
            <a:r>
              <a:rPr lang="ru-RU" dirty="0" smtClean="0"/>
              <a:t>індійських</a:t>
            </a:r>
            <a:r>
              <a:rPr lang="ru-RU" dirty="0" smtClean="0"/>
              <a:t> </a:t>
            </a:r>
            <a:r>
              <a:rPr lang="ru-RU" dirty="0" smtClean="0"/>
              <a:t>традиціях</a:t>
            </a:r>
            <a:r>
              <a:rPr lang="ru-RU" dirty="0" smtClean="0"/>
              <a:t>, була би не </a:t>
            </a:r>
            <a:r>
              <a:rPr lang="ru-RU" dirty="0" smtClean="0"/>
              <a:t>обмежена</a:t>
            </a:r>
            <a:r>
              <a:rPr lang="ru-RU" dirty="0" smtClean="0"/>
              <a:t> ними, </a:t>
            </a:r>
            <a:r>
              <a:rPr lang="ru-RU" dirty="0" smtClean="0"/>
              <a:t>зав'язував</a:t>
            </a:r>
            <a:r>
              <a:rPr lang="ru-RU" dirty="0" smtClean="0"/>
              <a:t> </a:t>
            </a:r>
            <a:r>
              <a:rPr lang="ru-RU" dirty="0" smtClean="0"/>
              <a:t>активний</a:t>
            </a:r>
            <a:r>
              <a:rPr lang="ru-RU" dirty="0" smtClean="0"/>
              <a:t> </a:t>
            </a:r>
            <a:r>
              <a:rPr lang="ru-RU" dirty="0" smtClean="0"/>
              <a:t>діалог</a:t>
            </a:r>
            <a:r>
              <a:rPr lang="ru-RU" dirty="0" smtClean="0"/>
              <a:t> зі </a:t>
            </a:r>
            <a:r>
              <a:rPr lang="ru-RU" dirty="0" smtClean="0"/>
              <a:t>світовими</a:t>
            </a:r>
            <a:r>
              <a:rPr lang="ru-RU" dirty="0" smtClean="0"/>
              <a:t> </a:t>
            </a:r>
            <a:r>
              <a:rPr lang="ru-RU" dirty="0" smtClean="0"/>
              <a:t>художніми</a:t>
            </a:r>
            <a:r>
              <a:rPr lang="ru-RU" dirty="0" smtClean="0"/>
              <a:t> </a:t>
            </a:r>
            <a:r>
              <a:rPr lang="ru-RU" dirty="0" smtClean="0"/>
              <a:t>течіями</a:t>
            </a:r>
            <a:r>
              <a:rPr lang="ru-RU" dirty="0" smtClean="0"/>
              <a:t>. Зі </a:t>
            </a:r>
            <a:r>
              <a:rPr lang="ru-RU" dirty="0" smtClean="0"/>
              <a:t>змістовної</a:t>
            </a:r>
            <a:r>
              <a:rPr lang="ru-RU" dirty="0" smtClean="0"/>
              <a:t> точки зору для творчості </a:t>
            </a:r>
            <a:r>
              <a:rPr lang="ru-RU" dirty="0" smtClean="0"/>
              <a:t>калькуттських</a:t>
            </a:r>
            <a:r>
              <a:rPr lang="ru-RU" dirty="0" smtClean="0"/>
              <a:t> художників став </a:t>
            </a:r>
            <a:r>
              <a:rPr lang="ru-RU" dirty="0" smtClean="0"/>
              <a:t>характерним</a:t>
            </a:r>
            <a:r>
              <a:rPr lang="ru-RU" dirty="0" smtClean="0"/>
              <a:t> інтерес до </a:t>
            </a:r>
            <a:r>
              <a:rPr lang="ru-RU" dirty="0" smtClean="0"/>
              <a:t>нагальних</a:t>
            </a:r>
            <a:r>
              <a:rPr lang="ru-RU" dirty="0" smtClean="0"/>
              <a:t> </a:t>
            </a:r>
            <a:r>
              <a:rPr lang="ru-RU" dirty="0" smtClean="0"/>
              <a:t>соціальних</a:t>
            </a:r>
            <a:r>
              <a:rPr lang="ru-RU" dirty="0" smtClean="0"/>
              <a:t> питань. </a:t>
            </a:r>
            <a:r>
              <a:rPr lang="ru-RU" dirty="0" smtClean="0"/>
              <a:t>Продовжили</a:t>
            </a:r>
            <a:r>
              <a:rPr lang="ru-RU" dirty="0" smtClean="0"/>
              <a:t> їх традиції </a:t>
            </a:r>
            <a:r>
              <a:rPr lang="ru-RU" dirty="0" smtClean="0"/>
              <a:t>Г.Пайн</a:t>
            </a:r>
            <a:r>
              <a:rPr lang="ru-RU" dirty="0" smtClean="0"/>
              <a:t>, </a:t>
            </a:r>
            <a:r>
              <a:rPr lang="ru-RU" dirty="0" smtClean="0"/>
              <a:t>Джоген</a:t>
            </a:r>
            <a:r>
              <a:rPr lang="ru-RU" dirty="0" smtClean="0"/>
              <a:t> </a:t>
            </a:r>
            <a:r>
              <a:rPr lang="ru-RU" dirty="0" smtClean="0"/>
              <a:t>Чоудхурі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1317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 1960 році утворюється групи «</a:t>
            </a:r>
            <a:r>
              <a:rPr lang="ru-RU" dirty="0" smtClean="0"/>
              <a:t>Невідомі</a:t>
            </a:r>
            <a:r>
              <a:rPr lang="ru-RU" dirty="0" smtClean="0"/>
              <a:t>», що стала основою для формування в </a:t>
            </a:r>
            <a:r>
              <a:rPr lang="ru-RU" dirty="0" smtClean="0"/>
              <a:t>індійському</a:t>
            </a:r>
            <a:r>
              <a:rPr lang="ru-RU" dirty="0" smtClean="0"/>
              <a:t> </a:t>
            </a:r>
            <a:r>
              <a:rPr lang="ru-RU" dirty="0" smtClean="0"/>
              <a:t>живописі</a:t>
            </a:r>
            <a:r>
              <a:rPr lang="ru-RU" dirty="0" smtClean="0"/>
              <a:t> </a:t>
            </a:r>
            <a:r>
              <a:rPr lang="ru-RU" dirty="0" smtClean="0"/>
              <a:t>течії</a:t>
            </a:r>
            <a:r>
              <a:rPr lang="ru-RU" dirty="0" smtClean="0"/>
              <a:t> </a:t>
            </a:r>
            <a:r>
              <a:rPr lang="ru-RU" dirty="0" smtClean="0"/>
              <a:t>абстрактивізму</a:t>
            </a:r>
            <a:r>
              <a:rPr lang="ru-RU" dirty="0" smtClean="0"/>
              <a:t> й </a:t>
            </a:r>
            <a:r>
              <a:rPr lang="ru-RU" dirty="0" smtClean="0"/>
              <a:t>фігуративізму</a:t>
            </a:r>
            <a:r>
              <a:rPr lang="ru-RU" dirty="0" smtClean="0"/>
              <a:t>. Яскравими </a:t>
            </a:r>
            <a:r>
              <a:rPr lang="ru-RU" dirty="0" smtClean="0"/>
              <a:t>представниками</a:t>
            </a:r>
            <a:r>
              <a:rPr lang="ru-RU" dirty="0" smtClean="0"/>
              <a:t> її стали </a:t>
            </a:r>
            <a:r>
              <a:rPr lang="ru-RU" dirty="0" smtClean="0"/>
              <a:t>Арпіта</a:t>
            </a:r>
            <a:r>
              <a:rPr lang="ru-RU" dirty="0" smtClean="0"/>
              <a:t> </a:t>
            </a:r>
            <a:r>
              <a:rPr lang="ru-RU" dirty="0" smtClean="0"/>
              <a:t>Сінґх</a:t>
            </a:r>
            <a:r>
              <a:rPr lang="ru-RU" dirty="0" smtClean="0"/>
              <a:t> та </a:t>
            </a:r>
            <a:r>
              <a:rPr lang="ru-RU" dirty="0" smtClean="0"/>
              <a:t>Парамджіт</a:t>
            </a:r>
            <a:r>
              <a:rPr lang="ru-RU" dirty="0" smtClean="0"/>
              <a:t> </a:t>
            </a:r>
            <a:r>
              <a:rPr lang="ru-RU" dirty="0" smtClean="0"/>
              <a:t>Сінґх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-oj6K4SAoX2w/Tp2WXBYInZI/AAAAAAAACLE/LXgl-NaOeuE/s320/6d60c20bc5c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2448" cy="4272794"/>
          </a:xfrm>
          <a:prstGeom prst="rect">
            <a:avLst/>
          </a:prstGeom>
          <a:noFill/>
        </p:spPr>
      </p:pic>
      <p:pic>
        <p:nvPicPr>
          <p:cNvPr id="48132" name="Picture 4" descr="http://elfpix.ru/files/elfpix/imagecache/w/image/1/2009/10/13/21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502" y="836713"/>
            <a:ext cx="4383498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0lik.ru/uploads/posts/2009-10/1255095455_0lik.ru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923928" cy="5637828"/>
          </a:xfrm>
          <a:prstGeom prst="rect">
            <a:avLst/>
          </a:prstGeom>
          <a:noFill/>
        </p:spPr>
      </p:pic>
      <p:pic>
        <p:nvPicPr>
          <p:cNvPr id="47108" name="Picture 4" descr="http://img1.liveinternet.ru/images/attach/c/3/76/447/76447373_large_9c8801ac10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5436096" cy="3526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img0.liveinternet.ru/images/attach/c/1/59/595/59595936_radha_krishn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748465" cy="54677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Індійська</a:t>
            </a:r>
            <a:r>
              <a:rPr lang="ru-RU" dirty="0" smtClean="0"/>
              <a:t> архітектура є однією з областей, у якій </a:t>
            </a:r>
            <a:r>
              <a:rPr lang="ru-RU" dirty="0" smtClean="0"/>
              <a:t>найяскравіше</a:t>
            </a:r>
            <a:r>
              <a:rPr lang="ru-RU" dirty="0" smtClean="0"/>
              <a:t> представлена </a:t>
            </a:r>
            <a:r>
              <a:rPr lang="ru-RU" dirty="0" smtClean="0"/>
              <a:t>розмаїтність</a:t>
            </a:r>
            <a:r>
              <a:rPr lang="ru-RU" dirty="0" smtClean="0"/>
              <a:t> </a:t>
            </a:r>
            <a:r>
              <a:rPr lang="ru-RU" dirty="0" smtClean="0"/>
              <a:t>індійської</a:t>
            </a:r>
            <a:r>
              <a:rPr lang="ru-RU" dirty="0" smtClean="0"/>
              <a:t> культури. </a:t>
            </a:r>
            <a:r>
              <a:rPr lang="ru-RU" dirty="0" smtClean="0"/>
              <a:t>Більша</a:t>
            </a:r>
            <a:r>
              <a:rPr lang="ru-RU" dirty="0" smtClean="0"/>
              <a:t> частина архітектурних </a:t>
            </a:r>
            <a:r>
              <a:rPr lang="ru-RU" dirty="0" smtClean="0"/>
              <a:t>пам'ятників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, включаючи такі </a:t>
            </a:r>
            <a:r>
              <a:rPr lang="ru-RU" dirty="0" smtClean="0"/>
              <a:t>монументи</a:t>
            </a:r>
            <a:r>
              <a:rPr lang="ru-RU" dirty="0" smtClean="0"/>
              <a:t> як Тадж-Махал й інші </a:t>
            </a:r>
            <a:r>
              <a:rPr lang="ru-RU" dirty="0" smtClean="0"/>
              <a:t>приклади</a:t>
            </a:r>
            <a:r>
              <a:rPr lang="ru-RU" dirty="0" smtClean="0"/>
              <a:t> </a:t>
            </a:r>
            <a:r>
              <a:rPr lang="ru-RU" dirty="0" smtClean="0"/>
              <a:t>монгольської</a:t>
            </a:r>
            <a:r>
              <a:rPr lang="ru-RU" dirty="0" smtClean="0"/>
              <a:t> і </a:t>
            </a:r>
            <a:r>
              <a:rPr lang="ru-RU" dirty="0" smtClean="0"/>
              <a:t>південно-індійської</a:t>
            </a:r>
            <a:r>
              <a:rPr lang="ru-RU" dirty="0" smtClean="0"/>
              <a:t> архітектури, являють собою </a:t>
            </a:r>
            <a:r>
              <a:rPr lang="ru-RU" dirty="0" smtClean="0"/>
              <a:t>змішання</a:t>
            </a:r>
            <a:r>
              <a:rPr lang="ru-RU" dirty="0" smtClean="0"/>
              <a:t> древніх і </a:t>
            </a:r>
            <a:r>
              <a:rPr lang="ru-RU" dirty="0" smtClean="0"/>
              <a:t>різнорідних</a:t>
            </a:r>
            <a:r>
              <a:rPr lang="ru-RU" dirty="0" smtClean="0"/>
              <a:t> місцевих </a:t>
            </a:r>
            <a:r>
              <a:rPr lang="ru-RU" dirty="0" smtClean="0"/>
              <a:t>традицій</a:t>
            </a:r>
            <a:r>
              <a:rPr lang="ru-RU" dirty="0" smtClean="0"/>
              <a:t> різних </a:t>
            </a:r>
            <a:r>
              <a:rPr lang="ru-RU" dirty="0" smtClean="0"/>
              <a:t>регіонів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 й </a:t>
            </a:r>
            <a:r>
              <a:rPr lang="ru-RU" dirty="0" smtClean="0"/>
              <a:t>зарубіжжя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01696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Архітектура 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Індії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ісламський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період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Іслам</a:t>
            </a:r>
            <a:r>
              <a:rPr lang="ru-RU" sz="2000" dirty="0" smtClean="0"/>
              <a:t> почав </a:t>
            </a:r>
            <a:r>
              <a:rPr lang="ru-RU" sz="2000" dirty="0" smtClean="0"/>
              <a:t>проникати</a:t>
            </a:r>
            <a:r>
              <a:rPr lang="ru-RU" sz="2000" dirty="0" smtClean="0"/>
              <a:t> в </a:t>
            </a:r>
            <a:r>
              <a:rPr lang="ru-RU" sz="2000" dirty="0" smtClean="0"/>
              <a:t>Індію</a:t>
            </a:r>
            <a:r>
              <a:rPr lang="ru-RU" sz="2000" dirty="0" smtClean="0"/>
              <a:t> з VIII століття; у 1398 році в </a:t>
            </a:r>
            <a:r>
              <a:rPr lang="ru-RU" sz="2000" dirty="0" smtClean="0"/>
              <a:t>країну</a:t>
            </a:r>
            <a:r>
              <a:rPr lang="ru-RU" sz="2000" dirty="0" smtClean="0"/>
              <a:t> </a:t>
            </a:r>
            <a:r>
              <a:rPr lang="ru-RU" sz="2000" dirty="0" smtClean="0"/>
              <a:t>прийшли</a:t>
            </a:r>
            <a:r>
              <a:rPr lang="ru-RU" sz="2000" dirty="0" smtClean="0"/>
              <a:t> армії Тамерлана. Його </a:t>
            </a:r>
            <a:r>
              <a:rPr lang="ru-RU" sz="2000" dirty="0" smtClean="0"/>
              <a:t>нащадок</a:t>
            </a:r>
            <a:r>
              <a:rPr lang="ru-RU" sz="2000" dirty="0" smtClean="0"/>
              <a:t> </a:t>
            </a:r>
            <a:r>
              <a:rPr lang="ru-RU" sz="2000" dirty="0" smtClean="0"/>
              <a:t>Бабур</a:t>
            </a:r>
            <a:r>
              <a:rPr lang="ru-RU" sz="2000" dirty="0" smtClean="0"/>
              <a:t> у 1526 році </a:t>
            </a:r>
            <a:r>
              <a:rPr lang="ru-RU" sz="2000" dirty="0" smtClean="0"/>
              <a:t>завоював</a:t>
            </a:r>
            <a:r>
              <a:rPr lang="ru-RU" sz="2000" dirty="0" smtClean="0"/>
              <a:t> практично всю </a:t>
            </a:r>
            <a:r>
              <a:rPr lang="ru-RU" sz="2000" dirty="0" smtClean="0"/>
              <a:t>Індію</a:t>
            </a:r>
            <a:r>
              <a:rPr lang="ru-RU" sz="2000" dirty="0" smtClean="0"/>
              <a:t> та заснував </a:t>
            </a:r>
            <a:r>
              <a:rPr lang="ru-RU" sz="2000" dirty="0" smtClean="0"/>
              <a:t>Імперію</a:t>
            </a:r>
            <a:r>
              <a:rPr lang="ru-RU" sz="2000" dirty="0" smtClean="0"/>
              <a:t> Великих </a:t>
            </a:r>
            <a:r>
              <a:rPr lang="ru-RU" sz="2000" dirty="0" smtClean="0"/>
              <a:t>Моголів</a:t>
            </a:r>
            <a:r>
              <a:rPr lang="ru-RU" sz="2000" dirty="0" smtClean="0"/>
              <a:t>. Вона </a:t>
            </a:r>
            <a:r>
              <a:rPr lang="ru-RU" sz="2000" dirty="0" smtClean="0"/>
              <a:t>проіснувала</a:t>
            </a:r>
            <a:r>
              <a:rPr lang="ru-RU" sz="2000" dirty="0" smtClean="0"/>
              <a:t> до 1857 року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smtClean="0"/>
              <a:t>ХІІ — ХІІІ ст. в </a:t>
            </a:r>
            <a:r>
              <a:rPr lang="ru-RU" sz="2000" dirty="0" smtClean="0"/>
              <a:t>Індії</a:t>
            </a:r>
            <a:r>
              <a:rPr lang="ru-RU" sz="2000" dirty="0" smtClean="0"/>
              <a:t> з'явилися основні типи культових споруд мусульман, у першу чергу </a:t>
            </a:r>
            <a:r>
              <a:rPr lang="ru-RU" sz="2000" dirty="0" smtClean="0"/>
              <a:t>мечеті</a:t>
            </a:r>
            <a:r>
              <a:rPr lang="ru-RU" sz="2000" dirty="0" smtClean="0"/>
              <a:t>, </a:t>
            </a:r>
            <a:r>
              <a:rPr lang="ru-RU" sz="2000" dirty="0" smtClean="0"/>
              <a:t>мінарети</a:t>
            </a:r>
            <a:r>
              <a:rPr lang="ru-RU" sz="2000" dirty="0" smtClean="0"/>
              <a:t>, медресе, </a:t>
            </a:r>
            <a:r>
              <a:rPr lang="ru-RU" sz="2000" dirty="0" smtClean="0"/>
              <a:t>мавзолеї</a:t>
            </a:r>
            <a:r>
              <a:rPr lang="ru-RU" sz="2000" dirty="0" smtClean="0"/>
              <a:t>. В основних типах архітектурних споруд </a:t>
            </a:r>
            <a:r>
              <a:rPr lang="ru-RU" sz="2000" dirty="0" smtClean="0"/>
              <a:t>раньоісламського</a:t>
            </a:r>
            <a:r>
              <a:rPr lang="ru-RU" sz="2000" dirty="0" smtClean="0"/>
              <a:t> періоду </a:t>
            </a:r>
            <a:r>
              <a:rPr lang="ru-RU" sz="2000" dirty="0" smtClean="0"/>
              <a:t>простежуються</a:t>
            </a:r>
            <a:r>
              <a:rPr lang="ru-RU" sz="2000" dirty="0" smtClean="0"/>
              <a:t> </a:t>
            </a:r>
            <a:r>
              <a:rPr lang="ru-RU" sz="2000" dirty="0" smtClean="0"/>
              <a:t>ісламські</a:t>
            </a:r>
            <a:r>
              <a:rPr lang="ru-RU" sz="2000" dirty="0" smtClean="0"/>
              <a:t> традиції, але в деталях культових будівель також видно вплив </a:t>
            </a:r>
            <a:r>
              <a:rPr lang="ru-RU" sz="2000" dirty="0" smtClean="0"/>
              <a:t>індійської</a:t>
            </a:r>
            <a:r>
              <a:rPr lang="ru-RU" sz="2000" dirty="0" smtClean="0"/>
              <a:t> архітектури. Колони, деталі архітектурних прикрас із великою кількістю рослинного орнаменту </a:t>
            </a:r>
            <a:r>
              <a:rPr lang="ru-RU" sz="2000" dirty="0" smtClean="0"/>
              <a:t>запозичені</a:t>
            </a:r>
            <a:r>
              <a:rPr lang="ru-RU" sz="2000" dirty="0" smtClean="0"/>
              <a:t> з </a:t>
            </a:r>
            <a:r>
              <a:rPr lang="ru-RU" sz="2000" dirty="0" smtClean="0"/>
              <a:t>буддійських</a:t>
            </a:r>
            <a:r>
              <a:rPr lang="ru-RU" sz="2000" dirty="0" smtClean="0"/>
              <a:t> та </a:t>
            </a:r>
            <a:r>
              <a:rPr lang="ru-RU" sz="2000" dirty="0" smtClean="0">
                <a:hlinkClick r:id="rId3" tooltip="Індуїзм"/>
              </a:rPr>
              <a:t>і</a:t>
            </a:r>
            <a:r>
              <a:rPr lang="ru-RU" sz="2000" dirty="0" smtClean="0"/>
              <a:t>ндуїстських</a:t>
            </a:r>
            <a:r>
              <a:rPr lang="ru-RU" sz="2000" dirty="0" smtClean="0"/>
              <a:t> будівель. Також характерною </a:t>
            </a:r>
            <a:r>
              <a:rPr lang="ru-RU" sz="2000" dirty="0" smtClean="0"/>
              <a:t>рисою</a:t>
            </a:r>
            <a:r>
              <a:rPr lang="ru-RU" sz="2000" dirty="0" smtClean="0"/>
              <a:t> архітектури </a:t>
            </a:r>
            <a:r>
              <a:rPr lang="ru-RU" sz="2000" dirty="0" smtClean="0"/>
              <a:t>ранньоісламського</a:t>
            </a:r>
            <a:r>
              <a:rPr lang="ru-RU" sz="2000" dirty="0" smtClean="0"/>
              <a:t> періоду є </a:t>
            </a:r>
            <a:r>
              <a:rPr lang="ru-RU" sz="2000" dirty="0" smtClean="0"/>
              <a:t>вписаність</a:t>
            </a:r>
            <a:r>
              <a:rPr lang="ru-RU" sz="2000" dirty="0" smtClean="0"/>
              <a:t> у навколишнє середовище.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diaGate.jpg"/>
          <p:cNvPicPr>
            <a:picLocks noChangeAspect="1" noChangeArrowheads="1"/>
          </p:cNvPicPr>
          <p:nvPr/>
        </p:nvPicPr>
        <p:blipFill>
          <a:blip r:embed="rId3" cstate="print"/>
          <a:srcRect l="6507" r="6493"/>
          <a:stretch>
            <a:fillRect/>
          </a:stretch>
        </p:blipFill>
        <p:spPr bwMode="auto">
          <a:xfrm>
            <a:off x="2879304" y="836712"/>
            <a:ext cx="6264696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2843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Брама </a:t>
            </a:r>
            <a:r>
              <a:rPr lang="ru-RU" b="1" dirty="0" smtClean="0"/>
              <a:t>Індії</a:t>
            </a:r>
            <a:r>
              <a:rPr lang="ru-RU" dirty="0" smtClean="0"/>
              <a:t> — монумент в </a:t>
            </a:r>
            <a:r>
              <a:rPr lang="ru-RU" dirty="0" err="1" smtClean="0"/>
              <a:t>Нью-Делі</a:t>
            </a:r>
            <a:r>
              <a:rPr lang="ru-RU" dirty="0" smtClean="0"/>
              <a:t> на </a:t>
            </a:r>
            <a:r>
              <a:rPr lang="ru-RU" dirty="0" smtClean="0"/>
              <a:t>згадку</a:t>
            </a:r>
            <a:r>
              <a:rPr lang="ru-RU" dirty="0" smtClean="0"/>
              <a:t> про близько 90 тис. </a:t>
            </a:r>
            <a:r>
              <a:rPr lang="ru-RU" dirty="0" smtClean="0"/>
              <a:t>солдатів</a:t>
            </a:r>
            <a:r>
              <a:rPr lang="ru-RU" dirty="0" smtClean="0"/>
              <a:t> Армії </a:t>
            </a:r>
            <a:r>
              <a:rPr lang="ru-RU" dirty="0" smtClean="0"/>
              <a:t>Британської</a:t>
            </a:r>
            <a:r>
              <a:rPr lang="ru-RU" dirty="0" smtClean="0"/>
              <a:t> </a:t>
            </a:r>
            <a:r>
              <a:rPr lang="ru-RU" dirty="0" smtClean="0"/>
              <a:t>Індії</a:t>
            </a:r>
            <a:r>
              <a:rPr lang="ru-RU" dirty="0" smtClean="0"/>
              <a:t>, що </a:t>
            </a:r>
            <a:r>
              <a:rPr lang="ru-RU" dirty="0" smtClean="0"/>
              <a:t>загибли</a:t>
            </a:r>
            <a:r>
              <a:rPr lang="ru-RU" dirty="0" smtClean="0"/>
              <a:t> в </a:t>
            </a:r>
            <a:r>
              <a:rPr lang="ru-RU" dirty="0" smtClean="0"/>
              <a:t>англо-афганських</a:t>
            </a:r>
            <a:r>
              <a:rPr lang="ru-RU" dirty="0" smtClean="0"/>
              <a:t> </a:t>
            </a:r>
            <a:r>
              <a:rPr lang="ru-RU" dirty="0" smtClean="0"/>
              <a:t>війнах</a:t>
            </a:r>
            <a:r>
              <a:rPr lang="ru-RU" dirty="0" smtClean="0"/>
              <a:t> та у в </a:t>
            </a:r>
            <a:r>
              <a:rPr lang="ru-RU" dirty="0" smtClean="0"/>
              <a:t>роки Першої </a:t>
            </a:r>
            <a:r>
              <a:rPr lang="ru-RU" dirty="0" smtClean="0"/>
              <a:t>світової війни. Зведений за проектом </a:t>
            </a:r>
            <a:r>
              <a:rPr lang="ru-RU" dirty="0" smtClean="0"/>
              <a:t>Едвіна</a:t>
            </a:r>
            <a:r>
              <a:rPr lang="ru-RU" dirty="0" smtClean="0"/>
              <a:t> </a:t>
            </a:r>
            <a:r>
              <a:rPr lang="ru-RU" dirty="0" smtClean="0"/>
              <a:t>Лаченса</a:t>
            </a:r>
            <a:r>
              <a:rPr lang="ru-RU" dirty="0" smtClean="0"/>
              <a:t> і </a:t>
            </a:r>
            <a:r>
              <a:rPr lang="ru-RU" dirty="0" smtClean="0"/>
              <a:t>урочисто</a:t>
            </a:r>
            <a:r>
              <a:rPr lang="ru-RU" dirty="0" smtClean="0"/>
              <a:t> відкритий в 1931 році.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4/41/Safdarjung_tomb.jpg/250px-Safdarjung_t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00392" cy="5378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Гробниця</a:t>
            </a:r>
            <a:r>
              <a:rPr lang="ru-RU" b="1" dirty="0" smtClean="0"/>
              <a:t> </a:t>
            </a:r>
            <a:r>
              <a:rPr lang="ru-RU" b="1" dirty="0" smtClean="0"/>
              <a:t>Сафдарджанґа</a:t>
            </a:r>
            <a:r>
              <a:rPr lang="ru-RU" dirty="0" smtClean="0"/>
              <a:t> — </a:t>
            </a:r>
            <a:r>
              <a:rPr lang="ru-RU" dirty="0" smtClean="0"/>
              <a:t>мармуровий</a:t>
            </a:r>
            <a:r>
              <a:rPr lang="ru-RU" dirty="0" smtClean="0"/>
              <a:t> мавзолей </a:t>
            </a:r>
            <a:r>
              <a:rPr lang="ru-RU" dirty="0" smtClean="0"/>
              <a:t>Сафдарджанґа</a:t>
            </a:r>
            <a:r>
              <a:rPr lang="ru-RU" dirty="0" smtClean="0"/>
              <a:t>, прем'єр-міністра </a:t>
            </a:r>
            <a:r>
              <a:rPr lang="ru-RU" dirty="0" smtClean="0"/>
              <a:t>монгольського</a:t>
            </a:r>
            <a:r>
              <a:rPr lang="ru-RU" dirty="0" smtClean="0"/>
              <a:t> </a:t>
            </a:r>
            <a:r>
              <a:rPr lang="ru-RU" dirty="0" smtClean="0"/>
              <a:t>імператора</a:t>
            </a:r>
            <a:r>
              <a:rPr lang="ru-RU" dirty="0" smtClean="0"/>
              <a:t> </a:t>
            </a:r>
            <a:r>
              <a:rPr lang="ru-RU" dirty="0" smtClean="0"/>
              <a:t>Мухаммад</a:t>
            </a:r>
            <a:r>
              <a:rPr lang="ru-RU" dirty="0" smtClean="0"/>
              <a:t> Шаха, у </a:t>
            </a:r>
            <a:r>
              <a:rPr lang="ru-RU" dirty="0" smtClean="0"/>
              <a:t>місті</a:t>
            </a:r>
            <a:r>
              <a:rPr lang="ru-RU" dirty="0" smtClean="0"/>
              <a:t> </a:t>
            </a:r>
            <a:r>
              <a:rPr lang="ru-RU" dirty="0" smtClean="0"/>
              <a:t>Делі</a:t>
            </a:r>
            <a:r>
              <a:rPr lang="ru-RU" dirty="0" smtClean="0"/>
              <a:t>, </a:t>
            </a:r>
            <a:r>
              <a:rPr lang="ru-RU" dirty="0" smtClean="0"/>
              <a:t>Індія</a:t>
            </a:r>
            <a:r>
              <a:rPr lang="ru-RU" dirty="0" smtClean="0"/>
              <a:t>. Він був </a:t>
            </a:r>
            <a:r>
              <a:rPr lang="ru-RU" dirty="0" smtClean="0"/>
              <a:t>збудований</a:t>
            </a:r>
            <a:r>
              <a:rPr lang="ru-RU" dirty="0" smtClean="0"/>
              <a:t> в 1754 році у стилі </a:t>
            </a:r>
            <a:r>
              <a:rPr lang="ru-RU" dirty="0" smtClean="0"/>
              <a:t>монгольської</a:t>
            </a:r>
            <a:r>
              <a:rPr lang="ru-RU" dirty="0" smtClean="0"/>
              <a:t> </a:t>
            </a:r>
            <a:r>
              <a:rPr lang="ru-RU" dirty="0" smtClean="0"/>
              <a:t>архітектури. 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756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Мавзолей </a:t>
            </a:r>
            <a:r>
              <a:rPr lang="ru-RU" b="1" dirty="0" smtClean="0"/>
              <a:t>Нізамуддіна</a:t>
            </a:r>
            <a:r>
              <a:rPr lang="ru-RU" dirty="0" smtClean="0"/>
              <a:t> — </a:t>
            </a:r>
            <a:r>
              <a:rPr lang="ru-RU" dirty="0" smtClean="0"/>
              <a:t>мавзолей</a:t>
            </a:r>
            <a:r>
              <a:rPr lang="ru-RU" dirty="0" smtClean="0"/>
              <a:t> (</a:t>
            </a:r>
            <a:r>
              <a:rPr lang="ru-RU" dirty="0" smtClean="0"/>
              <a:t>дарга</a:t>
            </a:r>
            <a:r>
              <a:rPr lang="ru-RU" dirty="0" smtClean="0"/>
              <a:t>) одного з </a:t>
            </a:r>
            <a:r>
              <a:rPr lang="ru-RU" dirty="0" smtClean="0"/>
              <a:t>найвідоміших</a:t>
            </a:r>
            <a:r>
              <a:rPr lang="ru-RU" dirty="0" smtClean="0"/>
              <a:t> </a:t>
            </a:r>
            <a:r>
              <a:rPr lang="ru-RU" dirty="0" smtClean="0"/>
              <a:t>суфійських</a:t>
            </a:r>
            <a:r>
              <a:rPr lang="ru-RU" dirty="0" smtClean="0"/>
              <a:t> </a:t>
            </a:r>
            <a:r>
              <a:rPr lang="ru-RU" dirty="0" smtClean="0"/>
              <a:t>святих</a:t>
            </a:r>
            <a:r>
              <a:rPr lang="ru-RU" dirty="0" smtClean="0"/>
              <a:t> </a:t>
            </a:r>
            <a:r>
              <a:rPr lang="ru-RU" dirty="0" smtClean="0"/>
              <a:t>Нізамуддіна</a:t>
            </a:r>
            <a:r>
              <a:rPr lang="ru-RU" dirty="0" smtClean="0"/>
              <a:t> </a:t>
            </a:r>
            <a:r>
              <a:rPr lang="ru-RU" dirty="0" smtClean="0"/>
              <a:t>Аулії</a:t>
            </a:r>
            <a:r>
              <a:rPr lang="ru-RU" dirty="0" smtClean="0"/>
              <a:t>, </a:t>
            </a:r>
            <a:r>
              <a:rPr lang="ru-RU" dirty="0" smtClean="0"/>
              <a:t>розташований</a:t>
            </a:r>
            <a:r>
              <a:rPr lang="ru-RU" dirty="0" smtClean="0"/>
              <a:t> в </a:t>
            </a:r>
            <a:r>
              <a:rPr lang="ru-RU" dirty="0" smtClean="0"/>
              <a:t>делійському</a:t>
            </a:r>
            <a:r>
              <a:rPr lang="ru-RU" dirty="0" smtClean="0"/>
              <a:t> </a:t>
            </a:r>
            <a:r>
              <a:rPr lang="ru-RU" dirty="0" smtClean="0"/>
              <a:t>районі</a:t>
            </a:r>
            <a:r>
              <a:rPr lang="ru-RU" dirty="0" smtClean="0"/>
              <a:t> </a:t>
            </a:r>
            <a:r>
              <a:rPr lang="ru-RU" dirty="0" smtClean="0"/>
              <a:t>Нізамуддін-Вест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Файл:Nizamudd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21123"/>
            <a:ext cx="7560840" cy="56368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Умайд-Бхаван</a:t>
            </a:r>
            <a:r>
              <a:rPr lang="ru-RU" dirty="0" smtClean="0"/>
              <a:t> — палац у </a:t>
            </a:r>
            <a:r>
              <a:rPr lang="ru-RU" dirty="0" smtClean="0"/>
              <a:t>місті</a:t>
            </a:r>
            <a:r>
              <a:rPr lang="ru-RU" dirty="0" smtClean="0"/>
              <a:t> </a:t>
            </a:r>
            <a:r>
              <a:rPr lang="ru-RU" dirty="0" smtClean="0"/>
              <a:t>Джодхпур</a:t>
            </a:r>
            <a:r>
              <a:rPr lang="ru-RU" dirty="0" smtClean="0"/>
              <a:t> в </a:t>
            </a:r>
            <a:r>
              <a:rPr lang="ru-RU" dirty="0" smtClean="0"/>
              <a:t>індійському</a:t>
            </a:r>
            <a:r>
              <a:rPr lang="ru-RU" dirty="0" smtClean="0"/>
              <a:t> </a:t>
            </a:r>
            <a:r>
              <a:rPr lang="ru-RU" dirty="0" smtClean="0"/>
              <a:t>штаті</a:t>
            </a:r>
            <a:r>
              <a:rPr lang="ru-RU" dirty="0" smtClean="0"/>
              <a:t> </a:t>
            </a:r>
            <a:r>
              <a:rPr lang="ru-RU" dirty="0" smtClean="0"/>
              <a:t>Раджастхан</a:t>
            </a:r>
            <a:r>
              <a:rPr lang="ru-RU" dirty="0" smtClean="0"/>
              <a:t>, одна з найбільших приватних </a:t>
            </a:r>
            <a:r>
              <a:rPr lang="ru-RU" dirty="0" smtClean="0"/>
              <a:t>резиденцій</a:t>
            </a:r>
            <a:r>
              <a:rPr lang="ru-RU" dirty="0" smtClean="0"/>
              <a:t> у світі</a:t>
            </a:r>
            <a:r>
              <a:rPr lang="ru-RU" dirty="0" smtClean="0"/>
              <a:t>.</a:t>
            </a:r>
            <a:r>
              <a:rPr lang="ru-RU" dirty="0" smtClean="0"/>
              <a:t> Палац названий на ім'я </a:t>
            </a:r>
            <a:r>
              <a:rPr lang="ru-RU" dirty="0" smtClean="0"/>
              <a:t>махараджі</a:t>
            </a:r>
            <a:r>
              <a:rPr lang="ru-RU" dirty="0" smtClean="0"/>
              <a:t> </a:t>
            </a:r>
            <a:r>
              <a:rPr lang="ru-RU" dirty="0" smtClean="0"/>
              <a:t>Умайда</a:t>
            </a:r>
            <a:r>
              <a:rPr lang="ru-RU" dirty="0" smtClean="0"/>
              <a:t> </a:t>
            </a:r>
            <a:r>
              <a:rPr lang="ru-RU" dirty="0" smtClean="0"/>
              <a:t>Сінґха</a:t>
            </a:r>
            <a:r>
              <a:rPr lang="ru-RU" dirty="0" smtClean="0"/>
              <a:t>, дідуся сучасного </a:t>
            </a:r>
            <a:r>
              <a:rPr lang="ru-RU" dirty="0" smtClean="0"/>
              <a:t>махараджі</a:t>
            </a:r>
            <a:r>
              <a:rPr lang="ru-RU" dirty="0" smtClean="0"/>
              <a:t> </a:t>
            </a:r>
            <a:r>
              <a:rPr lang="ru-RU" dirty="0" smtClean="0"/>
              <a:t>Джодхпура</a:t>
            </a:r>
            <a:r>
              <a:rPr lang="ru-RU" dirty="0" smtClean="0"/>
              <a:t>, за правління якого палац було </a:t>
            </a:r>
            <a:r>
              <a:rPr lang="ru-RU" dirty="0" smtClean="0"/>
              <a:t>споруджено</a:t>
            </a:r>
            <a:r>
              <a:rPr lang="ru-RU" dirty="0" smtClean="0"/>
              <a:t> на </a:t>
            </a:r>
            <a:r>
              <a:rPr lang="ru-RU" dirty="0" smtClean="0"/>
              <a:t>заміну</a:t>
            </a:r>
            <a:r>
              <a:rPr lang="ru-RU" dirty="0" smtClean="0"/>
              <a:t> форту </a:t>
            </a:r>
            <a:r>
              <a:rPr lang="ru-RU" dirty="0" smtClean="0"/>
              <a:t>Мехеранґарх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Файл:UmaidBhawan Exterio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242514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438</Words>
  <Application>Microsoft Office PowerPoint</Application>
  <PresentationFormat>Экран (4:3)</PresentationFormat>
  <Paragraphs>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</dc:creator>
  <cp:lastModifiedBy>ук</cp:lastModifiedBy>
  <cp:revision>23</cp:revision>
  <dcterms:created xsi:type="dcterms:W3CDTF">2014-05-04T17:38:08Z</dcterms:created>
  <dcterms:modified xsi:type="dcterms:W3CDTF">2014-05-04T22:21:44Z</dcterms:modified>
</cp:coreProperties>
</file>