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70" r:id="rId6"/>
    <p:sldId id="261" r:id="rId7"/>
    <p:sldId id="262" r:id="rId8"/>
    <p:sldId id="278" r:id="rId9"/>
    <p:sldId id="279" r:id="rId10"/>
    <p:sldId id="263" r:id="rId11"/>
    <p:sldId id="266" r:id="rId12"/>
    <p:sldId id="264" r:id="rId13"/>
    <p:sldId id="267" r:id="rId14"/>
    <p:sldId id="268" r:id="rId15"/>
    <p:sldId id="273" r:id="rId16"/>
    <p:sldId id="269" r:id="rId17"/>
    <p:sldId id="271" r:id="rId18"/>
    <p:sldId id="274" r:id="rId19"/>
    <p:sldId id="275" r:id="rId20"/>
    <p:sldId id="276" r:id="rId21"/>
    <p:sldId id="280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Стопи</a:t>
            </a:r>
            <a: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7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Визначимо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 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віршовий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розмір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uk-UA" i="1" dirty="0" err="1" smtClean="0"/>
              <a:t>Сел</a:t>
            </a:r>
            <a:r>
              <a:rPr lang="uk-UA" i="1" u="sng" dirty="0" err="1" smtClean="0">
                <a:sym typeface="Times New Roman Special G1"/>
              </a:rPr>
              <a:t>о́</a:t>
            </a:r>
            <a:r>
              <a:rPr lang="uk-UA" i="1" dirty="0" smtClean="0"/>
              <a:t> </a:t>
            </a:r>
            <a:r>
              <a:rPr lang="uk-UA" i="1" dirty="0" err="1" smtClean="0"/>
              <a:t>нен</a:t>
            </a:r>
            <a:r>
              <a:rPr lang="uk-UA" i="1" u="sng" dirty="0" err="1" smtClean="0"/>
              <a:t>á</a:t>
            </a:r>
            <a:r>
              <a:rPr lang="uk-UA" i="1" dirty="0" err="1" smtClean="0"/>
              <a:t>че</a:t>
            </a:r>
            <a:r>
              <a:rPr lang="uk-UA" i="1" dirty="0" smtClean="0"/>
              <a:t> </a:t>
            </a:r>
            <a:r>
              <a:rPr lang="uk-UA" i="1" dirty="0" err="1" smtClean="0"/>
              <a:t>погор</a:t>
            </a:r>
            <a:r>
              <a:rPr lang="uk-UA" i="1" u="sng" dirty="0" err="1" smtClean="0"/>
              <a:t>í</a:t>
            </a:r>
            <a:r>
              <a:rPr lang="uk-UA" i="1" dirty="0" err="1" smtClean="0"/>
              <a:t>ло</a:t>
            </a:r>
            <a:r>
              <a:rPr lang="uk-UA" i="1" dirty="0" smtClean="0"/>
              <a:t>,</a:t>
            </a:r>
            <a:r>
              <a:rPr lang="uk-UA" dirty="0" smtClean="0"/>
              <a:t>	</a:t>
            </a:r>
            <a:r>
              <a:rPr lang="uk-UA" sz="2000" dirty="0" smtClean="0"/>
              <a:t>2, 4, 8</a:t>
            </a:r>
          </a:p>
          <a:p>
            <a:pPr>
              <a:buNone/>
            </a:pPr>
            <a:r>
              <a:rPr lang="uk-UA" dirty="0" smtClean="0"/>
              <a:t>	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―́ 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 ́</a:t>
            </a:r>
            <a:r>
              <a:rPr lang="uk-UA" b="1" u="sng" dirty="0" smtClean="0">
                <a:solidFill>
                  <a:srgbClr val="FF0000"/>
                </a:solidFill>
                <a:sym typeface="Symbol"/>
              </a:rPr>
              <a:t>  </a:t>
            </a:r>
            <a:r>
              <a:rPr lang="uk-UA" b="1" u="sng" dirty="0" smtClean="0">
                <a:solidFill>
                  <a:srgbClr val="FF0000"/>
                </a:solidFill>
                <a:sym typeface="Times New Roman"/>
              </a:rPr>
              <a:t>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―́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dirty="0" smtClean="0"/>
              <a:t>	</a:t>
            </a:r>
            <a:endParaRPr lang="ru-RU" dirty="0" smtClean="0"/>
          </a:p>
          <a:p>
            <a:r>
              <a:rPr lang="uk-UA" i="1" dirty="0" err="1" smtClean="0"/>
              <a:t>Нен</a:t>
            </a:r>
            <a:r>
              <a:rPr lang="uk-UA" i="1" u="sng" dirty="0" err="1" smtClean="0"/>
              <a:t>á</a:t>
            </a:r>
            <a:r>
              <a:rPr lang="uk-UA" i="1" dirty="0" err="1" smtClean="0"/>
              <a:t>че</a:t>
            </a:r>
            <a:r>
              <a:rPr lang="uk-UA" i="1" dirty="0" smtClean="0"/>
              <a:t>  люди  </a:t>
            </a:r>
            <a:r>
              <a:rPr lang="uk-UA" i="1" dirty="0" err="1" smtClean="0"/>
              <a:t>подур</a:t>
            </a:r>
            <a:r>
              <a:rPr lang="uk-UA" i="1" u="sng" dirty="0" err="1" smtClean="0"/>
              <a:t>í</a:t>
            </a:r>
            <a:r>
              <a:rPr lang="uk-UA" i="1" dirty="0" err="1" smtClean="0"/>
              <a:t>ли</a:t>
            </a:r>
            <a:r>
              <a:rPr lang="uk-UA" dirty="0" smtClean="0"/>
              <a:t>,	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―́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  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 ́</a:t>
            </a:r>
            <a:r>
              <a:rPr lang="uk-UA" b="1" u="sng" dirty="0" smtClean="0">
                <a:solidFill>
                  <a:srgbClr val="FF0000"/>
                </a:solidFill>
                <a:sym typeface="Symbol"/>
              </a:rPr>
              <a:t>    </a:t>
            </a:r>
            <a:r>
              <a:rPr lang="uk-UA" b="1" u="sng" dirty="0" smtClean="0">
                <a:solidFill>
                  <a:srgbClr val="FF0000"/>
                </a:solidFill>
                <a:sym typeface="Times New Roman"/>
              </a:rPr>
              <a:t>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―́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dirty="0" smtClean="0"/>
              <a:t>	</a:t>
            </a:r>
            <a:endParaRPr lang="ru-RU" dirty="0" smtClean="0"/>
          </a:p>
          <a:p>
            <a:r>
              <a:rPr lang="uk-UA" i="1" dirty="0" err="1" smtClean="0"/>
              <a:t>Нім</a:t>
            </a:r>
            <a:r>
              <a:rPr lang="uk-UA" i="1" u="sng" dirty="0" err="1" smtClean="0"/>
              <a:t>í</a:t>
            </a:r>
            <a:r>
              <a:rPr lang="uk-UA" i="1" dirty="0" smtClean="0"/>
              <a:t> на </a:t>
            </a:r>
            <a:r>
              <a:rPr lang="uk-UA" i="1" dirty="0" err="1" smtClean="0"/>
              <a:t>п</a:t>
            </a:r>
            <a:r>
              <a:rPr lang="uk-UA" i="1" u="sng" dirty="0" err="1" smtClean="0"/>
              <a:t>á</a:t>
            </a:r>
            <a:r>
              <a:rPr lang="uk-UA" i="1" dirty="0" err="1" smtClean="0"/>
              <a:t>нщину</a:t>
            </a:r>
            <a:r>
              <a:rPr lang="uk-UA" i="1" dirty="0" smtClean="0"/>
              <a:t> </a:t>
            </a:r>
            <a:r>
              <a:rPr lang="uk-UA" i="1" dirty="0" err="1" smtClean="0"/>
              <a:t>ід</a:t>
            </a:r>
            <a:r>
              <a:rPr lang="uk-UA" u="sng" dirty="0" err="1" smtClean="0"/>
              <a:t>ý</a:t>
            </a:r>
            <a:r>
              <a:rPr lang="uk-UA" dirty="0" err="1" smtClean="0"/>
              <a:t>ть</a:t>
            </a:r>
            <a:r>
              <a:rPr lang="uk-UA" dirty="0" smtClean="0"/>
              <a:t>	</a:t>
            </a:r>
          </a:p>
          <a:p>
            <a:pPr>
              <a:buNone/>
            </a:pPr>
            <a:r>
              <a:rPr lang="uk-UA" dirty="0" smtClean="0"/>
              <a:t>	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―  </a:t>
            </a:r>
            <a:r>
              <a:rPr lang="el-GR" b="1" dirty="0" smtClean="0">
                <a:solidFill>
                  <a:srgbClr val="FF0000"/>
                </a:solidFill>
                <a:sym typeface="Times New Roman"/>
              </a:rPr>
              <a:t>́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 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―́   </a:t>
            </a:r>
            <a:r>
              <a:rPr lang="uk-UA" b="1" u="sng" dirty="0" smtClean="0">
                <a:solidFill>
                  <a:srgbClr val="FF0000"/>
                </a:solidFill>
                <a:sym typeface="Symbol"/>
              </a:rPr>
              <a:t></a:t>
            </a:r>
            <a:r>
              <a:rPr lang="uk-UA" b="1" u="sng" dirty="0" smtClean="0">
                <a:solidFill>
                  <a:srgbClr val="FF0000"/>
                </a:solidFill>
                <a:sym typeface="Times New Roman"/>
              </a:rPr>
              <a:t>   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―́</a:t>
            </a:r>
            <a:r>
              <a:rPr lang="uk-UA" dirty="0" smtClean="0"/>
              <a:t>	</a:t>
            </a:r>
            <a:endParaRPr lang="ru-RU" dirty="0" smtClean="0"/>
          </a:p>
          <a:p>
            <a:r>
              <a:rPr lang="ru-RU" i="1" dirty="0" smtClean="0"/>
              <a:t>І </a:t>
            </a:r>
            <a:r>
              <a:rPr lang="ru-RU" i="1" dirty="0" err="1" smtClean="0"/>
              <a:t>діточ</a:t>
            </a:r>
            <a:r>
              <a:rPr lang="ru-RU" i="1" u="sng" dirty="0" err="1" smtClean="0">
                <a:sym typeface="Times New Roman Special G1"/>
              </a:rPr>
              <a:t>о́</a:t>
            </a:r>
            <a:r>
              <a:rPr lang="ru-RU" i="1" dirty="0" err="1" smtClean="0"/>
              <a:t>к</a:t>
            </a:r>
            <a:r>
              <a:rPr lang="ru-RU" i="1" dirty="0" smtClean="0"/>
              <a:t> </a:t>
            </a:r>
            <a:r>
              <a:rPr lang="ru-RU" i="1" dirty="0" err="1" smtClean="0"/>
              <a:t>сво</a:t>
            </a:r>
            <a:r>
              <a:rPr lang="ru-RU" i="1" u="sng" dirty="0" err="1" smtClean="0"/>
              <a:t>ї</a:t>
            </a:r>
            <a:r>
              <a:rPr lang="ru-RU" i="1" dirty="0" err="1" smtClean="0"/>
              <a:t>х</a:t>
            </a:r>
            <a:r>
              <a:rPr lang="ru-RU" i="1" dirty="0" smtClean="0"/>
              <a:t> </a:t>
            </a:r>
            <a:r>
              <a:rPr lang="ru-RU" i="1" dirty="0" err="1" smtClean="0"/>
              <a:t>вед</a:t>
            </a:r>
            <a:r>
              <a:rPr lang="ru-RU" i="1" u="sng" dirty="0" err="1" smtClean="0"/>
              <a:t>ý</a:t>
            </a:r>
            <a:r>
              <a:rPr lang="ru-RU" i="1" dirty="0" err="1" smtClean="0"/>
              <a:t>ть</a:t>
            </a:r>
            <a:r>
              <a:rPr lang="ru-RU" i="1" dirty="0" smtClean="0"/>
              <a:t>!.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  <a:sym typeface="Symbol"/>
              </a:rPr>
              <a:t>    </a:t>
            </a:r>
            <a:r>
              <a:rPr lang="ru-RU" b="1" u="sng" dirty="0" smtClean="0">
                <a:solidFill>
                  <a:srgbClr val="FF0000"/>
                </a:solidFill>
                <a:sym typeface="Times New Roman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sym typeface="Symbol"/>
              </a:rPr>
              <a:t></a:t>
            </a:r>
            <a:r>
              <a:rPr lang="ru-RU" b="1" dirty="0" smtClean="0">
                <a:solidFill>
                  <a:srgbClr val="0070C0"/>
                </a:solidFill>
                <a:sym typeface="Times New Roman"/>
              </a:rPr>
              <a:t> ―́   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ru-RU" b="1" dirty="0" smtClean="0">
                <a:solidFill>
                  <a:srgbClr val="FF0000"/>
                </a:solidFill>
                <a:sym typeface="Times New Roman"/>
              </a:rPr>
              <a:t> ―́  </a:t>
            </a:r>
            <a:r>
              <a:rPr lang="ru-RU" b="1" dirty="0" smtClean="0">
                <a:solidFill>
                  <a:srgbClr val="0070C0"/>
                </a:solidFill>
                <a:sym typeface="Symbol"/>
              </a:rPr>
              <a:t></a:t>
            </a:r>
            <a:r>
              <a:rPr lang="ru-RU" b="1" dirty="0" smtClean="0">
                <a:solidFill>
                  <a:srgbClr val="0070C0"/>
                </a:solidFill>
                <a:sym typeface="Times New Roman"/>
              </a:rPr>
              <a:t> ―́</a:t>
            </a:r>
            <a:r>
              <a:rPr lang="ru-RU" dirty="0" smtClean="0"/>
              <a:t>		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Отже,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uk-UA" sz="36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стопа  </a:t>
            </a:r>
            <a:r>
              <a:rPr lang="uk-UA" sz="3600" dirty="0" smtClean="0">
                <a:ln w="1143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називається</a:t>
            </a:r>
            <a:r>
              <a:rPr lang="uk-UA" sz="36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ямбом. </a:t>
            </a:r>
          </a:p>
          <a:p>
            <a:pPr>
              <a:lnSpc>
                <a:spcPct val="150000"/>
              </a:lnSpc>
            </a:pP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рядку цих стоп по 4, тому </a:t>
            </a:r>
            <a:r>
              <a:rPr lang="uk-UA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віршовий розмір 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 </a:t>
            </a:r>
            <a:r>
              <a:rPr lang="uk-UA" sz="4800" b="1" i="1" u="sng" dirty="0" smtClean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чотиристопний ямб. </a:t>
            </a:r>
            <a:endParaRPr lang="ru-RU" sz="4800" b="1" i="1" u="sng" dirty="0" smtClean="0">
              <a:ln w="1143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uk-UA" sz="7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Пірихій 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ru-RU" sz="72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70000"/>
              </a:lnSpc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- </a:t>
            </a:r>
            <a:r>
              <a:rPr lang="ru-RU" sz="39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стопа, яка не </a:t>
            </a:r>
            <a:r>
              <a:rPr lang="ru-RU" sz="39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має</a:t>
            </a:r>
            <a:r>
              <a:rPr lang="ru-RU" sz="39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9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наголошених</a:t>
            </a:r>
            <a:r>
              <a:rPr lang="ru-RU" sz="39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9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складів</a:t>
            </a:r>
            <a:endParaRPr lang="uk-UA" sz="3900" b="1" u="sng" dirty="0" smtClean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sym typeface="Symbol"/>
            </a:endParaRPr>
          </a:p>
          <a:p>
            <a:pPr algn="ctr">
              <a:buNone/>
            </a:pPr>
            <a:r>
              <a:rPr lang="uk-UA" sz="9600" b="1" u="sng" dirty="0" smtClean="0">
                <a:solidFill>
                  <a:srgbClr val="FF0000"/>
                </a:solidFill>
                <a:sym typeface="Symbol"/>
              </a:rPr>
              <a:t></a:t>
            </a:r>
          </a:p>
          <a:p>
            <a:pPr algn="just">
              <a:lnSpc>
                <a:spcPct val="170000"/>
              </a:lnSpc>
              <a:buNone/>
            </a:pPr>
            <a:r>
              <a:rPr lang="uk-UA" sz="4300" b="1" dirty="0" smtClean="0">
                <a:solidFill>
                  <a:srgbClr val="7030A0"/>
                </a:solidFill>
              </a:rPr>
              <a:t>- </a:t>
            </a:r>
            <a:r>
              <a:rPr lang="uk-UA" sz="43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 заміняти ямб або хорей, але самостійно не вживається і на визначення віршового розміру не впливає.</a:t>
            </a:r>
            <a:endParaRPr lang="ru-RU" sz="4300" b="1" dirty="0" smtClean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Визначимо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віршовий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розмір</a:t>
            </a:r>
            <a:endParaRPr lang="ru-RU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i="1" dirty="0" err="1" smtClean="0"/>
              <a:t>Х</a:t>
            </a:r>
            <a:r>
              <a:rPr lang="uk-UA" i="1" u="sng" dirty="0" err="1" smtClean="0"/>
              <a:t>á</a:t>
            </a:r>
            <a:r>
              <a:rPr lang="uk-UA" i="1" dirty="0" err="1" smtClean="0"/>
              <a:t>й</a:t>
            </a:r>
            <a:r>
              <a:rPr lang="uk-UA" i="1" dirty="0" smtClean="0"/>
              <a:t> </a:t>
            </a:r>
            <a:r>
              <a:rPr lang="uk-UA" i="1" dirty="0" err="1" smtClean="0"/>
              <a:t>важк</a:t>
            </a:r>
            <a:r>
              <a:rPr lang="uk-UA" i="1" u="sng" dirty="0" err="1" smtClean="0"/>
              <a:t>á</a:t>
            </a:r>
            <a:r>
              <a:rPr lang="uk-UA" i="1" dirty="0" smtClean="0"/>
              <a:t> </a:t>
            </a:r>
            <a:r>
              <a:rPr lang="uk-UA" i="1" dirty="0" err="1" smtClean="0"/>
              <a:t>дор</a:t>
            </a:r>
            <a:r>
              <a:rPr lang="uk-UA" i="1" u="sng" dirty="0" err="1" smtClean="0">
                <a:sym typeface="Times New Roman Special G1"/>
              </a:rPr>
              <a:t>о́</a:t>
            </a:r>
            <a:r>
              <a:rPr lang="uk-UA" i="1" dirty="0" err="1" smtClean="0"/>
              <a:t>га</a:t>
            </a:r>
            <a:r>
              <a:rPr lang="uk-UA" i="1" dirty="0" smtClean="0"/>
              <a:t>,</a:t>
            </a:r>
            <a:r>
              <a:rPr lang="uk-UA" dirty="0" smtClean="0"/>
              <a:t>	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―́  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 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―́  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 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―́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dirty="0" smtClean="0"/>
              <a:t>      	 </a:t>
            </a:r>
            <a:endParaRPr lang="ru-RU" sz="2000" dirty="0" smtClean="0"/>
          </a:p>
          <a:p>
            <a:r>
              <a:rPr lang="uk-UA" i="1" dirty="0" err="1" smtClean="0"/>
              <a:t>Х</a:t>
            </a:r>
            <a:r>
              <a:rPr lang="uk-UA" i="1" u="sng" dirty="0" err="1" smtClean="0"/>
              <a:t>á</a:t>
            </a:r>
            <a:r>
              <a:rPr lang="uk-UA" i="1" dirty="0" err="1" smtClean="0"/>
              <a:t>й</a:t>
            </a:r>
            <a:r>
              <a:rPr lang="uk-UA" i="1" dirty="0" smtClean="0"/>
              <a:t> </a:t>
            </a:r>
            <a:r>
              <a:rPr lang="uk-UA" i="1" dirty="0" err="1" smtClean="0"/>
              <a:t>похм</a:t>
            </a:r>
            <a:r>
              <a:rPr lang="uk-UA" i="1" u="sng" dirty="0" err="1" smtClean="0"/>
              <a:t>ý</a:t>
            </a:r>
            <a:r>
              <a:rPr lang="uk-UA" i="1" dirty="0" err="1" smtClean="0"/>
              <a:t>рі</a:t>
            </a:r>
            <a:r>
              <a:rPr lang="uk-UA" i="1" dirty="0" smtClean="0"/>
              <a:t> </a:t>
            </a:r>
            <a:r>
              <a:rPr lang="uk-UA" i="1" dirty="0" err="1" smtClean="0"/>
              <a:t>дн</a:t>
            </a:r>
            <a:r>
              <a:rPr lang="uk-UA" i="1" u="sng" dirty="0" err="1" smtClean="0"/>
              <a:t>ú</a:t>
            </a:r>
            <a:r>
              <a:rPr lang="uk-UA" i="1" dirty="0" err="1" smtClean="0"/>
              <a:t>ни</a:t>
            </a:r>
            <a:r>
              <a:rPr lang="uk-UA" i="1" dirty="0" smtClean="0"/>
              <a:t>,</a:t>
            </a:r>
            <a:endParaRPr lang="en-US" i="1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―́ </a:t>
            </a:r>
            <a:r>
              <a:rPr lang="en-US" b="1" dirty="0" smtClean="0">
                <a:solidFill>
                  <a:srgbClr val="FF0000"/>
                </a:solidFill>
                <a:sym typeface="Times New Roman"/>
              </a:rPr>
              <a:t>  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Times New Roman"/>
              </a:rPr>
              <a:t>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―́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 </a:t>
            </a:r>
            <a:r>
              <a:rPr lang="en-US" b="1" dirty="0" smtClean="0">
                <a:solidFill>
                  <a:srgbClr val="0070C0"/>
                </a:solidFill>
                <a:sym typeface="Times New Roman"/>
              </a:rPr>
              <a:t>  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―́ </a:t>
            </a:r>
            <a:r>
              <a:rPr lang="en-US" b="1" dirty="0" smtClean="0">
                <a:solidFill>
                  <a:srgbClr val="FF0000"/>
                </a:solidFill>
                <a:sym typeface="Times New Roman"/>
              </a:rPr>
              <a:t>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dirty="0" smtClean="0"/>
              <a:t>		</a:t>
            </a:r>
            <a:endParaRPr lang="ru-RU" sz="2000" dirty="0" smtClean="0"/>
          </a:p>
          <a:p>
            <a:r>
              <a:rPr lang="uk-UA" i="1" dirty="0" err="1" smtClean="0"/>
              <a:t>Вс</a:t>
            </a:r>
            <a:r>
              <a:rPr lang="uk-UA" i="1" u="sng" dirty="0" err="1" smtClean="0"/>
              <a:t>é</a:t>
            </a:r>
            <a:r>
              <a:rPr lang="uk-UA" i="1" dirty="0" smtClean="0"/>
              <a:t> </a:t>
            </a:r>
            <a:r>
              <a:rPr lang="uk-UA" i="1" dirty="0" err="1" smtClean="0"/>
              <a:t>зроб</a:t>
            </a:r>
            <a:r>
              <a:rPr lang="uk-UA" i="1" u="sng" dirty="0" err="1" smtClean="0"/>
              <a:t>ú</a:t>
            </a:r>
            <a:r>
              <a:rPr lang="uk-UA" i="1" dirty="0" smtClean="0"/>
              <a:t>, що </a:t>
            </a:r>
            <a:r>
              <a:rPr lang="uk-UA" i="1" dirty="0" err="1" smtClean="0"/>
              <a:t>зм</a:t>
            </a:r>
            <a:r>
              <a:rPr lang="uk-UA" i="1" u="sng" dirty="0" err="1" smtClean="0">
                <a:sym typeface="Times New Roman Special G1"/>
              </a:rPr>
              <a:t>о́</a:t>
            </a:r>
            <a:r>
              <a:rPr lang="uk-UA" i="1" dirty="0" err="1" smtClean="0"/>
              <a:t>га</a:t>
            </a:r>
            <a:r>
              <a:rPr lang="uk-UA" i="1" dirty="0" smtClean="0"/>
              <a:t>,</a:t>
            </a:r>
            <a:r>
              <a:rPr lang="uk-UA" dirty="0" smtClean="0"/>
              <a:t>	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―́ </a:t>
            </a:r>
            <a:r>
              <a:rPr lang="en-US" b="1" dirty="0" smtClean="0">
                <a:solidFill>
                  <a:srgbClr val="FF0000"/>
                </a:solidFill>
                <a:sym typeface="Times New Roman"/>
              </a:rPr>
              <a:t>   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―́</a:t>
            </a:r>
            <a:r>
              <a:rPr lang="en-US" b="1" dirty="0" smtClean="0">
                <a:solidFill>
                  <a:srgbClr val="0070C0"/>
                </a:solidFill>
                <a:sym typeface="Times New Roman"/>
              </a:rPr>
              <a:t>  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 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―́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dirty="0" smtClean="0"/>
              <a:t>	</a:t>
            </a:r>
            <a:endParaRPr lang="ru-RU" sz="2000" dirty="0" smtClean="0"/>
          </a:p>
          <a:p>
            <a:r>
              <a:rPr lang="uk-UA" i="1" dirty="0" smtClean="0"/>
              <a:t>На </a:t>
            </a:r>
            <a:r>
              <a:rPr lang="uk-UA" i="1" dirty="0" err="1" smtClean="0"/>
              <a:t>кор</a:t>
            </a:r>
            <a:r>
              <a:rPr lang="uk-UA" i="1" u="sng" dirty="0" err="1" smtClean="0"/>
              <a:t>ú</a:t>
            </a:r>
            <a:r>
              <a:rPr lang="uk-UA" i="1" dirty="0" err="1" smtClean="0"/>
              <a:t>сть</a:t>
            </a:r>
            <a:r>
              <a:rPr lang="uk-UA" i="1" dirty="0" smtClean="0"/>
              <a:t> </a:t>
            </a:r>
            <a:r>
              <a:rPr lang="uk-UA" i="1" dirty="0" err="1" smtClean="0"/>
              <a:t>кра</a:t>
            </a:r>
            <a:r>
              <a:rPr lang="uk-UA" i="1" u="sng" dirty="0" err="1" smtClean="0"/>
              <a:t>í</a:t>
            </a:r>
            <a:r>
              <a:rPr lang="uk-UA" i="1" dirty="0" err="1" smtClean="0"/>
              <a:t>ни</a:t>
            </a:r>
            <a:r>
              <a:rPr lang="uk-UA" dirty="0" smtClean="0"/>
              <a:t>.			</a:t>
            </a:r>
            <a:endParaRPr lang="ru-RU" sz="2000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sym typeface="Symbol"/>
              </a:rPr>
              <a:t>     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―́ </a:t>
            </a:r>
            <a:r>
              <a:rPr lang="en-US" b="1" dirty="0" smtClean="0">
                <a:solidFill>
                  <a:srgbClr val="0070C0"/>
                </a:solidFill>
                <a:sym typeface="Times New Roman"/>
              </a:rPr>
              <a:t>      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 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―́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5400" b="1" dirty="0" smtClean="0">
                <a:solidFill>
                  <a:srgbClr val="00B0F0"/>
                </a:solidFill>
              </a:rPr>
              <a:t>Отже,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uk-UA" sz="4000" b="1" dirty="0" smtClean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 стопа, яка називається </a:t>
            </a:r>
            <a:r>
              <a:rPr lang="uk-UA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хореєм</a:t>
            </a:r>
            <a:r>
              <a:rPr lang="uk-UA" sz="4000" b="1" dirty="0" smtClean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uk-UA" sz="4000" b="1" dirty="0" smtClean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 рядку таких стоп  3; </a:t>
            </a:r>
          </a:p>
          <a:p>
            <a:pPr>
              <a:lnSpc>
                <a:spcPct val="150000"/>
              </a:lnSpc>
            </a:pPr>
            <a:r>
              <a:rPr lang="uk-UA" sz="4000" b="1" dirty="0" smtClean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вірш П. Грабовського написаний </a:t>
            </a:r>
            <a:r>
              <a:rPr lang="uk-UA" sz="5400" b="1" i="1" u="sng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тристопним хореєм</a:t>
            </a:r>
            <a:r>
              <a:rPr lang="uk-UA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dirty="0" smtClean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рисунки\Картинки\фото-пейзажи\Orange Tab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Трискладові віршові розміри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4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Д</a:t>
            </a:r>
            <a:r>
              <a:rPr lang="uk-UA" sz="4400" b="1" u="sng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А́</a:t>
            </a:r>
            <a:r>
              <a:rPr lang="uk-UA" sz="44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КТИЛЬ</a:t>
            </a:r>
            <a:r>
              <a:rPr lang="uk-UA" dirty="0" smtClean="0">
                <a:ln>
                  <a:solidFill>
                    <a:schemeClr val="tx1"/>
                  </a:solidFill>
                </a:ln>
              </a:rPr>
              <a:t>  </a:t>
            </a:r>
            <a:r>
              <a:rPr lang="uk-UA" dirty="0" smtClean="0"/>
              <a:t>       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           </a:t>
            </a:r>
            <a:r>
              <a:rPr lang="uk-UA" sz="5400" b="1" dirty="0" smtClean="0">
                <a:solidFill>
                  <a:srgbClr val="FF0000"/>
                </a:solidFill>
                <a:sym typeface="Times New Roman"/>
              </a:rPr>
              <a:t>―́ </a:t>
            </a:r>
            <a:r>
              <a:rPr lang="uk-UA" sz="5400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sz="5400" b="1" dirty="0" smtClean="0">
                <a:solidFill>
                  <a:srgbClr val="FF0000"/>
                </a:solidFill>
                <a:sym typeface="Times New Roman"/>
              </a:rPr>
              <a:t> </a:t>
            </a:r>
            <a:r>
              <a:rPr lang="uk-UA" sz="5400" b="1" dirty="0" smtClean="0">
                <a:solidFill>
                  <a:srgbClr val="FF0000"/>
                </a:solidFill>
                <a:sym typeface="Symbol"/>
              </a:rPr>
              <a:t></a:t>
            </a:r>
            <a:endParaRPr lang="uk-UA" sz="5400" b="1" dirty="0" smtClean="0"/>
          </a:p>
          <a:p>
            <a:r>
              <a:rPr lang="uk-UA" sz="44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АМФІБР</a:t>
            </a:r>
            <a:r>
              <a:rPr lang="uk-UA" sz="4400" b="1" u="sng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А́</a:t>
            </a:r>
            <a:r>
              <a:rPr lang="uk-UA" sz="44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ХІЙ</a:t>
            </a:r>
            <a:r>
              <a:rPr lang="uk-UA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uk-UA" dirty="0" smtClean="0"/>
              <a:t>            </a:t>
            </a:r>
            <a:r>
              <a:rPr lang="uk-UA" sz="5400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sz="5400" dirty="0" smtClean="0"/>
              <a:t> </a:t>
            </a:r>
            <a:r>
              <a:rPr lang="uk-UA" sz="5400" b="1" dirty="0" smtClean="0">
                <a:solidFill>
                  <a:srgbClr val="FF0000"/>
                </a:solidFill>
                <a:sym typeface="Times New Roman"/>
              </a:rPr>
              <a:t>―́ </a:t>
            </a:r>
            <a:r>
              <a:rPr lang="uk-UA" sz="5400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sz="5400" b="1" dirty="0" smtClean="0">
                <a:solidFill>
                  <a:srgbClr val="FF0000"/>
                </a:solidFill>
                <a:sym typeface="Times New Roman"/>
              </a:rPr>
              <a:t> </a:t>
            </a:r>
            <a:endParaRPr lang="uk-UA" sz="5400" dirty="0" smtClean="0"/>
          </a:p>
          <a:p>
            <a:r>
              <a:rPr lang="uk-UA" sz="44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АНАП</a:t>
            </a:r>
            <a:r>
              <a:rPr lang="uk-UA" sz="4400" b="1" u="sng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Е́</a:t>
            </a:r>
            <a:r>
              <a:rPr lang="uk-UA" sz="44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СТ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sym typeface="Times New Roman"/>
              </a:rPr>
              <a:t>   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                    </a:t>
            </a:r>
            <a:r>
              <a:rPr lang="uk-UA" sz="5400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sz="5400" b="1" dirty="0" smtClean="0">
                <a:solidFill>
                  <a:srgbClr val="FF0000"/>
                </a:solidFill>
                <a:sym typeface="Times New Roman"/>
              </a:rPr>
              <a:t> </a:t>
            </a:r>
            <a:r>
              <a:rPr lang="uk-UA" sz="5400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sz="5400" b="1" dirty="0" smtClean="0">
                <a:solidFill>
                  <a:srgbClr val="FF0000"/>
                </a:solidFill>
                <a:sym typeface="Times New Roman"/>
              </a:rPr>
              <a:t> ―́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Визначимо</a:t>
            </a:r>
            <a:r>
              <a:rPr lang="ru-RU" b="1" dirty="0" smtClean="0">
                <a:solidFill>
                  <a:srgbClr val="0070C0"/>
                </a:solidFill>
              </a:rPr>
              <a:t> в</a:t>
            </a:r>
            <a:r>
              <a:rPr lang="uk-UA" b="1" dirty="0" smtClean="0">
                <a:solidFill>
                  <a:srgbClr val="0070C0"/>
                </a:solidFill>
              </a:rPr>
              <a:t>і</a:t>
            </a:r>
            <a:r>
              <a:rPr lang="ru-RU" b="1" dirty="0" err="1" smtClean="0">
                <a:solidFill>
                  <a:srgbClr val="0070C0"/>
                </a:solidFill>
              </a:rPr>
              <a:t>ршовий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розмір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i="1" dirty="0" smtClean="0"/>
              <a:t>Р</a:t>
            </a:r>
            <a:r>
              <a:rPr lang="uk-UA" b="1" i="1" u="sng" dirty="0" smtClean="0"/>
              <a:t>у</a:t>
            </a:r>
            <a:r>
              <a:rPr lang="uk-UA" i="1" dirty="0" smtClean="0"/>
              <a:t>ченьки </a:t>
            </a:r>
            <a:r>
              <a:rPr lang="uk-UA" i="1" dirty="0" err="1" smtClean="0"/>
              <a:t>т</a:t>
            </a:r>
            <a:r>
              <a:rPr lang="uk-UA" b="1" i="1" u="sng" dirty="0" err="1" smtClean="0"/>
              <a:t>é</a:t>
            </a:r>
            <a:r>
              <a:rPr lang="uk-UA" i="1" dirty="0" err="1" smtClean="0"/>
              <a:t>рпнуть</a:t>
            </a:r>
            <a:r>
              <a:rPr lang="uk-UA" i="1" dirty="0" smtClean="0"/>
              <a:t>, </a:t>
            </a:r>
            <a:r>
              <a:rPr lang="uk-UA" i="1" dirty="0" err="1" smtClean="0"/>
              <a:t>злип</a:t>
            </a:r>
            <a:r>
              <a:rPr lang="uk-UA" b="1" i="1" u="sng" dirty="0" err="1" smtClean="0"/>
              <a:t>á</a:t>
            </a:r>
            <a:r>
              <a:rPr lang="uk-UA" i="1" dirty="0" err="1" smtClean="0"/>
              <a:t>ються</a:t>
            </a:r>
            <a:r>
              <a:rPr lang="uk-UA" i="1" dirty="0" smtClean="0"/>
              <a:t> </a:t>
            </a:r>
            <a:r>
              <a:rPr lang="uk-UA" i="1" dirty="0" err="1" smtClean="0"/>
              <a:t>в</a:t>
            </a:r>
            <a:r>
              <a:rPr lang="uk-UA" b="1" i="1" u="sng" dirty="0" err="1" smtClean="0"/>
              <a:t>í</a:t>
            </a:r>
            <a:r>
              <a:rPr lang="uk-UA" i="1" dirty="0" err="1" smtClean="0"/>
              <a:t>ченьки</a:t>
            </a:r>
            <a:r>
              <a:rPr lang="uk-UA" i="1" dirty="0" smtClean="0"/>
              <a:t>..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   ― ́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      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―́     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          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 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― ́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     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 ́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   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uk-UA" i="1" dirty="0" err="1" smtClean="0"/>
              <a:t>Б</a:t>
            </a:r>
            <a:r>
              <a:rPr lang="uk-UA" b="1" i="1" u="sng" dirty="0" err="1" smtClean="0">
                <a:sym typeface="Times New Roman Special G1"/>
              </a:rPr>
              <a:t>о́</a:t>
            </a:r>
            <a:r>
              <a:rPr lang="uk-UA" i="1" dirty="0" err="1" smtClean="0"/>
              <a:t>же</a:t>
            </a:r>
            <a:r>
              <a:rPr lang="uk-UA" i="1" dirty="0" smtClean="0"/>
              <a:t>, чи </a:t>
            </a:r>
            <a:r>
              <a:rPr lang="uk-UA" i="1" dirty="0" err="1" smtClean="0"/>
              <a:t>д</a:t>
            </a:r>
            <a:r>
              <a:rPr lang="uk-UA" b="1" i="1" u="sng" dirty="0" err="1" smtClean="0">
                <a:sym typeface="Times New Roman Special G1"/>
              </a:rPr>
              <a:t>о́</a:t>
            </a:r>
            <a:r>
              <a:rPr lang="uk-UA" i="1" dirty="0" err="1" smtClean="0"/>
              <a:t>вго</a:t>
            </a:r>
            <a:r>
              <a:rPr lang="uk-UA" i="1" dirty="0" smtClean="0"/>
              <a:t>, </a:t>
            </a:r>
            <a:r>
              <a:rPr lang="uk-UA" i="1" dirty="0" err="1" smtClean="0"/>
              <a:t>тягт</a:t>
            </a:r>
            <a:r>
              <a:rPr lang="uk-UA" b="1" i="1" u="sng" dirty="0" err="1" smtClean="0"/>
              <a:t>ú</a:t>
            </a:r>
            <a:r>
              <a:rPr lang="uk-UA" i="1" dirty="0" smtClean="0"/>
              <a:t>?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     ― ́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    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―́ 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    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    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― ́</a:t>
            </a:r>
            <a:endParaRPr lang="ru-RU" dirty="0" smtClean="0"/>
          </a:p>
          <a:p>
            <a:r>
              <a:rPr lang="uk-UA" i="1" dirty="0" smtClean="0"/>
              <a:t>З </a:t>
            </a:r>
            <a:r>
              <a:rPr lang="uk-UA" i="1" dirty="0" err="1" smtClean="0"/>
              <a:t>р</a:t>
            </a:r>
            <a:r>
              <a:rPr lang="uk-UA" b="1" i="1" u="sng" dirty="0" err="1" smtClean="0"/>
              <a:t>á</a:t>
            </a:r>
            <a:r>
              <a:rPr lang="uk-UA" i="1" dirty="0" err="1" smtClean="0"/>
              <a:t>ннього</a:t>
            </a:r>
            <a:r>
              <a:rPr lang="uk-UA" i="1" dirty="0" smtClean="0"/>
              <a:t> </a:t>
            </a:r>
            <a:r>
              <a:rPr lang="uk-UA" i="1" dirty="0" err="1" smtClean="0"/>
              <a:t>р</a:t>
            </a:r>
            <a:r>
              <a:rPr lang="uk-UA" b="1" i="1" u="sng" dirty="0" err="1" smtClean="0"/>
              <a:t>á</a:t>
            </a:r>
            <a:r>
              <a:rPr lang="uk-UA" i="1" dirty="0" err="1" smtClean="0"/>
              <a:t>нку</a:t>
            </a:r>
            <a:r>
              <a:rPr lang="uk-UA" i="1" dirty="0" smtClean="0"/>
              <a:t> до </a:t>
            </a:r>
            <a:r>
              <a:rPr lang="uk-UA" i="1" dirty="0" err="1" smtClean="0"/>
              <a:t>п</a:t>
            </a:r>
            <a:r>
              <a:rPr lang="uk-UA" b="1" i="1" u="sng" dirty="0" err="1" smtClean="0"/>
              <a:t>í</a:t>
            </a:r>
            <a:r>
              <a:rPr lang="uk-UA" i="1" dirty="0" err="1" smtClean="0"/>
              <a:t>зньої</a:t>
            </a:r>
            <a:r>
              <a:rPr lang="uk-UA" i="1" dirty="0" smtClean="0"/>
              <a:t> </a:t>
            </a:r>
            <a:r>
              <a:rPr lang="uk-UA" i="1" dirty="0" err="1" smtClean="0"/>
              <a:t>н</a:t>
            </a:r>
            <a:r>
              <a:rPr lang="uk-UA" b="1" i="1" u="sng" dirty="0" err="1" smtClean="0"/>
              <a:t>í</a:t>
            </a:r>
            <a:r>
              <a:rPr lang="uk-UA" i="1" dirty="0" err="1" smtClean="0"/>
              <a:t>ченьки</a:t>
            </a:r>
            <a:endParaRPr lang="uk-UA" i="1" dirty="0" smtClean="0"/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       ― ́ 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   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―́  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  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  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― ́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 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 ́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   </a:t>
            </a:r>
            <a:endParaRPr lang="ru-RU" dirty="0" smtClean="0"/>
          </a:p>
          <a:p>
            <a:r>
              <a:rPr lang="uk-UA" i="1" dirty="0" err="1" smtClean="0"/>
              <a:t>Г</a:t>
            </a:r>
            <a:r>
              <a:rPr lang="uk-UA" b="1" i="1" u="sng" dirty="0" err="1" smtClean="0">
                <a:sym typeface="Times New Roman Special G1"/>
              </a:rPr>
              <a:t>о́</a:t>
            </a:r>
            <a:r>
              <a:rPr lang="uk-UA" i="1" dirty="0" err="1" smtClean="0"/>
              <a:t>лкою</a:t>
            </a:r>
            <a:r>
              <a:rPr lang="uk-UA" i="1" dirty="0" smtClean="0"/>
              <a:t> </a:t>
            </a:r>
            <a:r>
              <a:rPr lang="uk-UA" i="1" dirty="0" err="1" smtClean="0"/>
              <a:t>д</a:t>
            </a:r>
            <a:r>
              <a:rPr lang="uk-UA" b="1" i="1" u="sng" dirty="0" err="1" smtClean="0"/>
              <a:t>é</a:t>
            </a:r>
            <a:r>
              <a:rPr lang="uk-UA" i="1" dirty="0" err="1" smtClean="0"/>
              <a:t>нно</a:t>
            </a:r>
            <a:r>
              <a:rPr lang="uk-UA" i="1" dirty="0" smtClean="0"/>
              <a:t> </a:t>
            </a:r>
            <a:r>
              <a:rPr lang="uk-UA" i="1" dirty="0" err="1" smtClean="0"/>
              <a:t>верт</a:t>
            </a:r>
            <a:r>
              <a:rPr lang="uk-UA" b="1" i="1" u="sng" dirty="0" err="1" smtClean="0"/>
              <a:t>ú</a:t>
            </a:r>
            <a:r>
              <a:rPr lang="uk-UA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sz="6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Отже,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у строфі перший і третій рядки написані </a:t>
            </a:r>
          </a:p>
          <a:p>
            <a:pPr>
              <a:buNone/>
            </a:pPr>
            <a:r>
              <a:rPr lang="uk-UA" sz="4400" b="1" i="1" u="sng" dirty="0" smtClean="0">
                <a:solidFill>
                  <a:srgbClr val="00B050"/>
                </a:solidFill>
              </a:rPr>
              <a:t>чотиристопним дактилем</a:t>
            </a: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а другий і четвертий — неповним </a:t>
            </a:r>
            <a:r>
              <a:rPr lang="uk-UA" sz="4400" b="1" i="1" u="sng" dirty="0" smtClean="0">
                <a:solidFill>
                  <a:srgbClr val="00B050"/>
                </a:solidFill>
              </a:rPr>
              <a:t>тристопним дактилем</a:t>
            </a: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Визначимо</a:t>
            </a:r>
            <a:r>
              <a:rPr lang="ru-RU" b="1" dirty="0" smtClean="0">
                <a:solidFill>
                  <a:srgbClr val="0070C0"/>
                </a:solidFill>
              </a:rPr>
              <a:t> в</a:t>
            </a:r>
            <a:r>
              <a:rPr lang="uk-UA" b="1" dirty="0" smtClean="0">
                <a:solidFill>
                  <a:srgbClr val="0070C0"/>
                </a:solidFill>
              </a:rPr>
              <a:t>і</a:t>
            </a:r>
            <a:r>
              <a:rPr lang="ru-RU" b="1" dirty="0" err="1" smtClean="0">
                <a:solidFill>
                  <a:srgbClr val="0070C0"/>
                </a:solidFill>
              </a:rPr>
              <a:t>ршовий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розмір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i="1" dirty="0" err="1" smtClean="0"/>
              <a:t>Обрив</a:t>
            </a:r>
            <a:r>
              <a:rPr lang="uk-UA" b="1" i="1" u="sng" dirty="0" err="1" smtClean="0"/>
              <a:t>á</a:t>
            </a:r>
            <a:r>
              <a:rPr lang="uk-UA" i="1" dirty="0" err="1" smtClean="0"/>
              <a:t>ються</a:t>
            </a:r>
            <a:r>
              <a:rPr lang="uk-UA" i="1" dirty="0" smtClean="0"/>
              <a:t> </a:t>
            </a:r>
            <a:r>
              <a:rPr lang="uk-UA" i="1" dirty="0" err="1" smtClean="0"/>
              <a:t>зв</a:t>
            </a:r>
            <a:r>
              <a:rPr lang="uk-UA" b="1" i="1" u="sng" dirty="0" err="1" smtClean="0"/>
              <a:t>í</a:t>
            </a:r>
            <a:r>
              <a:rPr lang="uk-UA" i="1" dirty="0" err="1" smtClean="0"/>
              <a:t>льна</a:t>
            </a:r>
            <a:r>
              <a:rPr lang="uk-UA" i="1" dirty="0" smtClean="0"/>
              <a:t> всі </a:t>
            </a:r>
            <a:r>
              <a:rPr lang="uk-UA" i="1" dirty="0" err="1" smtClean="0"/>
              <a:t>п</a:t>
            </a:r>
            <a:r>
              <a:rPr lang="uk-UA" b="1" i="1" u="sng" dirty="0" err="1" smtClean="0"/>
              <a:t>ý</a:t>
            </a:r>
            <a:r>
              <a:rPr lang="uk-UA" i="1" dirty="0" err="1" smtClean="0"/>
              <a:t>та</a:t>
            </a:r>
            <a:r>
              <a:rPr lang="uk-UA" i="1" dirty="0" smtClean="0"/>
              <a:t>,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  <a:sym typeface="Symbol"/>
              </a:rPr>
              <a:t>  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―́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    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 ―́    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  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 ― ́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i="1" dirty="0" smtClean="0"/>
              <a:t>Що </a:t>
            </a:r>
            <a:r>
              <a:rPr lang="uk-UA" i="1" dirty="0" err="1" smtClean="0"/>
              <a:t>в’яз</a:t>
            </a:r>
            <a:r>
              <a:rPr lang="uk-UA" b="1" i="1" u="sng" dirty="0" err="1" smtClean="0"/>
              <a:t>á</a:t>
            </a:r>
            <a:r>
              <a:rPr lang="uk-UA" i="1" dirty="0" err="1" smtClean="0"/>
              <a:t>ли</a:t>
            </a:r>
            <a:r>
              <a:rPr lang="uk-UA" i="1" dirty="0" smtClean="0"/>
              <a:t> нас з </a:t>
            </a:r>
            <a:r>
              <a:rPr lang="uk-UA" i="1" dirty="0" err="1" smtClean="0"/>
              <a:t>д</a:t>
            </a:r>
            <a:r>
              <a:rPr lang="uk-UA" b="1" i="1" u="sng" dirty="0" err="1" smtClean="0"/>
              <a:t>á</a:t>
            </a:r>
            <a:r>
              <a:rPr lang="uk-UA" i="1" dirty="0" err="1" smtClean="0"/>
              <a:t>внім</a:t>
            </a:r>
            <a:r>
              <a:rPr lang="uk-UA" i="1" dirty="0" smtClean="0"/>
              <a:t> </a:t>
            </a:r>
            <a:r>
              <a:rPr lang="uk-UA" i="1" dirty="0" err="1" smtClean="0"/>
              <a:t>житт</a:t>
            </a:r>
            <a:r>
              <a:rPr lang="uk-UA" b="1" i="1" u="sng" dirty="0" err="1" smtClean="0"/>
              <a:t>я́</a:t>
            </a:r>
            <a:r>
              <a:rPr lang="uk-UA" i="1" dirty="0" err="1" smtClean="0"/>
              <a:t>м</a:t>
            </a:r>
            <a:r>
              <a:rPr lang="uk-UA" i="1" dirty="0" smtClean="0"/>
              <a:t>: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  <a:sym typeface="Symbol"/>
              </a:rPr>
              <a:t>    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―́ 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 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     ―́  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      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   ― ́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З </a:t>
            </a:r>
            <a:r>
              <a:rPr lang="uk-UA" i="1" dirty="0" err="1" smtClean="0"/>
              <a:t>дáвніх</a:t>
            </a:r>
            <a:r>
              <a:rPr lang="uk-UA" i="1" dirty="0" smtClean="0"/>
              <a:t> </a:t>
            </a:r>
            <a:r>
              <a:rPr lang="uk-UA" i="1" dirty="0" err="1" smtClean="0"/>
              <a:t>бр</a:t>
            </a:r>
            <a:r>
              <a:rPr lang="uk-UA" b="1" i="1" u="sng" dirty="0" err="1" smtClean="0">
                <a:sym typeface="Times New Roman Special G1"/>
              </a:rPr>
              <a:t>о́</a:t>
            </a:r>
            <a:r>
              <a:rPr lang="uk-UA" i="1" dirty="0" err="1" smtClean="0"/>
              <a:t>дів</a:t>
            </a:r>
            <a:r>
              <a:rPr lang="uk-UA" i="1" dirty="0" smtClean="0"/>
              <a:t> і </a:t>
            </a:r>
            <a:r>
              <a:rPr lang="uk-UA" i="1" dirty="0" err="1" smtClean="0"/>
              <a:t>д</a:t>
            </a:r>
            <a:r>
              <a:rPr lang="uk-UA" b="1" i="1" u="sng" dirty="0" err="1" smtClean="0"/>
              <a:t>ý</a:t>
            </a:r>
            <a:r>
              <a:rPr lang="uk-UA" i="1" dirty="0" err="1" smtClean="0"/>
              <a:t>мка</a:t>
            </a:r>
            <a:r>
              <a:rPr lang="uk-UA" i="1" dirty="0" smtClean="0"/>
              <a:t> </a:t>
            </a:r>
            <a:r>
              <a:rPr lang="uk-UA" i="1" dirty="0" err="1" smtClean="0"/>
              <a:t>розк</a:t>
            </a:r>
            <a:r>
              <a:rPr lang="uk-UA" b="1" i="1" u="sng" dirty="0" err="1" smtClean="0"/>
              <a:t>ý</a:t>
            </a:r>
            <a:r>
              <a:rPr lang="uk-UA" i="1" dirty="0" err="1" smtClean="0"/>
              <a:t>та</a:t>
            </a:r>
            <a:r>
              <a:rPr lang="uk-UA" i="1" dirty="0" smtClean="0"/>
              <a:t>, —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  <a:sym typeface="Symbol"/>
              </a:rPr>
              <a:t>   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   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    ―́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 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 ́  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  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― 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́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</a:t>
            </a:r>
            <a:endParaRPr lang="ru-RU" dirty="0" smtClean="0"/>
          </a:p>
          <a:p>
            <a:pPr>
              <a:buNone/>
            </a:pPr>
            <a:r>
              <a:rPr lang="uk-UA" i="1" dirty="0" err="1" smtClean="0"/>
              <a:t>Ожи</a:t>
            </a:r>
            <a:r>
              <a:rPr lang="uk-UA" b="1" i="1" u="sng" dirty="0" err="1" smtClean="0"/>
              <a:t>є́</a:t>
            </a:r>
            <a:r>
              <a:rPr lang="uk-UA" i="1" dirty="0" err="1" smtClean="0"/>
              <a:t>мо</a:t>
            </a:r>
            <a:r>
              <a:rPr lang="uk-UA" i="1" dirty="0" smtClean="0"/>
              <a:t>, </a:t>
            </a:r>
            <a:r>
              <a:rPr lang="uk-UA" i="1" dirty="0" err="1" smtClean="0"/>
              <a:t>брат</a:t>
            </a:r>
            <a:r>
              <a:rPr lang="uk-UA" b="1" i="1" u="sng" dirty="0" err="1" smtClean="0"/>
              <a:t>ú</a:t>
            </a:r>
            <a:r>
              <a:rPr lang="uk-UA" i="1" dirty="0" smtClean="0"/>
              <a:t>, </a:t>
            </a:r>
            <a:r>
              <a:rPr lang="uk-UA" i="1" dirty="0" err="1" smtClean="0"/>
              <a:t>ожи</a:t>
            </a:r>
            <a:r>
              <a:rPr lang="uk-UA" b="1" i="1" u="sng" dirty="0" err="1" smtClean="0"/>
              <a:t>є́</a:t>
            </a:r>
            <a:r>
              <a:rPr lang="uk-UA" i="1" dirty="0" err="1" smtClean="0"/>
              <a:t>м</a:t>
            </a:r>
            <a:r>
              <a:rPr lang="uk-UA" i="1" dirty="0" smtClean="0"/>
              <a:t>!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  <a:sym typeface="Symbol"/>
              </a:rPr>
              <a:t> 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―́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   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FF0000"/>
                </a:solidFill>
                <a:sym typeface="Times New Roman"/>
              </a:rPr>
              <a:t>   ―́ </a:t>
            </a:r>
            <a:r>
              <a:rPr lang="uk-UA" b="1" dirty="0" smtClean="0">
                <a:solidFill>
                  <a:srgbClr val="0070C0"/>
                </a:solidFill>
                <a:sym typeface="Symbol"/>
              </a:rPr>
              <a:t> </a:t>
            </a:r>
            <a:r>
              <a:rPr lang="uk-UA" b="1" dirty="0" smtClean="0">
                <a:solidFill>
                  <a:srgbClr val="0070C0"/>
                </a:solidFill>
                <a:sym typeface="Times New Roman"/>
              </a:rPr>
              <a:t>― ́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Стопа -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повторювана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вірші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група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складів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до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якої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входить </a:t>
            </a:r>
            <a:r>
              <a:rPr lang="ru-RU" sz="40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один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склад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наголошений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інші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ненаголошені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40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uk-UA" sz="6000" b="1" dirty="0" smtClean="0">
                <a:solidFill>
                  <a:schemeClr val="accent3">
                    <a:lumMod val="75000"/>
                  </a:schemeClr>
                </a:solidFill>
              </a:rPr>
              <a:t>Отже,</a:t>
            </a:r>
            <a:endParaRPr lang="ru-RU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вірш написаний </a:t>
            </a:r>
          </a:p>
          <a:p>
            <a:pPr>
              <a:buNone/>
            </a:pPr>
            <a:r>
              <a:rPr lang="uk-UA" sz="4800" b="1" i="1" u="sng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тристопним анапестом.</a:t>
            </a:r>
            <a:endParaRPr lang="ru-RU" sz="4800" b="1" i="1" u="sng" dirty="0" smtClean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Підсумок:</a:t>
            </a:r>
            <a:endParaRPr lang="ru-RU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uk-UA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Стопа – це …</a:t>
            </a:r>
          </a:p>
          <a:p>
            <a:pPr>
              <a:lnSpc>
                <a:spcPct val="150000"/>
              </a:lnSpc>
            </a:pPr>
            <a:r>
              <a:rPr lang="uk-UA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Стопи поділяються на …</a:t>
            </a:r>
          </a:p>
          <a:p>
            <a:pPr>
              <a:lnSpc>
                <a:spcPct val="150000"/>
              </a:lnSpc>
            </a:pPr>
            <a:r>
              <a:rPr lang="uk-UA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Двоскладові стопи – це …</a:t>
            </a:r>
          </a:p>
          <a:p>
            <a:pPr>
              <a:lnSpc>
                <a:spcPct val="150000"/>
              </a:lnSpc>
            </a:pPr>
            <a:r>
              <a:rPr lang="uk-UA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Пірихій – це …</a:t>
            </a:r>
          </a:p>
          <a:p>
            <a:pPr>
              <a:lnSpc>
                <a:spcPct val="150000"/>
              </a:lnSpc>
            </a:pPr>
            <a:r>
              <a:rPr lang="uk-UA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Віршовий розмір …</a:t>
            </a:r>
            <a:endParaRPr lang="ru-RU" sz="32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рисунки\Nature\4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uk-UA" sz="660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Стопи:</a:t>
            </a:r>
            <a:r>
              <a:rPr lang="uk-UA" sz="5400" b="1" dirty="0" smtClean="0"/>
              <a:t> 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428868"/>
            <a:ext cx="6400800" cy="17526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двоскладові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;</a:t>
            </a:r>
          </a:p>
          <a:p>
            <a:pPr>
              <a:buFontTx/>
              <a:buChar char="-"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ru-RU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трискладові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Двоскладові стопи: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ЯМБ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uk-UA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ХОРЕЙ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двоскладова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стопа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наголосом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II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складі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        </a:t>
            </a:r>
            <a:r>
              <a:rPr lang="ru-RU" sz="4000" b="1" dirty="0" smtClean="0">
                <a:solidFill>
                  <a:srgbClr val="FF0000"/>
                </a:solidFill>
              </a:rPr>
              <a:t>—́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двоскладова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стопа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наголосом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I склад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</a:t>
            </a:r>
            <a:r>
              <a:rPr lang="ru-RU" sz="4000" b="1" dirty="0" smtClean="0">
                <a:solidFill>
                  <a:srgbClr val="FF0000"/>
                </a:solidFill>
              </a:rPr>
              <a:t>―́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6000760" y="5072074"/>
            <a:ext cx="571504" cy="14287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1214414" y="5072074"/>
            <a:ext cx="500066" cy="13335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72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Віршовий розмір -</a:t>
            </a:r>
            <a:endParaRPr lang="ru-RU" sz="72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uk-UA" sz="5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характер стопи;</a:t>
            </a:r>
          </a:p>
          <a:p>
            <a:pPr>
              <a:lnSpc>
                <a:spcPct val="200000"/>
              </a:lnSpc>
            </a:pPr>
            <a:r>
              <a:rPr lang="uk-UA" sz="5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кількість стоп.</a:t>
            </a:r>
            <a:endParaRPr lang="ru-RU" sz="54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uk-UA" sz="4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Ямб, як і хорей, буває двостопний, тристопний, чотиристопний, п’ятистопний, зрідка навіть семистопний та восьмистопний.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uk-UA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Наприклад,</a:t>
            </a:r>
            <a:endParaRPr lang="ru-RU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якщо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рядок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вірша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складається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чотирьох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двоскладових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стоп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наголосом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I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складі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то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—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чотиристопний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хорей.</a:t>
            </a:r>
            <a:endParaRPr lang="ru-RU" sz="40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AppData\Local\Temp\Rar$DIa0.081\BFLYWH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66750" cy="762000"/>
          </a:xfrm>
          <a:prstGeom prst="rect">
            <a:avLst/>
          </a:prstGeom>
          <a:noFill/>
        </p:spPr>
      </p:pic>
      <p:pic>
        <p:nvPicPr>
          <p:cNvPr id="2" name="Picture 2" descr="C:\Users\таня\Videos\анымацыя\ledi_i_brodjaga_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8001056" cy="6500858"/>
          </a:xfrm>
          <a:prstGeom prst="rect">
            <a:avLst/>
          </a:prstGeom>
          <a:noFill/>
        </p:spPr>
      </p:pic>
      <p:pic>
        <p:nvPicPr>
          <p:cNvPr id="4" name="Picture 2" descr="C:\Users\таня\AppData\Local\Temp\Rar$DIa0.081\BFLYWH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666750" cy="762000"/>
          </a:xfrm>
          <a:prstGeom prst="rect">
            <a:avLst/>
          </a:prstGeom>
          <a:noFill/>
        </p:spPr>
      </p:pic>
      <p:pic>
        <p:nvPicPr>
          <p:cNvPr id="5" name="Picture 2" descr="C:\Users\таня\AppData\Local\Temp\Rar$DIa0.081\BFLYWH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666750" cy="762000"/>
          </a:xfrm>
          <a:prstGeom prst="rect">
            <a:avLst/>
          </a:prstGeom>
          <a:noFill/>
        </p:spPr>
      </p:pic>
      <p:pic>
        <p:nvPicPr>
          <p:cNvPr id="6" name="Picture 2" descr="C:\Users\таня\AppData\Local\Temp\Rar$DIa0.081\BFLYWH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429132"/>
            <a:ext cx="666750" cy="762000"/>
          </a:xfrm>
          <a:prstGeom prst="rect">
            <a:avLst/>
          </a:prstGeom>
          <a:noFill/>
        </p:spPr>
      </p:pic>
      <p:pic>
        <p:nvPicPr>
          <p:cNvPr id="7" name="Picture 2" descr="C:\Users\таня\AppData\Local\Temp\Rar$DIa0.081\BFLYWH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6667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Videos\анымацыя\ledi_i_brodjaga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</TotalTime>
  <Words>422</Words>
  <Application>Microsoft Office PowerPoint</Application>
  <PresentationFormat>Экран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Стопи </vt:lpstr>
      <vt:lpstr>Стопа -</vt:lpstr>
      <vt:lpstr>Стопи:  </vt:lpstr>
      <vt:lpstr>Двоскладові стопи:</vt:lpstr>
      <vt:lpstr>Віршовий розмір -</vt:lpstr>
      <vt:lpstr>Ямб, як і хорей, буває двостопний, тристопний, чотиристопний, п’ятистопний, зрідка навіть семистопний та восьмистопний. </vt:lpstr>
      <vt:lpstr>Наприклад,</vt:lpstr>
      <vt:lpstr>Презентация PowerPoint</vt:lpstr>
      <vt:lpstr>Презентация PowerPoint</vt:lpstr>
      <vt:lpstr>Визначимо  віршовий розмір</vt:lpstr>
      <vt:lpstr>Отже,</vt:lpstr>
      <vt:lpstr>Пірихій  </vt:lpstr>
      <vt:lpstr>Визначимо  віршовий розмір</vt:lpstr>
      <vt:lpstr>Отже,</vt:lpstr>
      <vt:lpstr>Презентация PowerPoint</vt:lpstr>
      <vt:lpstr>  Трискладові віршові розміри </vt:lpstr>
      <vt:lpstr>Визначимо віршовий розмір</vt:lpstr>
      <vt:lpstr>Отже,</vt:lpstr>
      <vt:lpstr>Визначимо віршовий розмір</vt:lpstr>
      <vt:lpstr>Отже,</vt:lpstr>
      <vt:lpstr>Підсумок: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НР</cp:lastModifiedBy>
  <cp:revision>57</cp:revision>
  <dcterms:modified xsi:type="dcterms:W3CDTF">2014-09-14T14:55:17Z</dcterms:modified>
</cp:coreProperties>
</file>