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6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291C1562-DB50-4E67-BAD2-7E876220BE20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70A65EAF-2B88-4B19-ACA4-61B56BF595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28179E6D-FBBB-43B4-9029-7F4087F06819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375B5C93-5C54-460F-9A7D-78270BC6CF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7D306B11-FCEB-4234-BFAB-55A70E256496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413E3999-CAE8-42E5-BEA5-CEBCE2A7E9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F230EA-148F-4110-9CD2-BBD6FA81D254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6CAC0F-46E2-4C3F-B228-16FC98A5E5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600000-B57B-4FCE-83EC-5AB14899CCFA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F9DD8-0EF9-484F-BEE9-E72751FC05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5DF99457-FD5D-4108-8BB8-B040603F4FE0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0864444-7D12-43F6-A479-43F54B83B8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AB4EF0-DC2C-4B71-A4A3-4D2F7B942CDF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3F111-726D-4EB2-B311-41436ADC74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850EA6B2-CBF5-4E54-A856-74A3890114C7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F4648153-35C0-44A2-9B36-DAE13CBBAE2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964F9C09-7ED9-4E4B-9A51-99889402AF49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AF0B3DE4-3089-4BD0-89A3-E1AA5DA33C3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A19791-822C-4849-99E5-FF7F4F45E99C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D06A43-68E7-4573-AC49-8FC76F94DD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203310-B6E2-4BBD-93B9-E10F5F6EC7BB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EB69F-1098-4019-9A31-1756FAE0A9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8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9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fld id="{D7BFCB44-90F3-4946-9341-A08A29E4AB2A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  <a:cs typeface="+mn-cs"/>
              </a:defRPr>
            </a:lvl1pPr>
          </a:lstStyle>
          <a:p>
            <a:fld id="{782AE07A-453F-43FF-8F60-E94AD369EB8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96C8E95-BF41-4B42-8F75-DB7E356020C6}" type="datetimeFigureOut">
              <a:rPr lang="ru-RU" smtClean="0"/>
              <a:pPr>
                <a:defRPr/>
              </a:pPr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02B552C-427D-4D55-8C63-CFBEEF936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2%D0%B8%D1%80%D0%BE%D0%B1%D0%BD%D0%B8%D1%86%D1%82%D0%B2%D0%BE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F%D0%B0%D1%80%D0%B8%D1%82%D0%B5%D1%82_%D0%BA%D1%83%D0%BF%D1%96%D0%B2%D0%B5%D0%BB%D1%8C%D0%BD%D0%BE%D1%97_%D1%81%D0%BF%D1%80%D0%BE%D0%BC%D0%BE%D0%B6%D0%BD%D0%BE%D1%81%D1%82%D1%96" TargetMode="External"/><Relationship Id="rId2" Type="http://schemas.openxmlformats.org/officeDocument/2006/relationships/hyperlink" Target="http://uk.wikipedia.org/wiki/%D0%92%D0%B0%D0%BB%D1%8E%D1%82%D0%BD%D0%B8%D0%B9_%D1%80%D0%B8%D0%BD%D0%BE%D0%B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94%D0%BE%D0%BB%D0%B0%D1%80_%D0%A1%D0%A8%D0%90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5%D0%BA%D0%BE%D0%BD%D0%BE%D0%BC%D1%96%D0%BA%D0%B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0%BC%D0%BF%D0%BE%D1%80%D1%82" TargetMode="External"/><Relationship Id="rId2" Type="http://schemas.openxmlformats.org/officeDocument/2006/relationships/hyperlink" Target="http://uk.wikipedia.org/wiki/%D0%9E%D0%BF%D0%BB%D0%B0%D1%82%D0%B0_%D0%BF%D1%80%D0%B0%D1%86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5%D0%BA%D1%81%D0%BF%D0%BE%D1%80%D1%82" TargetMode="External"/><Relationship Id="rId5" Type="http://schemas.openxmlformats.org/officeDocument/2006/relationships/hyperlink" Target="http://uk.wikipedia.org/wiki/%D0%A1%D0%B0%D0%BB%D1%8C%D0%B4%D0%BE" TargetMode="External"/><Relationship Id="rId4" Type="http://schemas.openxmlformats.org/officeDocument/2006/relationships/hyperlink" Target="http://uk.wikipedia.org/wiki/%D0%92%D0%B0%D0%BB%D0%BE%D0%B2%D0%B8%D0%B9_%D0%BF%D1%80%D0%B8%D0%B1%D1%83%D1%82%D0%BE%D0%B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A1%D0%B8%D1%81%D1%82%D0%B5%D0%BC%D0%B0_%D0%BD%D0%B0%D1%86%D1%96%D0%BE%D0%BD%D0%B0%D0%BB%D1%8C%D0%BD%D0%B8%D1%85_%D1%80%D0%B0%D1%85%D1%83%D0%BD%D0%BA%D1%96%D0%B2" TargetMode="External"/><Relationship Id="rId2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1%80%D0%B3%D0%B0%D0%BD%D1%96%D0%B7%D0%B0%D1%86%D1%96%D1%8F_%D0%9E%D0%B1%27%D1%94%D0%B4%D0%BD%D0%B0%D0%BD%D0%B8%D1%85_%D0%9D%D0%B0%D1%86%D1%96%D0%B9" TargetMode="External"/><Relationship Id="rId2" Type="http://schemas.openxmlformats.org/officeDocument/2006/relationships/hyperlink" Target="http://uk.wikipedia.org/wiki/199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86%D0%BD%D1%84%D0%BB%D1%8F%D1%86%D1%96%D1%8F" TargetMode="External"/><Relationship Id="rId5" Type="http://schemas.openxmlformats.org/officeDocument/2006/relationships/hyperlink" Target="http://uk.wikipedia.org/wiki/%D0%9D%D0%B0%D1%86%D1%96%D0%BE%D0%BD%D0%B0%D0%BB%D1%8C%D0%BD%D0%B8%D0%B9_%D0%B4%D0%BE%D1%85%D1%96%D0%B4" TargetMode="External"/><Relationship Id="rId4" Type="http://schemas.openxmlformats.org/officeDocument/2006/relationships/hyperlink" Target="http://uk.wikipedia.org/wiki/199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2%D0%B0%D0%B3%D0%BE%D0%B2%D0%B0_%D1%84%D1%83%D0%BD%D0%BA%D1%86%D1%96%D1%8F&amp;action=edit&amp;redlink=1" TargetMode="External"/><Relationship Id="rId2" Type="http://schemas.openxmlformats.org/officeDocument/2006/relationships/hyperlink" Target="http://uk.wikipedia.org/wiki/%D0%94%D0%B5%D1%84%D0%BB%D1%8F%D1%82%D0%BE%D1%8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86%D0%BD%D0%B4%D0%B5%D0%BA%D1%81_%D1%86%D1%96%D0%BD&amp;action=edit&amp;redlink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2%D0%B0%D0%BB%D0%BE%D0%B2%D0%B8%D0%B9_%D0%BD%D0%B0%D1%86%D1%96%D0%BE%D0%BD%D0%B0%D0%BB%D1%8C%D0%BD%D0%B8%D0%B9_%D0%BF%D1%80%D0%BE%D0%B4%D1%83%D0%BA%D1%82" TargetMode="External"/><Relationship Id="rId7" Type="http://schemas.openxmlformats.org/officeDocument/2006/relationships/hyperlink" Target="http://uk.wikipedia.org/wiki/%D0%9C%D1%83%D0%BD%D1%96%D1%86%D0%B8%D0%BF%D0%B0%D0%BB%D1%96%D1%82%D0%B5%D1%82" TargetMode="External"/><Relationship Id="rId2" Type="http://schemas.openxmlformats.org/officeDocument/2006/relationships/hyperlink" Target="http://uk.wikipedia.org/wiki/%D0%A1%D0%BF%D0%BE%D0%BB%D1%83%D1%87%D0%B5%D0%BD%D1%96_%D0%A8%D1%82%D0%B0%D1%82%D0%B8_%D0%90%D0%BC%D0%B5%D1%80%D0%B8%D0%BA%D0%B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8%D1%82%D0%B0%D1%82" TargetMode="External"/><Relationship Id="rId5" Type="http://schemas.openxmlformats.org/officeDocument/2006/relationships/hyperlink" Target="http://uk.wikipedia.org/wiki/%D0%86%D0%BC%D0%BF%D0%BE%D1%80%D1%82" TargetMode="External"/><Relationship Id="rId4" Type="http://schemas.openxmlformats.org/officeDocument/2006/relationships/hyperlink" Target="http://uk.wikipedia.org/wiki/%D0%95%D0%BA%D1%81%D0%BF%D0%BE%D1%80%D1%82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3%D0%BA%D1%80%D0%B0%D1%97%D0%BD%D0%B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/>
          <a:lstStyle/>
          <a:p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Валовий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внутрішній</a:t>
            </a:r>
            <a:r>
              <a:rPr lang="ru-R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продукт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Роботу виконав</a:t>
            </a:r>
          </a:p>
          <a:p>
            <a:r>
              <a:rPr lang="uk-UA" dirty="0" smtClean="0"/>
              <a:t>Учень 11 – А класу</a:t>
            </a:r>
          </a:p>
          <a:p>
            <a:r>
              <a:rPr lang="uk-UA" dirty="0" err="1" smtClean="0"/>
              <a:t>Долгов</a:t>
            </a:r>
            <a:r>
              <a:rPr lang="uk-UA" dirty="0" smtClean="0"/>
              <a:t> </a:t>
            </a:r>
            <a:r>
              <a:rPr lang="uk-UA" dirty="0" smtClean="0"/>
              <a:t>О.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50px-ВВП_України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890718"/>
            <a:ext cx="7128792" cy="5346594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Реальний та номінальний ВВП: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b="1" dirty="0" err="1" smtClean="0"/>
              <a:t>Реальний</a:t>
            </a:r>
            <a:r>
              <a:rPr lang="ru-RU" sz="2000" b="1" dirty="0" smtClean="0"/>
              <a:t> ВВП</a:t>
            </a:r>
            <a:r>
              <a:rPr lang="ru-RU" sz="2000" dirty="0" smtClean="0"/>
              <a:t> (</a:t>
            </a:r>
            <a:r>
              <a:rPr lang="ru-RU" sz="2000" dirty="0" err="1" smtClean="0"/>
              <a:t>ВВПр</a:t>
            </a:r>
            <a:r>
              <a:rPr lang="ru-RU" sz="2000" dirty="0" smtClean="0"/>
              <a:t>) — </a:t>
            </a:r>
            <a:r>
              <a:rPr lang="ru-RU" sz="2000" dirty="0" err="1" smtClean="0"/>
              <a:t>загальний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2" tooltip="Виробництво"/>
              </a:rPr>
              <a:t>виробництва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вимірюється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постійних</a:t>
            </a:r>
            <a:r>
              <a:rPr lang="ru-RU" sz="2000" dirty="0" smtClean="0"/>
              <a:t> (</a:t>
            </a:r>
            <a:r>
              <a:rPr lang="ru-RU" sz="2000" dirty="0" err="1" smtClean="0"/>
              <a:t>незмінних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базових</a:t>
            </a:r>
            <a:r>
              <a:rPr lang="ru-RU" sz="2000" dirty="0" smtClean="0"/>
              <a:t>) </a:t>
            </a:r>
            <a:r>
              <a:rPr lang="ru-RU" sz="2000" dirty="0" err="1" smtClean="0"/>
              <a:t>цінах</a:t>
            </a:r>
            <a:r>
              <a:rPr lang="ru-RU" sz="2000" dirty="0" smtClean="0"/>
              <a:t>, (</a:t>
            </a:r>
            <a:r>
              <a:rPr lang="ru-RU" sz="2000" dirty="0" err="1" smtClean="0"/>
              <a:t>приймається</a:t>
            </a:r>
            <a:r>
              <a:rPr lang="ru-RU" sz="2000" dirty="0" smtClean="0"/>
              <a:t> за базу),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на величину </a:t>
            </a:r>
            <a:r>
              <a:rPr lang="ru-RU" sz="2000" dirty="0" err="1" smtClean="0"/>
              <a:t>цього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показника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впливає</a:t>
            </a:r>
            <a:r>
              <a:rPr lang="ru-RU" sz="2000" dirty="0" smtClean="0"/>
              <a:t> </a:t>
            </a:r>
            <a:r>
              <a:rPr lang="ru-RU" sz="2000" dirty="0" err="1" smtClean="0"/>
              <a:t>лише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зміна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обсягів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.</a:t>
            </a:r>
          </a:p>
          <a:p>
            <a:r>
              <a:rPr lang="ru-RU" sz="2000" b="1" dirty="0" err="1" smtClean="0"/>
              <a:t>Номінальний</a:t>
            </a:r>
            <a:r>
              <a:rPr lang="ru-RU" sz="2000" b="1" dirty="0" smtClean="0"/>
              <a:t> ВВП</a:t>
            </a:r>
            <a:r>
              <a:rPr lang="ru-RU" sz="2000" dirty="0" smtClean="0"/>
              <a:t> (</a:t>
            </a:r>
            <a:r>
              <a:rPr lang="ru-RU" sz="2000" dirty="0" err="1" smtClean="0"/>
              <a:t>ВВПн</a:t>
            </a:r>
            <a:r>
              <a:rPr lang="ru-RU" sz="2000" dirty="0" smtClean="0"/>
              <a:t>) — </a:t>
            </a:r>
            <a:r>
              <a:rPr lang="ru-RU" sz="2000" dirty="0" err="1" smtClean="0"/>
              <a:t>це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,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вимірюється</a:t>
            </a:r>
            <a:r>
              <a:rPr lang="ru-RU" sz="2000" dirty="0" smtClean="0"/>
              <a:t> в </a:t>
            </a:r>
            <a:r>
              <a:rPr lang="ru-RU" sz="2000" dirty="0" err="1" smtClean="0"/>
              <a:t>поточних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цінах</a:t>
            </a:r>
            <a:r>
              <a:rPr lang="ru-RU" sz="2000" dirty="0" smtClean="0"/>
              <a:t>, </a:t>
            </a:r>
            <a:r>
              <a:rPr lang="ru-RU" sz="2000" dirty="0" err="1" smtClean="0"/>
              <a:t>тобто</a:t>
            </a:r>
            <a:r>
              <a:rPr lang="ru-RU" sz="2000" dirty="0" smtClean="0"/>
              <a:t> </a:t>
            </a:r>
            <a:r>
              <a:rPr lang="ru-RU" sz="2000" dirty="0" err="1" smtClean="0"/>
              <a:t>в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цінах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існують</a:t>
            </a:r>
            <a:r>
              <a:rPr lang="ru-RU" sz="2000" dirty="0" smtClean="0"/>
              <a:t> на момент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. </a:t>
            </a:r>
            <a:r>
              <a:rPr lang="ru-RU" sz="2000" dirty="0" err="1" smtClean="0"/>
              <a:t>Номінальний</a:t>
            </a:r>
            <a:r>
              <a:rPr lang="ru-RU" sz="2000" dirty="0" smtClean="0"/>
              <a:t> ВВП = </a:t>
            </a:r>
            <a:r>
              <a:rPr lang="en-US" sz="2000" dirty="0" smtClean="0"/>
              <a:t>S </a:t>
            </a:r>
            <a:r>
              <a:rPr lang="en-US" sz="2000" dirty="0" err="1" smtClean="0"/>
              <a:t>p</a:t>
            </a:r>
            <a:r>
              <a:rPr lang="en-US" sz="2000" baseline="-25000" dirty="0" err="1" smtClean="0"/>
              <a:t>i</a:t>
            </a:r>
            <a:r>
              <a:rPr lang="en-US" sz="2000" dirty="0" err="1" smtClean="0"/>
              <a:t>q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, </a:t>
            </a:r>
            <a:r>
              <a:rPr lang="ru-RU" sz="2000" dirty="0" smtClean="0"/>
              <a:t>де </a:t>
            </a:r>
            <a:r>
              <a:rPr lang="en-US" sz="2000" dirty="0" err="1" smtClean="0"/>
              <a:t>q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 — </a:t>
            </a:r>
            <a:r>
              <a:rPr lang="ru-RU" sz="2000" dirty="0" err="1" smtClean="0"/>
              <a:t>обсяг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і-го</a:t>
            </a:r>
            <a:r>
              <a:rPr lang="ru-RU" sz="2000" dirty="0" smtClean="0"/>
              <a:t> товару в поточному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, 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 — </a:t>
            </a:r>
            <a:r>
              <a:rPr lang="ru-RU" sz="2000" dirty="0" err="1" smtClean="0"/>
              <a:t>ціна</a:t>
            </a:r>
            <a:r>
              <a:rPr lang="ru-RU" sz="2000" dirty="0" smtClean="0"/>
              <a:t> </a:t>
            </a:r>
            <a:r>
              <a:rPr lang="ru-RU" sz="2000" dirty="0" err="1" smtClean="0"/>
              <a:t>і-го</a:t>
            </a:r>
            <a:r>
              <a:rPr lang="ru-RU" sz="2000" dirty="0" smtClean="0"/>
              <a:t> товару в поточному 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Розміри</a:t>
            </a:r>
            <a:r>
              <a:rPr lang="ru-RU" b="1" dirty="0" smtClean="0"/>
              <a:t> ВВП у </a:t>
            </a:r>
            <a:r>
              <a:rPr lang="ru-RU" b="1" dirty="0" err="1" smtClean="0"/>
              <a:t>світі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err="1" smtClean="0"/>
              <a:t>Рівень</a:t>
            </a:r>
            <a:r>
              <a:rPr lang="ru-RU" sz="2000" dirty="0" smtClean="0"/>
              <a:t> ВВП в </a:t>
            </a:r>
            <a:r>
              <a:rPr lang="ru-RU" sz="2000" dirty="0" err="1" smtClean="0"/>
              <a:t>різних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країнах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порівняний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перераховуючи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значення</a:t>
            </a:r>
            <a:r>
              <a:rPr lang="ru-RU" sz="2000" dirty="0" smtClean="0"/>
              <a:t> у </a:t>
            </a:r>
            <a:r>
              <a:rPr lang="ru-RU" sz="2000" dirty="0" err="1" smtClean="0"/>
              <a:t>національній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валюті</a:t>
            </a:r>
            <a:r>
              <a:rPr lang="ru-RU" sz="2000" dirty="0" smtClean="0"/>
              <a:t> </a:t>
            </a:r>
            <a:r>
              <a:rPr lang="ru-RU" sz="2000" dirty="0" err="1" smtClean="0"/>
              <a:t>згідно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endParaRPr lang="ru-RU" sz="2000" dirty="0" smtClean="0"/>
          </a:p>
          <a:p>
            <a:r>
              <a:rPr lang="ru-RU" sz="2000" b="1" dirty="0" smtClean="0"/>
              <a:t> </a:t>
            </a:r>
            <a:r>
              <a:rPr lang="ru-RU" sz="2000" b="1" dirty="0" err="1" smtClean="0"/>
              <a:t>поточним</a:t>
            </a:r>
            <a:r>
              <a:rPr lang="ru-RU" sz="2000" b="1" dirty="0" smtClean="0"/>
              <a:t> </a:t>
            </a:r>
            <a:r>
              <a:rPr lang="ru-RU" sz="2000" b="1" dirty="0" smtClean="0"/>
              <a:t>курсом </a:t>
            </a:r>
            <a:r>
              <a:rPr lang="ru-RU" sz="2000" b="1" dirty="0" err="1" smtClean="0"/>
              <a:t>валюти</a:t>
            </a:r>
            <a:r>
              <a:rPr lang="ru-RU" sz="2000" dirty="0" smtClean="0"/>
              <a:t> на </a:t>
            </a:r>
            <a:r>
              <a:rPr lang="ru-RU" sz="2000" dirty="0" err="1" smtClean="0"/>
              <a:t>міжнародних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2" tooltip="Валютний ринок"/>
              </a:rPr>
              <a:t>валютних</a:t>
            </a:r>
            <a:r>
              <a:rPr lang="ru-RU" sz="2000" dirty="0" smtClean="0">
                <a:hlinkClick r:id="rId2" tooltip="Валютний ринок"/>
              </a:rPr>
              <a:t> ринках</a:t>
            </a:r>
            <a:endParaRPr lang="ru-RU" sz="2000" dirty="0" smtClean="0"/>
          </a:p>
          <a:p>
            <a:r>
              <a:rPr lang="ru-RU" sz="2000" dirty="0" err="1" smtClean="0"/>
              <a:t>обмінним</a:t>
            </a:r>
            <a:r>
              <a:rPr lang="ru-RU" sz="2000" dirty="0" smtClean="0"/>
              <a:t> курсом </a:t>
            </a:r>
            <a:r>
              <a:rPr lang="ru-RU" sz="2000" b="1" dirty="0" smtClean="0"/>
              <a:t>паритету </a:t>
            </a:r>
            <a:r>
              <a:rPr lang="ru-RU" sz="2000" b="1" dirty="0" err="1" smtClean="0"/>
              <a:t>купівельної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спроможності</a:t>
            </a:r>
            <a:r>
              <a:rPr lang="ru-RU" sz="2000" dirty="0" smtClean="0"/>
              <a:t> (</a:t>
            </a:r>
            <a:r>
              <a:rPr lang="ru-RU" sz="2000" dirty="0" smtClean="0">
                <a:hlinkClick r:id="rId3" tooltip="Паритет купівельної спроможності"/>
              </a:rPr>
              <a:t>ПКС</a:t>
            </a:r>
            <a:r>
              <a:rPr lang="ru-RU" sz="2000" dirty="0" smtClean="0"/>
              <a:t>) </a:t>
            </a:r>
            <a:r>
              <a:rPr lang="ru-RU" sz="2000" dirty="0" err="1" smtClean="0"/>
              <a:t>кожної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валюти</a:t>
            </a:r>
            <a:r>
              <a:rPr lang="ru-RU" sz="2000" dirty="0" smtClean="0"/>
              <a:t> </a:t>
            </a:r>
            <a:r>
              <a:rPr lang="ru-RU" sz="2000" dirty="0" err="1" smtClean="0"/>
              <a:t>щодо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відібраного</a:t>
            </a:r>
            <a:r>
              <a:rPr lang="ru-RU" sz="2000" dirty="0" smtClean="0"/>
              <a:t> стандарту (</a:t>
            </a:r>
            <a:r>
              <a:rPr lang="ru-RU" sz="2000" dirty="0" err="1" smtClean="0"/>
              <a:t>звичайно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4" tooltip="Долар США"/>
              </a:rPr>
              <a:t>долару</a:t>
            </a:r>
            <a:r>
              <a:rPr lang="ru-RU" sz="2000" dirty="0" smtClean="0">
                <a:hlinkClick r:id="rId4" tooltip="Долар США"/>
              </a:rPr>
              <a:t> США</a:t>
            </a:r>
            <a:r>
              <a:rPr lang="ru-RU" sz="2000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052736"/>
            <a:ext cx="6777037" cy="3508375"/>
          </a:xfrm>
        </p:spPr>
        <p:txBody>
          <a:bodyPr/>
          <a:lstStyle/>
          <a:p>
            <a:r>
              <a:rPr lang="ru-RU" sz="1600" b="1" dirty="0" err="1" smtClean="0"/>
              <a:t>Відносне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розташування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країн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може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значно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відрізнятися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між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двома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підходами</a:t>
            </a:r>
            <a:r>
              <a:rPr lang="ru-RU" sz="1600" b="1" dirty="0" smtClean="0"/>
              <a:t>.</a:t>
            </a:r>
          </a:p>
          <a:p>
            <a:r>
              <a:rPr lang="ru-RU" sz="1600" dirty="0" err="1" smtClean="0"/>
              <a:t>Поточний</a:t>
            </a:r>
            <a:r>
              <a:rPr lang="ru-RU" sz="1600" dirty="0" smtClean="0"/>
              <a:t> метод </a:t>
            </a:r>
            <a:r>
              <a:rPr lang="ru-RU" sz="1600" dirty="0" err="1" smtClean="0"/>
              <a:t>обмінного</a:t>
            </a:r>
            <a:r>
              <a:rPr lang="ru-RU" sz="1600" dirty="0" smtClean="0"/>
              <a:t> курсу </a:t>
            </a:r>
            <a:r>
              <a:rPr lang="ru-RU" sz="1600" dirty="0" err="1" smtClean="0"/>
              <a:t>перераховує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товарів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послуг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міжнародний</a:t>
            </a:r>
            <a:r>
              <a:rPr lang="ru-RU" sz="1600" dirty="0" smtClean="0"/>
              <a:t> курс </a:t>
            </a:r>
            <a:r>
              <a:rPr lang="ru-RU" sz="1600" dirty="0" err="1" smtClean="0"/>
              <a:t>валюти</a:t>
            </a:r>
            <a:r>
              <a:rPr lang="ru-RU" sz="1600" dirty="0" smtClean="0"/>
              <a:t>. Цей метод </a:t>
            </a:r>
            <a:r>
              <a:rPr lang="ru-RU" sz="1600" dirty="0" err="1" smtClean="0"/>
              <a:t>краще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відображає</a:t>
            </a:r>
            <a:r>
              <a:rPr lang="ru-RU" sz="1600" dirty="0" smtClean="0"/>
              <a:t> </a:t>
            </a:r>
            <a:r>
              <a:rPr lang="ru-RU" sz="1600" dirty="0" err="1" smtClean="0"/>
              <a:t>показники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купівельної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спроможності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її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економічної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сили</a:t>
            </a:r>
            <a:r>
              <a:rPr lang="ru-RU" sz="1600" dirty="0" smtClean="0"/>
              <a:t>. </a:t>
            </a:r>
            <a:r>
              <a:rPr lang="ru-RU" sz="1600" dirty="0" err="1" smtClean="0"/>
              <a:t>Наприклад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10% </a:t>
            </a:r>
            <a:r>
              <a:rPr lang="ru-RU" sz="1600" dirty="0" err="1" smtClean="0"/>
              <a:t>з</a:t>
            </a:r>
            <a:r>
              <a:rPr lang="ru-RU" sz="1600" dirty="0" smtClean="0"/>
              <a:t> ВВП </a:t>
            </a:r>
            <a:r>
              <a:rPr lang="ru-RU" sz="1600" dirty="0" err="1" smtClean="0"/>
              <a:t>витрачається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закупівлю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високотехнологічної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іноземної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зброї</a:t>
            </a:r>
            <a:r>
              <a:rPr lang="ru-RU" sz="1600" dirty="0" smtClean="0"/>
              <a:t>, </a:t>
            </a:r>
            <a:r>
              <a:rPr lang="ru-RU" sz="1600" dirty="0" err="1" smtClean="0"/>
              <a:t>кількість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придбаної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зброї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регулюється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поточним</a:t>
            </a:r>
            <a:r>
              <a:rPr lang="ru-RU" sz="1600" dirty="0" smtClean="0"/>
              <a:t> курсом </a:t>
            </a:r>
            <a:r>
              <a:rPr lang="ru-RU" sz="1600" dirty="0" err="1" smtClean="0"/>
              <a:t>обміну</a:t>
            </a:r>
            <a:r>
              <a:rPr lang="ru-RU" sz="1600" dirty="0" smtClean="0"/>
              <a:t>, </a:t>
            </a:r>
            <a:r>
              <a:rPr lang="ru-RU" sz="1600" dirty="0" err="1" smtClean="0"/>
              <a:t>якщо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зброя</a:t>
            </a:r>
            <a:r>
              <a:rPr lang="ru-RU" sz="1600" dirty="0" smtClean="0"/>
              <a:t> — </a:t>
            </a:r>
            <a:r>
              <a:rPr lang="ru-RU" sz="1600" dirty="0" err="1" smtClean="0"/>
              <a:t>виріб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торгується</a:t>
            </a:r>
            <a:r>
              <a:rPr lang="ru-RU" sz="1600" dirty="0" smtClean="0"/>
              <a:t> на </a:t>
            </a:r>
            <a:r>
              <a:rPr lang="ru-RU" sz="1600" dirty="0" err="1" smtClean="0"/>
              <a:t>міжнародному</a:t>
            </a:r>
            <a:r>
              <a:rPr lang="ru-RU" sz="1600" dirty="0" smtClean="0"/>
              <a:t> ринку (</a:t>
            </a:r>
            <a:r>
              <a:rPr lang="ru-RU" sz="1600" dirty="0" err="1" smtClean="0"/>
              <a:t>немає</a:t>
            </a:r>
            <a:r>
              <a:rPr lang="ru-RU" sz="1600" dirty="0" smtClean="0"/>
              <a:t> </a:t>
            </a:r>
            <a:r>
              <a:rPr lang="ru-RU" sz="1600" dirty="0" err="1" smtClean="0"/>
              <a:t>ніякої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значущої</a:t>
            </a:r>
            <a:r>
              <a:rPr lang="ru-RU" sz="1600" dirty="0" smtClean="0"/>
              <a:t> «</a:t>
            </a:r>
            <a:r>
              <a:rPr lang="ru-RU" sz="1600" dirty="0" err="1" smtClean="0"/>
              <a:t>місцевої</a:t>
            </a:r>
            <a:r>
              <a:rPr lang="ru-RU" sz="1600" dirty="0" smtClean="0"/>
              <a:t>» </a:t>
            </a:r>
            <a:r>
              <a:rPr lang="ru-RU" sz="1600" dirty="0" err="1" smtClean="0"/>
              <a:t>ціни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відрізняється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ціни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товари</a:t>
            </a:r>
            <a:r>
              <a:rPr lang="ru-RU" sz="1600" dirty="0" smtClean="0"/>
              <a:t>).</a:t>
            </a:r>
          </a:p>
          <a:p>
            <a:r>
              <a:rPr lang="ru-RU" sz="1600" dirty="0" smtClean="0"/>
              <a:t>Метод паритету </a:t>
            </a:r>
            <a:r>
              <a:rPr lang="ru-RU" sz="1600" dirty="0" err="1" smtClean="0"/>
              <a:t>купівельної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спроможності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відображає</a:t>
            </a:r>
            <a:r>
              <a:rPr lang="ru-RU" sz="1600" dirty="0" smtClean="0"/>
              <a:t> </a:t>
            </a:r>
            <a:r>
              <a:rPr lang="ru-RU" sz="1600" dirty="0" err="1" smtClean="0"/>
              <a:t>відносну</a:t>
            </a:r>
            <a:r>
              <a:rPr lang="ru-RU" sz="1600" dirty="0" smtClean="0"/>
              <a:t> </a:t>
            </a:r>
            <a:r>
              <a:rPr lang="ru-RU" sz="1600" dirty="0" err="1" smtClean="0"/>
              <a:t>ефективну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місцеву</a:t>
            </a:r>
            <a:r>
              <a:rPr lang="ru-RU" sz="1600" dirty="0" smtClean="0"/>
              <a:t> </a:t>
            </a:r>
            <a:r>
              <a:rPr lang="ru-RU" sz="1600" dirty="0" err="1" smtClean="0"/>
              <a:t>купівельну</a:t>
            </a:r>
            <a:r>
              <a:rPr lang="ru-RU" sz="1600" dirty="0" smtClean="0"/>
              <a:t> </a:t>
            </a:r>
            <a:r>
              <a:rPr lang="ru-RU" sz="1600" dirty="0" err="1" smtClean="0"/>
              <a:t>спроможність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середнього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виробника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споживача</a:t>
            </a:r>
            <a:r>
              <a:rPr lang="ru-RU" sz="1600" dirty="0" smtClean="0"/>
              <a:t> в межах </a:t>
            </a:r>
            <a:r>
              <a:rPr lang="ru-RU" sz="1600" dirty="0" err="1" smtClean="0"/>
              <a:t>економіки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країни</a:t>
            </a:r>
            <a:r>
              <a:rPr lang="ru-RU" sz="1600" dirty="0" smtClean="0"/>
              <a:t>. Цей метод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кращим</a:t>
            </a:r>
            <a:r>
              <a:rPr lang="ru-RU" sz="1600" dirty="0" smtClean="0"/>
              <a:t> </a:t>
            </a:r>
            <a:r>
              <a:rPr lang="ru-RU" sz="1600" dirty="0" err="1" smtClean="0"/>
              <a:t>індикатором</a:t>
            </a:r>
            <a:r>
              <a:rPr lang="ru-RU" sz="1600" dirty="0" smtClean="0"/>
              <a:t> </a:t>
            </a:r>
            <a:r>
              <a:rPr lang="ru-RU" sz="1600" dirty="0" err="1" smtClean="0"/>
              <a:t>стандартів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менш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розвинених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</a:t>
            </a:r>
            <a:r>
              <a:rPr lang="ru-RU" sz="1600" dirty="0" smtClean="0"/>
              <a:t>, тому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він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компенсує</a:t>
            </a:r>
            <a:r>
              <a:rPr lang="ru-RU" sz="1600" dirty="0" smtClean="0"/>
              <a:t> </a:t>
            </a:r>
            <a:r>
              <a:rPr lang="ru-RU" sz="1600" dirty="0" err="1" smtClean="0"/>
              <a:t>слабкість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місцевої</a:t>
            </a:r>
            <a:r>
              <a:rPr lang="ru-RU" sz="1600" dirty="0" smtClean="0"/>
              <a:t> </a:t>
            </a:r>
            <a:r>
              <a:rPr lang="ru-RU" sz="1600" dirty="0" err="1" smtClean="0"/>
              <a:t>валюти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світових</a:t>
            </a:r>
            <a:r>
              <a:rPr lang="ru-RU" sz="1600" dirty="0" smtClean="0"/>
              <a:t> ринках. Метод ПКС </a:t>
            </a:r>
            <a:r>
              <a:rPr lang="ru-RU" sz="1600" dirty="0" err="1" smtClean="0"/>
              <a:t>перерахунків</a:t>
            </a:r>
            <a:r>
              <a:rPr lang="ru-RU" sz="1600" dirty="0" smtClean="0"/>
              <a:t> ВВП </a:t>
            </a:r>
            <a:r>
              <a:rPr lang="ru-RU" sz="1600" dirty="0" err="1" smtClean="0"/>
              <a:t>найзручніший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товарів</a:t>
            </a:r>
            <a:r>
              <a:rPr lang="ru-RU" sz="1600" dirty="0" smtClean="0"/>
              <a:t> </a:t>
            </a:r>
            <a:r>
              <a:rPr lang="ru-RU" sz="1600" dirty="0" err="1" smtClean="0"/>
              <a:t>для</a:t>
            </a:r>
            <a:r>
              <a:rPr lang="ru-RU" sz="1600" dirty="0" smtClean="0"/>
              <a:t> </a:t>
            </a:r>
            <a:r>
              <a:rPr lang="ru-RU" sz="1600" dirty="0" err="1" smtClean="0"/>
              <a:t>внутрішнього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користування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послуг</a:t>
            </a:r>
            <a:r>
              <a:rPr lang="ru-RU" sz="1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err="1" smtClean="0"/>
              <a:t>Звичайно</a:t>
            </a:r>
            <a:r>
              <a:rPr lang="ru-RU" dirty="0" smtClean="0"/>
              <a:t> метод паритету </a:t>
            </a:r>
            <a:r>
              <a:rPr lang="ru-RU" dirty="0" err="1" smtClean="0"/>
              <a:t>купівельної</a:t>
            </a:r>
            <a:r>
              <a:rPr lang="ru-RU" dirty="0" smtClean="0"/>
              <a:t> </a:t>
            </a:r>
            <a:r>
              <a:rPr lang="ru-RU" dirty="0" err="1" smtClean="0"/>
              <a:t>спроможності</a:t>
            </a:r>
            <a:r>
              <a:rPr lang="ru-RU" dirty="0" smtClean="0"/>
              <a:t> </a:t>
            </a:r>
            <a:r>
              <a:rPr lang="ru-RU" dirty="0" err="1" smtClean="0"/>
              <a:t>зменшує</a:t>
            </a:r>
            <a:r>
              <a:rPr lang="ru-RU" dirty="0" smtClean="0"/>
              <a:t> </a:t>
            </a:r>
            <a:r>
              <a:rPr lang="ru-RU" dirty="0" err="1" smtClean="0"/>
              <a:t>різницю</a:t>
            </a:r>
            <a:r>
              <a:rPr lang="ru-RU" dirty="0" smtClean="0"/>
              <a:t> у ВВП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високо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низько</a:t>
            </a:r>
            <a:r>
              <a:rPr lang="ru-RU" dirty="0" smtClean="0"/>
              <a:t> </a:t>
            </a:r>
            <a:r>
              <a:rPr lang="ru-RU" dirty="0" err="1" smtClean="0"/>
              <a:t>розвиненими</a:t>
            </a:r>
            <a:r>
              <a:rPr lang="ru-RU" dirty="0" smtClean="0"/>
              <a:t> </a:t>
            </a:r>
            <a:r>
              <a:rPr lang="ru-RU" dirty="0" err="1" smtClean="0"/>
              <a:t>країнами</a:t>
            </a:r>
            <a:r>
              <a:rPr lang="ru-RU" dirty="0" smtClean="0"/>
              <a:t> в </a:t>
            </a:r>
            <a:r>
              <a:rPr lang="ru-RU" dirty="0" err="1" smtClean="0"/>
              <a:t>порівнянні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методом поточного </a:t>
            </a:r>
            <a:r>
              <a:rPr lang="ru-RU" dirty="0" err="1" smtClean="0"/>
              <a:t>обмінного</a:t>
            </a:r>
            <a:r>
              <a:rPr lang="ru-RU" dirty="0" smtClean="0"/>
              <a:t> курсу,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залежність</a:t>
            </a:r>
            <a:r>
              <a:rPr lang="ru-RU" dirty="0" smtClean="0"/>
              <a:t> </a:t>
            </a:r>
            <a:r>
              <a:rPr lang="ru-RU" dirty="0" err="1" smtClean="0"/>
              <a:t>відома</a:t>
            </a:r>
            <a:r>
              <a:rPr lang="ru-RU" dirty="0" smtClean="0"/>
              <a:t> як </a:t>
            </a:r>
            <a:r>
              <a:rPr lang="ru-RU" dirty="0" err="1" smtClean="0"/>
              <a:t>ефект</a:t>
            </a:r>
            <a:r>
              <a:rPr lang="ru-RU" dirty="0" smtClean="0"/>
              <a:t> </a:t>
            </a:r>
            <a:r>
              <a:rPr lang="ru-RU" dirty="0" err="1" smtClean="0"/>
              <a:t>Пенна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Валовий</a:t>
            </a:r>
            <a:r>
              <a:rPr lang="ru-RU" b="1" dirty="0" smtClean="0"/>
              <a:t> </a:t>
            </a:r>
            <a:r>
              <a:rPr lang="ru-RU" b="1" dirty="0" err="1" smtClean="0"/>
              <a:t>внутрішній</a:t>
            </a:r>
            <a:r>
              <a:rPr lang="ru-RU" b="1" dirty="0" smtClean="0"/>
              <a:t> </a:t>
            </a:r>
            <a:r>
              <a:rPr lang="ru-RU" b="1" dirty="0" smtClean="0"/>
              <a:t>продукт(ВВП)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 smtClean="0"/>
              <a:t>Валовий</a:t>
            </a:r>
            <a:r>
              <a:rPr lang="ru-RU" b="1" dirty="0" smtClean="0"/>
              <a:t> </a:t>
            </a:r>
            <a:r>
              <a:rPr lang="ru-RU" b="1" dirty="0" err="1" smtClean="0"/>
              <a:t>внутрішній</a:t>
            </a:r>
            <a:r>
              <a:rPr lang="ru-RU" b="1" dirty="0" smtClean="0"/>
              <a:t> </a:t>
            </a:r>
            <a:r>
              <a:rPr lang="ru-RU" b="1" dirty="0" err="1" smtClean="0"/>
              <a:t>продукт-</a:t>
            </a:r>
            <a:r>
              <a:rPr lang="ru-RU" dirty="0" err="1" smtClean="0"/>
              <a:t>один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найважливіших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Економіка"/>
              </a:rPr>
              <a:t>економіки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кінцевий</a:t>
            </a:r>
            <a:r>
              <a:rPr lang="ru-RU" dirty="0" smtClean="0"/>
              <a:t> результат </a:t>
            </a:r>
            <a:r>
              <a:rPr lang="ru-RU" dirty="0" err="1" smtClean="0"/>
              <a:t>виробничої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економічних</a:t>
            </a:r>
            <a:r>
              <a:rPr lang="ru-RU" dirty="0" smtClean="0"/>
              <a:t> </a:t>
            </a:r>
            <a:r>
              <a:rPr lang="ru-RU" dirty="0" err="1" smtClean="0"/>
              <a:t>одиниць-резидентів</a:t>
            </a:r>
            <a:r>
              <a:rPr lang="ru-RU" dirty="0" smtClean="0"/>
              <a:t> у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нематеріального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 </a:t>
            </a:r>
            <a:r>
              <a:rPr lang="ru-RU" dirty="0" err="1" smtClean="0"/>
              <a:t>Вимірюється</a:t>
            </a:r>
            <a:r>
              <a:rPr lang="ru-RU" dirty="0" smtClean="0"/>
              <a:t> </a:t>
            </a:r>
            <a:r>
              <a:rPr lang="ru-RU" dirty="0" err="1" smtClean="0"/>
              <a:t>вартістю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та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виготовлених</a:t>
            </a:r>
            <a:r>
              <a:rPr lang="ru-RU" dirty="0" smtClean="0"/>
              <a:t> </a:t>
            </a:r>
            <a:r>
              <a:rPr lang="ru-RU" dirty="0" err="1" smtClean="0"/>
              <a:t>цими</a:t>
            </a:r>
            <a:r>
              <a:rPr lang="ru-RU" dirty="0" smtClean="0"/>
              <a:t> </a:t>
            </a:r>
            <a:r>
              <a:rPr lang="ru-RU" dirty="0" err="1" smtClean="0"/>
              <a:t>одиницями</a:t>
            </a:r>
            <a:r>
              <a:rPr lang="ru-RU" dirty="0" smtClean="0"/>
              <a:t> для </a:t>
            </a:r>
            <a:r>
              <a:rPr lang="ru-RU" dirty="0" err="1" smtClean="0"/>
              <a:t>кінцевого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92696"/>
            <a:ext cx="6777037" cy="3508375"/>
          </a:xfrm>
        </p:spPr>
        <p:txBody>
          <a:bodyPr/>
          <a:lstStyle/>
          <a:p>
            <a:r>
              <a:rPr lang="ru-RU" dirty="0" smtClean="0"/>
              <a:t>ВВП </a:t>
            </a:r>
            <a:r>
              <a:rPr lang="ru-RU" dirty="0" err="1" smtClean="0"/>
              <a:t>визначають</a:t>
            </a:r>
            <a:r>
              <a:rPr lang="ru-RU" dirty="0" smtClean="0"/>
              <a:t>, як суму </a:t>
            </a:r>
            <a:r>
              <a:rPr lang="ru-RU" dirty="0" err="1" smtClean="0"/>
              <a:t>первинних</a:t>
            </a:r>
            <a:r>
              <a:rPr lang="ru-RU" dirty="0" smtClean="0"/>
              <a:t> </a:t>
            </a:r>
            <a:r>
              <a:rPr lang="ru-RU" dirty="0" err="1" smtClean="0"/>
              <a:t>доходів</a:t>
            </a:r>
            <a:r>
              <a:rPr lang="ru-RU" dirty="0" smtClean="0"/>
              <a:t>, </a:t>
            </a:r>
            <a:r>
              <a:rPr lang="ru-RU" dirty="0" err="1" smtClean="0"/>
              <a:t>розподілених</a:t>
            </a:r>
            <a:r>
              <a:rPr lang="ru-RU" dirty="0" smtClean="0"/>
              <a:t> </a:t>
            </a:r>
            <a:r>
              <a:rPr lang="ru-RU" dirty="0" err="1" smtClean="0"/>
              <a:t>економічними</a:t>
            </a:r>
            <a:r>
              <a:rPr lang="ru-RU" dirty="0" smtClean="0"/>
              <a:t> </a:t>
            </a:r>
            <a:r>
              <a:rPr lang="ru-RU" dirty="0" err="1" smtClean="0"/>
              <a:t>одиницями-резидентами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виробниками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та </a:t>
            </a:r>
            <a:r>
              <a:rPr lang="ru-RU" dirty="0" err="1" smtClean="0"/>
              <a:t>послуг</a:t>
            </a:r>
            <a:r>
              <a:rPr lang="ru-RU" dirty="0" smtClean="0"/>
              <a:t>: </a:t>
            </a:r>
            <a:r>
              <a:rPr lang="ru-RU" dirty="0" smtClean="0">
                <a:hlinkClick r:id="rId2" tooltip="Оплата праці"/>
              </a:rPr>
              <a:t>оплата </a:t>
            </a:r>
            <a:r>
              <a:rPr lang="ru-RU" dirty="0" err="1" smtClean="0">
                <a:hlinkClick r:id="rId2" tooltip="Оплата праці"/>
              </a:rPr>
              <a:t>праці</a:t>
            </a:r>
            <a:r>
              <a:rPr lang="ru-RU" dirty="0" err="1" smtClean="0"/>
              <a:t>найманих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, </a:t>
            </a:r>
            <a:r>
              <a:rPr lang="ru-RU" dirty="0" err="1" smtClean="0"/>
              <a:t>чисті</a:t>
            </a:r>
            <a:r>
              <a:rPr lang="ru-RU" dirty="0" smtClean="0"/>
              <a:t> </a:t>
            </a:r>
            <a:r>
              <a:rPr lang="ru-RU" dirty="0" err="1" smtClean="0"/>
              <a:t>податки</a:t>
            </a:r>
            <a:r>
              <a:rPr lang="ru-RU" dirty="0" smtClean="0"/>
              <a:t> на </a:t>
            </a:r>
            <a:r>
              <a:rPr lang="ru-RU" dirty="0" err="1" smtClean="0"/>
              <a:t>виробництво</a:t>
            </a:r>
            <a:r>
              <a:rPr lang="ru-RU" dirty="0" smtClean="0"/>
              <a:t> та </a:t>
            </a:r>
            <a:r>
              <a:rPr lang="ru-RU" dirty="0" err="1" smtClean="0">
                <a:hlinkClick r:id="rId3" tooltip="Імпорт"/>
              </a:rPr>
              <a:t>імпорт</a:t>
            </a:r>
            <a:r>
              <a:rPr lang="ru-RU" dirty="0" smtClean="0"/>
              <a:t>, </a:t>
            </a:r>
            <a:r>
              <a:rPr lang="ru-RU" dirty="0" err="1" smtClean="0">
                <a:hlinkClick r:id="rId4" tooltip="Валовий прибуток"/>
              </a:rPr>
              <a:t>валовий</a:t>
            </a:r>
            <a:r>
              <a:rPr lang="ru-RU" dirty="0" smtClean="0">
                <a:hlinkClick r:id="rId4" tooltip="Валовий прибуток"/>
              </a:rPr>
              <a:t> </a:t>
            </a:r>
            <a:r>
              <a:rPr lang="ru-RU" dirty="0" err="1" smtClean="0">
                <a:hlinkClick r:id="rId4" tooltip="Валовий прибуток"/>
              </a:rPr>
              <a:t>прибуток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валові</a:t>
            </a:r>
            <a:r>
              <a:rPr lang="ru-RU" dirty="0" smtClean="0"/>
              <a:t> </a:t>
            </a:r>
            <a:r>
              <a:rPr lang="ru-RU" dirty="0" err="1" smtClean="0"/>
              <a:t>змішані</a:t>
            </a:r>
            <a:r>
              <a:rPr lang="ru-RU" dirty="0" smtClean="0"/>
              <a:t> доходи. </a:t>
            </a:r>
            <a:endParaRPr lang="ru-RU" dirty="0" smtClean="0"/>
          </a:p>
          <a:p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smtClean="0"/>
              <a:t>ВВП — </a:t>
            </a:r>
            <a:r>
              <a:rPr lang="ru-RU" dirty="0" err="1" smtClean="0"/>
              <a:t>кінцеве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та </a:t>
            </a:r>
            <a:r>
              <a:rPr lang="ru-RU" dirty="0" err="1" smtClean="0"/>
              <a:t>послуг</a:t>
            </a:r>
            <a:r>
              <a:rPr lang="ru-RU" dirty="0" smtClean="0"/>
              <a:t>, </a:t>
            </a:r>
            <a:r>
              <a:rPr lang="ru-RU" dirty="0" err="1" smtClean="0"/>
              <a:t>валове</a:t>
            </a:r>
            <a:r>
              <a:rPr lang="ru-RU" dirty="0" smtClean="0"/>
              <a:t> </a:t>
            </a:r>
            <a:r>
              <a:rPr lang="ru-RU" dirty="0" err="1" smtClean="0"/>
              <a:t>накопичення</a:t>
            </a:r>
            <a:r>
              <a:rPr lang="ru-RU" dirty="0" smtClean="0"/>
              <a:t> основного </a:t>
            </a:r>
            <a:r>
              <a:rPr lang="ru-RU" dirty="0" err="1" smtClean="0"/>
              <a:t>капіталу</a:t>
            </a:r>
            <a:r>
              <a:rPr lang="ru-RU" dirty="0" smtClean="0"/>
              <a:t>, </a:t>
            </a:r>
            <a:r>
              <a:rPr lang="ru-RU" dirty="0" err="1" smtClean="0"/>
              <a:t>зміна</a:t>
            </a:r>
            <a:r>
              <a:rPr lang="ru-RU" dirty="0" smtClean="0"/>
              <a:t> </a:t>
            </a:r>
            <a:r>
              <a:rPr lang="ru-RU" dirty="0" err="1" smtClean="0"/>
              <a:t>запасів</a:t>
            </a:r>
            <a:r>
              <a:rPr lang="ru-RU" dirty="0" smtClean="0"/>
              <a:t> </a:t>
            </a:r>
            <a:r>
              <a:rPr lang="ru-RU" dirty="0" err="1" smtClean="0"/>
              <a:t>матеріальних</a:t>
            </a:r>
            <a:r>
              <a:rPr lang="ru-RU" dirty="0" smtClean="0"/>
              <a:t> </a:t>
            </a:r>
            <a:r>
              <a:rPr lang="ru-RU" dirty="0" err="1" smtClean="0"/>
              <a:t>оборотних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, </a:t>
            </a:r>
            <a:r>
              <a:rPr lang="ru-RU" dirty="0" err="1" smtClean="0"/>
              <a:t>чисте</a:t>
            </a:r>
            <a:r>
              <a:rPr lang="ru-RU" dirty="0" smtClean="0"/>
              <a:t> </a:t>
            </a:r>
            <a:r>
              <a:rPr lang="ru-RU" dirty="0" err="1" smtClean="0"/>
              <a:t>надбання</a:t>
            </a:r>
            <a:r>
              <a:rPr lang="ru-RU" dirty="0" smtClean="0"/>
              <a:t> </a:t>
            </a:r>
            <a:r>
              <a:rPr lang="ru-RU" dirty="0" err="1" smtClean="0"/>
              <a:t>цінностей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smtClean="0">
                <a:hlinkClick r:id="rId5" tooltip="Сальдо"/>
              </a:rPr>
              <a:t>сальдо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Експорт"/>
              </a:rPr>
              <a:t>експорту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err="1" smtClean="0">
                <a:hlinkClick r:id="rId3" tooltip="Імпорт"/>
              </a:rPr>
              <a:t>імпорту</a:t>
            </a:r>
            <a:r>
              <a:rPr lang="ru-RU" dirty="0" smtClean="0"/>
              <a:t> 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В </a:t>
            </a:r>
            <a:r>
              <a:rPr lang="ru-RU" dirty="0" err="1" smtClean="0">
                <a:hlinkClick r:id="rId2" tooltip="Україна"/>
              </a:rPr>
              <a:t>Україні</a:t>
            </a:r>
            <a:r>
              <a:rPr lang="ru-RU" dirty="0" err="1" smtClean="0"/>
              <a:t>розрахунки</a:t>
            </a:r>
            <a:r>
              <a:rPr lang="ru-RU" dirty="0" smtClean="0"/>
              <a:t> ВВП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середини</a:t>
            </a:r>
            <a:r>
              <a:rPr lang="ru-RU" dirty="0" smtClean="0"/>
              <a:t> 90-х </a:t>
            </a:r>
            <a:r>
              <a:rPr lang="ru-RU" dirty="0" err="1" smtClean="0"/>
              <a:t>із</a:t>
            </a:r>
            <a:r>
              <a:rPr lang="ru-RU" dirty="0" smtClean="0"/>
              <a:t> переходом </a:t>
            </a:r>
            <a:r>
              <a:rPr lang="ru-RU" dirty="0" err="1" smtClean="0"/>
              <a:t>від</a:t>
            </a:r>
            <a:r>
              <a:rPr lang="ru-RU" dirty="0" smtClean="0"/>
              <a:t> статистики Балансу народного </a:t>
            </a:r>
            <a:r>
              <a:rPr lang="ru-RU" dirty="0" err="1" smtClean="0"/>
              <a:t>господарства</a:t>
            </a:r>
            <a:r>
              <a:rPr lang="ru-RU" dirty="0" smtClean="0"/>
              <a:t> (БНГ) до </a:t>
            </a:r>
            <a:r>
              <a:rPr lang="ru-RU" dirty="0" err="1" smtClean="0"/>
              <a:t>прийнятої</a:t>
            </a:r>
            <a:r>
              <a:rPr lang="ru-RU" dirty="0" smtClean="0"/>
              <a:t> в </a:t>
            </a:r>
            <a:r>
              <a:rPr lang="ru-RU" dirty="0" err="1" smtClean="0"/>
              <a:t>усьому</a:t>
            </a:r>
            <a:r>
              <a:rPr lang="ru-RU" dirty="0" smtClean="0"/>
              <a:t> </a:t>
            </a:r>
            <a:r>
              <a:rPr lang="ru-RU" dirty="0" err="1" smtClean="0"/>
              <a:t>світі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Система національних рахунків"/>
              </a:rPr>
              <a:t>системи</a:t>
            </a:r>
            <a:r>
              <a:rPr lang="ru-RU" dirty="0" smtClean="0">
                <a:hlinkClick r:id="rId3" tooltip="Система національних рахунків"/>
              </a:rPr>
              <a:t> </a:t>
            </a:r>
            <a:r>
              <a:rPr lang="ru-RU" dirty="0" err="1" smtClean="0">
                <a:hlinkClick r:id="rId3" tooltip="Система національних рахунків"/>
              </a:rPr>
              <a:t>національних</a:t>
            </a:r>
            <a:r>
              <a:rPr lang="ru-RU" dirty="0" smtClean="0">
                <a:hlinkClick r:id="rId3" tooltip="Система національних рахунків"/>
              </a:rPr>
              <a:t> </a:t>
            </a:r>
            <a:r>
              <a:rPr lang="ru-RU" dirty="0" err="1" smtClean="0">
                <a:hlinkClick r:id="rId3" tooltip="Система національних рахунків"/>
              </a:rPr>
              <a:t>рахунків</a:t>
            </a:r>
            <a:r>
              <a:rPr lang="ru-RU" dirty="0" smtClean="0"/>
              <a:t> (СНР). 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772816"/>
            <a:ext cx="6777037" cy="3508375"/>
          </a:xfrm>
        </p:spPr>
        <p:txBody>
          <a:bodyPr/>
          <a:lstStyle/>
          <a:p>
            <a:r>
              <a:rPr lang="ru-RU" sz="2000" dirty="0" smtClean="0"/>
              <a:t>На початку </a:t>
            </a:r>
            <a:r>
              <a:rPr lang="ru-RU" sz="2000" dirty="0" smtClean="0">
                <a:hlinkClick r:id="rId2" tooltip="1995"/>
              </a:rPr>
              <a:t>1995</a:t>
            </a:r>
            <a:r>
              <a:rPr lang="ru-RU" sz="2000" dirty="0" smtClean="0"/>
              <a:t> року </a:t>
            </a:r>
            <a:r>
              <a:rPr lang="ru-RU" sz="2000" dirty="0" err="1" smtClean="0"/>
              <a:t>Міністерство</a:t>
            </a:r>
            <a:r>
              <a:rPr lang="ru-RU" sz="2000" dirty="0" smtClean="0"/>
              <a:t> статистики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завершило </a:t>
            </a:r>
            <a:r>
              <a:rPr lang="ru-RU" sz="2000" dirty="0" err="1" smtClean="0"/>
              <a:t>розробку</a:t>
            </a:r>
            <a:r>
              <a:rPr lang="ru-RU" sz="2000" dirty="0" smtClean="0"/>
              <a:t> </a:t>
            </a:r>
            <a:r>
              <a:rPr lang="ru-RU" sz="2000" dirty="0" err="1" smtClean="0"/>
              <a:t>національних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рахунків</a:t>
            </a:r>
            <a:r>
              <a:rPr lang="ru-RU" sz="2000" dirty="0" smtClean="0"/>
              <a:t>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згідно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концепцією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затвердженою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Організація Об'єднаних Націй"/>
              </a:rPr>
              <a:t>ООН</a:t>
            </a:r>
            <a:r>
              <a:rPr lang="ru-RU" sz="2000" dirty="0" smtClean="0"/>
              <a:t> у </a:t>
            </a:r>
            <a:r>
              <a:rPr lang="ru-RU" sz="2000" dirty="0" smtClean="0">
                <a:hlinkClick r:id="rId4" tooltip="1993"/>
              </a:rPr>
              <a:t>1993</a:t>
            </a:r>
            <a:r>
              <a:rPr lang="ru-RU" sz="2000" dirty="0" smtClean="0"/>
              <a:t> </a:t>
            </a:r>
            <a:r>
              <a:rPr lang="ru-RU" sz="2000" dirty="0" err="1" smtClean="0"/>
              <a:t>році</a:t>
            </a:r>
            <a:r>
              <a:rPr lang="ru-RU" sz="2000" dirty="0" smtClean="0"/>
              <a:t>. На </a:t>
            </a:r>
            <a:r>
              <a:rPr lang="ru-RU" sz="2000" dirty="0" err="1" smtClean="0"/>
              <a:t>динаміку</a:t>
            </a:r>
            <a:r>
              <a:rPr lang="ru-RU" sz="2000" dirty="0" smtClean="0"/>
              <a:t> ВВП у </a:t>
            </a:r>
            <a:r>
              <a:rPr lang="ru-RU" sz="2000" dirty="0" err="1" smtClean="0"/>
              <a:t>поточних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впливають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зміни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фізичного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обсягу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цін</a:t>
            </a:r>
            <a:r>
              <a:rPr lang="ru-RU" sz="2000" dirty="0" smtClean="0"/>
              <a:t> на </a:t>
            </a:r>
            <a:r>
              <a:rPr lang="ru-RU" sz="2000" dirty="0" err="1" smtClean="0"/>
              <a:t>товари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послуги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  <a:r>
              <a:rPr lang="ru-RU" sz="2000" dirty="0" err="1" smtClean="0"/>
              <a:t>Щоб</a:t>
            </a:r>
            <a:r>
              <a:rPr lang="ru-RU" sz="2000" dirty="0" smtClean="0"/>
              <a:t> </a:t>
            </a:r>
            <a:r>
              <a:rPr lang="ru-RU" sz="2000" dirty="0" err="1" smtClean="0"/>
              <a:t>позбутися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впливу</a:t>
            </a:r>
            <a:r>
              <a:rPr lang="ru-RU" sz="2000" dirty="0" smtClean="0"/>
              <a:t> </a:t>
            </a:r>
            <a:r>
              <a:rPr lang="ru-RU" sz="2000" dirty="0" err="1" smtClean="0"/>
              <a:t>цін</a:t>
            </a:r>
            <a:r>
              <a:rPr lang="ru-RU" sz="2000" dirty="0" smtClean="0"/>
              <a:t>, ВВП, </a:t>
            </a:r>
            <a:r>
              <a:rPr lang="ru-RU" sz="2000" dirty="0" err="1" smtClean="0">
                <a:hlinkClick r:id="rId5" tooltip="Національний дохід"/>
              </a:rPr>
              <a:t>національний</a:t>
            </a:r>
            <a:r>
              <a:rPr lang="ru-RU" sz="2000" dirty="0" smtClean="0">
                <a:hlinkClick r:id="rId5" tooltip="Національний дохід"/>
              </a:rPr>
              <a:t> </a:t>
            </a:r>
            <a:r>
              <a:rPr lang="ru-RU" sz="2000" dirty="0" err="1" smtClean="0">
                <a:hlinkClick r:id="rId5" tooltip="Національний дохід"/>
              </a:rPr>
              <a:t>дохід</a:t>
            </a:r>
            <a:r>
              <a:rPr lang="ru-RU" sz="2000" dirty="0" smtClean="0"/>
              <a:t> </a:t>
            </a:r>
            <a:r>
              <a:rPr lang="ru-RU" sz="2000" dirty="0" err="1" smtClean="0"/>
              <a:t>розраховують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зіставних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цінах</a:t>
            </a:r>
            <a:r>
              <a:rPr lang="ru-RU" sz="2000" dirty="0" smtClean="0"/>
              <a:t>. Таким чином не </a:t>
            </a:r>
            <a:r>
              <a:rPr lang="ru-RU" sz="2000" dirty="0" err="1" smtClean="0"/>
              <a:t>враховується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вплив</a:t>
            </a:r>
            <a:r>
              <a:rPr lang="ru-RU" sz="2000" dirty="0" smtClean="0"/>
              <a:t> </a:t>
            </a:r>
            <a:r>
              <a:rPr lang="ru-RU" sz="2000" dirty="0" err="1" smtClean="0">
                <a:hlinkClick r:id="rId6" tooltip="Інфляція"/>
              </a:rPr>
              <a:t>інфляції</a:t>
            </a:r>
            <a:r>
              <a:rPr lang="ru-RU" sz="2000" dirty="0" smtClean="0"/>
              <a:t>. </a:t>
            </a:r>
            <a:r>
              <a:rPr lang="ru-RU" sz="2000" dirty="0" err="1" smtClean="0"/>
              <a:t>Переоцінку</a:t>
            </a:r>
            <a:r>
              <a:rPr lang="ru-RU" sz="2000" dirty="0" smtClean="0"/>
              <a:t> ВВП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внутрішнього</a:t>
            </a:r>
            <a:r>
              <a:rPr lang="ru-RU" sz="2000" dirty="0" smtClean="0"/>
              <a:t> доходу у </a:t>
            </a:r>
            <a:r>
              <a:rPr lang="ru-RU" sz="2000" dirty="0" err="1" smtClean="0"/>
              <a:t>зіставних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цінах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виконують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виробленого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використаного</a:t>
            </a:r>
            <a:r>
              <a:rPr lang="ru-RU" sz="2000" dirty="0" smtClean="0"/>
              <a:t> ВВП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внутрішнього</a:t>
            </a:r>
            <a:r>
              <a:rPr lang="ru-RU" sz="2000" dirty="0" smtClean="0"/>
              <a:t> доходу.</a:t>
            </a:r>
            <a:endParaRPr lang="ru-RU" sz="2000" dirty="0"/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Методика розрахунку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000" dirty="0" smtClean="0"/>
              <a:t>    Для </a:t>
            </a:r>
            <a:r>
              <a:rPr lang="ru-RU" sz="2000" dirty="0" err="1" smtClean="0"/>
              <a:t>лісового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господарства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рибництва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розраховують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індекси</a:t>
            </a:r>
            <a:r>
              <a:rPr lang="ru-RU" sz="2000" dirty="0" smtClean="0"/>
              <a:t> (</a:t>
            </a:r>
            <a:r>
              <a:rPr lang="ru-RU" sz="2000" dirty="0" err="1" smtClean="0">
                <a:hlinkClick r:id="rId2" tooltip="Дефлятор"/>
              </a:rPr>
              <a:t>дефлятори</a:t>
            </a:r>
            <a:r>
              <a:rPr lang="ru-RU" sz="2000" dirty="0" smtClean="0"/>
              <a:t>) </a:t>
            </a:r>
            <a:r>
              <a:rPr lang="ru-RU" sz="2000" dirty="0" err="1" smtClean="0"/>
              <a:t>фізичного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обсягу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 за агрегатною формулою (</a:t>
            </a:r>
            <a:r>
              <a:rPr lang="ru-RU" sz="2000" dirty="0" err="1" smtClean="0">
                <a:hlinkClick r:id="rId3" tooltip="Вагова функція (ще не написана)"/>
              </a:rPr>
              <a:t>вагова</a:t>
            </a:r>
            <a:r>
              <a:rPr lang="ru-RU" sz="2000" dirty="0" smtClean="0">
                <a:hlinkClick r:id="rId3" tooltip="Вагова функція (ще не написана)"/>
              </a:rPr>
              <a:t> </a:t>
            </a:r>
            <a:r>
              <a:rPr lang="ru-RU" sz="2000" dirty="0" err="1" smtClean="0">
                <a:hlinkClick r:id="rId3" tooltip="Вагова функція (ще не написана)"/>
              </a:rPr>
              <a:t>функція</a:t>
            </a:r>
            <a:r>
              <a:rPr lang="ru-RU" sz="2000" dirty="0" smtClean="0"/>
              <a:t>), де як ваги </a:t>
            </a:r>
            <a:r>
              <a:rPr lang="ru-RU" sz="2000" dirty="0" err="1" smtClean="0"/>
              <a:t>застосовують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зіставні</a:t>
            </a:r>
            <a:r>
              <a:rPr lang="ru-RU" sz="2000" dirty="0" smtClean="0"/>
              <a:t> (</a:t>
            </a:r>
            <a:r>
              <a:rPr lang="ru-RU" sz="2000" dirty="0" err="1" smtClean="0"/>
              <a:t>базисні</a:t>
            </a:r>
            <a:r>
              <a:rPr lang="ru-RU" sz="2000" dirty="0" smtClean="0"/>
              <a:t>) </a:t>
            </a:r>
            <a:r>
              <a:rPr lang="ru-RU" sz="2000" dirty="0" err="1" smtClean="0"/>
              <a:t>ціни</a:t>
            </a:r>
            <a:r>
              <a:rPr lang="ru-RU" sz="2000" dirty="0" smtClean="0"/>
              <a:t> (</a:t>
            </a:r>
            <a:r>
              <a:rPr lang="en-US" sz="2000" dirty="0" smtClean="0"/>
              <a:t>P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), </a:t>
            </a:r>
            <a:r>
              <a:rPr lang="ru-RU" sz="2000" dirty="0" smtClean="0"/>
              <a:t>а як </a:t>
            </a:r>
            <a:r>
              <a:rPr lang="ru-RU" sz="2000" dirty="0" err="1" smtClean="0"/>
              <a:t>індексовані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величини</a:t>
            </a:r>
            <a:r>
              <a:rPr lang="ru-RU" sz="2000" dirty="0" smtClean="0"/>
              <a:t> — </a:t>
            </a:r>
            <a:r>
              <a:rPr lang="ru-RU" sz="2000" dirty="0" err="1" smtClean="0"/>
              <a:t>кількість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виробленої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продукції</a:t>
            </a:r>
            <a:r>
              <a:rPr lang="ru-RU" sz="2000" dirty="0" smtClean="0"/>
              <a:t> в натуральному </a:t>
            </a:r>
            <a:r>
              <a:rPr lang="ru-RU" sz="2000" dirty="0" err="1" smtClean="0"/>
              <a:t>вираженні</a:t>
            </a:r>
            <a:r>
              <a:rPr lang="ru-RU" sz="2000" dirty="0" smtClean="0"/>
              <a:t> в базисному (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звітному</a:t>
            </a:r>
            <a:r>
              <a:rPr lang="ru-RU" sz="2000" dirty="0" smtClean="0"/>
              <a:t> (</a:t>
            </a:r>
            <a:r>
              <a:rPr lang="en-US" sz="2000" dirty="0" smtClean="0"/>
              <a:t>q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) </a:t>
            </a:r>
            <a:r>
              <a:rPr lang="ru-RU" sz="2000" dirty="0" err="1" smtClean="0"/>
              <a:t>періодах</a:t>
            </a:r>
            <a:r>
              <a:rPr lang="ru-RU" sz="2000" dirty="0" smtClean="0"/>
              <a:t>:</a:t>
            </a:r>
            <a:endParaRPr lang="ru-RU" sz="2000" dirty="0"/>
          </a:p>
        </p:txBody>
      </p:sp>
      <p:pic>
        <p:nvPicPr>
          <p:cNvPr id="4" name="Рисунок 3" descr="ae3dc57a60531d2bf373a9aafad9d5ac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987824" y="5229200"/>
            <a:ext cx="1944216" cy="88878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196752"/>
            <a:ext cx="6777037" cy="350837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У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статистиці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динаміки</a:t>
            </a:r>
            <a:r>
              <a:rPr lang="ru-RU" dirty="0" smtClean="0"/>
              <a:t> </a:t>
            </a:r>
            <a:r>
              <a:rPr lang="ru-RU" dirty="0" err="1" smtClean="0"/>
              <a:t>використаного</a:t>
            </a:r>
            <a:r>
              <a:rPr lang="ru-RU" dirty="0" smtClean="0"/>
              <a:t> ВВП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доходу </a:t>
            </a:r>
            <a:r>
              <a:rPr lang="ru-RU" dirty="0" err="1" smtClean="0"/>
              <a:t>розраховують</a:t>
            </a:r>
            <a:r>
              <a:rPr lang="ru-RU" dirty="0" smtClean="0"/>
              <a:t> методом </a:t>
            </a:r>
            <a:r>
              <a:rPr lang="ru-RU" dirty="0" err="1" smtClean="0"/>
              <a:t>дефлювання</a:t>
            </a:r>
            <a:r>
              <a:rPr lang="ru-RU" dirty="0" smtClean="0"/>
              <a:t>. При </a:t>
            </a:r>
            <a:r>
              <a:rPr lang="ru-RU" dirty="0" err="1" smtClean="0"/>
              <a:t>цьому</a:t>
            </a:r>
            <a:r>
              <a:rPr lang="ru-RU" dirty="0" smtClean="0"/>
              <a:t> ВВП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доход) у </a:t>
            </a:r>
            <a:r>
              <a:rPr lang="ru-RU" dirty="0" err="1" smtClean="0"/>
              <a:t>поточних</a:t>
            </a:r>
            <a:r>
              <a:rPr lang="ru-RU" dirty="0" smtClean="0"/>
              <a:t> </a:t>
            </a:r>
            <a:r>
              <a:rPr lang="ru-RU" dirty="0" err="1" smtClean="0"/>
              <a:t>цінах</a:t>
            </a:r>
            <a:r>
              <a:rPr lang="ru-RU" dirty="0" smtClean="0"/>
              <a:t> </a:t>
            </a:r>
            <a:r>
              <a:rPr lang="ru-RU" dirty="0" err="1" smtClean="0"/>
              <a:t>ділять</a:t>
            </a:r>
            <a:r>
              <a:rPr lang="ru-RU" dirty="0" smtClean="0"/>
              <a:t> на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індекс-дефлятор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на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</a:t>
            </a:r>
            <a:r>
              <a:rPr lang="ru-RU" dirty="0" err="1" smtClean="0"/>
              <a:t>опублікованих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Індекс цін (ще не написана)"/>
              </a:rPr>
              <a:t>індексів</a:t>
            </a:r>
            <a:r>
              <a:rPr lang="ru-RU" dirty="0" smtClean="0">
                <a:hlinkClick r:id="rId2" tooltip="Індекс цін (ще не написана)"/>
              </a:rPr>
              <a:t> </a:t>
            </a:r>
            <a:r>
              <a:rPr lang="ru-RU" dirty="0" err="1" smtClean="0">
                <a:hlinkClick r:id="rId2" tooltip="Індекс цін (ще не написана)"/>
              </a:rPr>
              <a:t>цін</a:t>
            </a:r>
            <a:r>
              <a:rPr lang="ru-RU" dirty="0" smtClean="0"/>
              <a:t>. При </a:t>
            </a:r>
            <a:r>
              <a:rPr lang="ru-RU" dirty="0" err="1" smtClean="0"/>
              <a:t>розрахунку</a:t>
            </a:r>
            <a:r>
              <a:rPr lang="ru-RU" dirty="0" smtClean="0"/>
              <a:t> </a:t>
            </a:r>
            <a:r>
              <a:rPr lang="ru-RU" dirty="0" err="1" smtClean="0"/>
              <a:t>індексу-дефлятора</a:t>
            </a:r>
            <a:r>
              <a:rPr lang="ru-RU" dirty="0" smtClean="0"/>
              <a:t> як ваги </a:t>
            </a:r>
            <a:r>
              <a:rPr lang="ru-RU" dirty="0" err="1" smtClean="0"/>
              <a:t>застосовують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ВВП базисного </a:t>
            </a:r>
            <a:r>
              <a:rPr lang="ru-RU" dirty="0" err="1" smtClean="0"/>
              <a:t>періоду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024687" cy="1143000"/>
          </a:xfrm>
        </p:spPr>
        <p:txBody>
          <a:bodyPr/>
          <a:lstStyle/>
          <a:p>
            <a:r>
              <a:rPr lang="uk-UA" dirty="0" smtClean="0"/>
              <a:t>Індекси в США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037" cy="3508375"/>
          </a:xfrm>
        </p:spPr>
        <p:txBody>
          <a:bodyPr/>
          <a:lstStyle/>
          <a:p>
            <a:pPr>
              <a:buNone/>
            </a:pPr>
            <a:r>
              <a:rPr lang="ru-RU" sz="1400" b="1" dirty="0" smtClean="0"/>
              <a:t>Так, у </a:t>
            </a:r>
            <a:r>
              <a:rPr lang="ru-RU" sz="1400" b="1" dirty="0" smtClean="0">
                <a:hlinkClick r:id="rId2" tooltip="Сполучені Штати Америки"/>
              </a:rPr>
              <a:t>США</a:t>
            </a:r>
            <a:r>
              <a:rPr lang="ru-RU" sz="1400" b="1" dirty="0" smtClean="0"/>
              <a:t> як </a:t>
            </a:r>
            <a:r>
              <a:rPr lang="ru-RU" sz="1400" b="1" dirty="0" err="1" smtClean="0"/>
              <a:t>індекси-дефлятори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використовують</a:t>
            </a:r>
            <a:r>
              <a:rPr lang="ru-RU" sz="1400" b="1" dirty="0" smtClean="0"/>
              <a:t> 15 </a:t>
            </a:r>
            <a:r>
              <a:rPr lang="ru-RU" sz="1400" b="1" dirty="0" err="1" smtClean="0"/>
              <a:t>індексів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цін</a:t>
            </a:r>
            <a:r>
              <a:rPr lang="ru-RU" sz="1400" b="1" dirty="0" smtClean="0"/>
              <a:t>: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smtClean="0">
                <a:hlinkClick r:id="rId3" tooltip="Валовий національний продукт"/>
              </a:rPr>
              <a:t>ВНП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власних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витрат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споживання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товарів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тривалого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користування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товарів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короткочасного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користування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послуг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валових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приватних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вітчизняних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інвестицій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smtClean="0"/>
              <a:t>нового </a:t>
            </a:r>
            <a:r>
              <a:rPr lang="ru-RU" sz="1400" dirty="0" err="1" smtClean="0"/>
              <a:t>будівництва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житлового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будівництва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іншого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будівництва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засобів</a:t>
            </a:r>
            <a:r>
              <a:rPr lang="ru-RU" sz="1400" dirty="0" smtClean="0"/>
              <a:t> </a:t>
            </a:r>
            <a:r>
              <a:rPr lang="ru-RU" sz="1400" dirty="0" err="1" smtClean="0"/>
              <a:t>тривалого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користування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>
                <a:hlinkClick r:id="rId4" tooltip="Експорт"/>
              </a:rPr>
              <a:t>експорту</a:t>
            </a:r>
            <a:r>
              <a:rPr lang="ru-RU" sz="1400" dirty="0" smtClean="0"/>
              <a:t> </a:t>
            </a:r>
            <a:r>
              <a:rPr lang="ru-RU" sz="1400" dirty="0" err="1" smtClean="0"/>
              <a:t>товарів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послуг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>
                <a:hlinkClick r:id="rId5" tooltip="Імпорт"/>
              </a:rPr>
              <a:t>імпорту</a:t>
            </a:r>
            <a:r>
              <a:rPr lang="ru-RU" sz="1400" dirty="0" smtClean="0"/>
              <a:t> </a:t>
            </a:r>
            <a:r>
              <a:rPr lang="ru-RU" sz="1400" dirty="0" err="1" smtClean="0"/>
              <a:t>товарів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послуг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державних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закупівель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послуг</a:t>
            </a:r>
            <a:r>
              <a:rPr lang="ru-RU" sz="1400" dirty="0" smtClean="0"/>
              <a:t>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закупівель</a:t>
            </a:r>
            <a:r>
              <a:rPr lang="ru-RU" sz="1400" dirty="0" smtClean="0"/>
              <a:t> федерального уряду;</a:t>
            </a:r>
          </a:p>
          <a:p>
            <a:pPr marL="412750" indent="-342900">
              <a:buFont typeface="+mj-lt"/>
              <a:buAutoNum type="arabicPeriod"/>
            </a:pPr>
            <a:r>
              <a:rPr lang="ru-RU" sz="1400" dirty="0" err="1" smtClean="0"/>
              <a:t>закупівель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послуг</a:t>
            </a:r>
            <a:r>
              <a:rPr lang="ru-RU" sz="1400" dirty="0" smtClean="0"/>
              <a:t> </a:t>
            </a:r>
            <a:r>
              <a:rPr lang="ru-RU" sz="1400" dirty="0" smtClean="0">
                <a:hlinkClick r:id="rId6" tooltip="Штат"/>
              </a:rPr>
              <a:t>штатами</a:t>
            </a:r>
            <a:r>
              <a:rPr lang="ru-RU" sz="1400" dirty="0" smtClean="0"/>
              <a:t> </a:t>
            </a:r>
            <a:r>
              <a:rPr lang="ru-RU" sz="1400" dirty="0" err="1" smtClean="0"/>
              <a:t>і</a:t>
            </a:r>
            <a:r>
              <a:rPr lang="ru-RU" sz="1400" dirty="0" smtClean="0"/>
              <a:t> </a:t>
            </a:r>
            <a:r>
              <a:rPr lang="ru-RU" sz="1400" u="sng" dirty="0" err="1" smtClean="0">
                <a:hlinkClick r:id="rId7" tooltip="Муніципалітет"/>
              </a:rPr>
              <a:t>муніципалітетами</a:t>
            </a:r>
            <a:r>
              <a:rPr lang="ru-RU" sz="14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Індекси в Україні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 </a:t>
            </a:r>
            <a:r>
              <a:rPr lang="ru-RU" dirty="0" err="1" smtClean="0">
                <a:hlinkClick r:id="rId2" tooltip="Україна"/>
              </a:rPr>
              <a:t>Україні</a:t>
            </a:r>
            <a:r>
              <a:rPr lang="ru-RU" dirty="0" smtClean="0"/>
              <a:t> </a:t>
            </a:r>
            <a:r>
              <a:rPr lang="ru-RU" dirty="0" err="1" smtClean="0"/>
              <a:t>індекс-дефлятор</a:t>
            </a:r>
            <a:r>
              <a:rPr lang="ru-RU" dirty="0" smtClean="0"/>
              <a:t> </a:t>
            </a:r>
            <a:r>
              <a:rPr lang="ru-RU" dirty="0" err="1" smtClean="0"/>
              <a:t>розраховують</a:t>
            </a:r>
            <a:r>
              <a:rPr lang="ru-RU" dirty="0" smtClean="0"/>
              <a:t> </a:t>
            </a:r>
            <a:r>
              <a:rPr lang="ru-RU" dirty="0" err="1" smtClean="0"/>
              <a:t>діленням</a:t>
            </a:r>
            <a:r>
              <a:rPr lang="ru-RU" dirty="0" smtClean="0"/>
              <a:t> валового </a:t>
            </a:r>
            <a:r>
              <a:rPr lang="ru-RU" dirty="0" err="1" smtClean="0"/>
              <a:t>випуску</a:t>
            </a:r>
            <a:r>
              <a:rPr lang="ru-RU" dirty="0" smtClean="0"/>
              <a:t> в </a:t>
            </a:r>
            <a:r>
              <a:rPr lang="ru-RU" dirty="0" err="1" smtClean="0"/>
              <a:t>поточних</a:t>
            </a:r>
            <a:r>
              <a:rPr lang="ru-RU" dirty="0" smtClean="0"/>
              <a:t> </a:t>
            </a:r>
            <a:r>
              <a:rPr lang="ru-RU" dirty="0" err="1" smtClean="0"/>
              <a:t>цінах</a:t>
            </a:r>
            <a:r>
              <a:rPr lang="ru-RU" dirty="0" smtClean="0"/>
              <a:t> на </a:t>
            </a:r>
            <a:r>
              <a:rPr lang="ru-RU" dirty="0" err="1" smtClean="0"/>
              <a:t>валовий</a:t>
            </a:r>
            <a:r>
              <a:rPr lang="ru-RU" dirty="0" smtClean="0"/>
              <a:t> </a:t>
            </a:r>
            <a:r>
              <a:rPr lang="ru-RU" dirty="0" err="1" smtClean="0"/>
              <a:t>випуск</a:t>
            </a:r>
            <a:r>
              <a:rPr lang="ru-RU" dirty="0" smtClean="0"/>
              <a:t> у </a:t>
            </a:r>
            <a:r>
              <a:rPr lang="ru-RU" dirty="0" err="1" smtClean="0"/>
              <a:t>зіставних</a:t>
            </a:r>
            <a:r>
              <a:rPr lang="ru-RU" dirty="0" smtClean="0"/>
              <a:t> </a:t>
            </a:r>
            <a:r>
              <a:rPr lang="ru-RU" dirty="0" err="1" smtClean="0"/>
              <a:t>цінах</a:t>
            </a:r>
            <a:r>
              <a:rPr lang="ru-RU" dirty="0" smtClean="0"/>
              <a:t>. У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статистиці</a:t>
            </a:r>
            <a:r>
              <a:rPr lang="ru-RU" dirty="0" smtClean="0"/>
              <a:t>,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індексів</a:t>
            </a:r>
            <a:r>
              <a:rPr lang="ru-RU" dirty="0" smtClean="0"/>
              <a:t>, </a:t>
            </a:r>
            <a:r>
              <a:rPr lang="ru-RU" dirty="0" err="1" smtClean="0"/>
              <a:t>обчислюють</a:t>
            </a:r>
            <a:r>
              <a:rPr lang="ru-RU" dirty="0" smtClean="0"/>
              <a:t> </a:t>
            </a:r>
            <a:r>
              <a:rPr lang="ru-RU" dirty="0" err="1" smtClean="0"/>
              <a:t>індекси</a:t>
            </a:r>
            <a:r>
              <a:rPr lang="ru-RU" dirty="0" smtClean="0"/>
              <a:t> </a:t>
            </a:r>
            <a:r>
              <a:rPr lang="ru-RU" dirty="0" err="1" smtClean="0"/>
              <a:t>цін-дефляторів</a:t>
            </a:r>
            <a:r>
              <a:rPr lang="ru-RU" dirty="0" smtClean="0"/>
              <a:t> ВВП за </a:t>
            </a:r>
            <a:r>
              <a:rPr lang="ru-RU" dirty="0" err="1" smtClean="0"/>
              <a:t>категоріями</a:t>
            </a:r>
            <a:r>
              <a:rPr lang="ru-RU" dirty="0" smtClean="0"/>
              <a:t> продажу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, формами </a:t>
            </a:r>
            <a:r>
              <a:rPr lang="ru-RU" dirty="0" err="1" smtClean="0"/>
              <a:t>власності</a:t>
            </a:r>
            <a:r>
              <a:rPr lang="ru-RU" dirty="0" smtClean="0"/>
              <a:t> для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товарів</a:t>
            </a:r>
            <a:r>
              <a:rPr lang="ru-RU" dirty="0" smtClean="0"/>
              <a:t> </a:t>
            </a:r>
            <a:r>
              <a:rPr lang="ru-RU" dirty="0" err="1" smtClean="0"/>
              <a:t>власного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,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Тема1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50</TotalTime>
  <Words>254</Words>
  <Application>Microsoft Office PowerPoint</Application>
  <PresentationFormat>Экран (4:3)</PresentationFormat>
  <Paragraphs>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Тема1</vt:lpstr>
      <vt:lpstr>Эркер</vt:lpstr>
      <vt:lpstr>Валовий внутрішній продукт</vt:lpstr>
      <vt:lpstr>Валовий внутрішній продукт(ВВП)</vt:lpstr>
      <vt:lpstr>Слайд 3</vt:lpstr>
      <vt:lpstr>Слайд 4</vt:lpstr>
      <vt:lpstr>Слайд 5</vt:lpstr>
      <vt:lpstr>Методика розрахунку</vt:lpstr>
      <vt:lpstr>Слайд 7</vt:lpstr>
      <vt:lpstr>Індекси в США </vt:lpstr>
      <vt:lpstr>Індекси в Україні </vt:lpstr>
      <vt:lpstr>Слайд 10</vt:lpstr>
      <vt:lpstr>Реальний та номінальний ВВП:</vt:lpstr>
      <vt:lpstr>Розміри ВВП у світі 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5</cp:revision>
  <dcterms:created xsi:type="dcterms:W3CDTF">2014-04-13T17:53:10Z</dcterms:created>
  <dcterms:modified xsi:type="dcterms:W3CDTF">2014-04-13T18:43:53Z</dcterms:modified>
</cp:coreProperties>
</file>