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кут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кут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кут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кут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кут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Округлений прямокут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Округлений прямокут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кут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кут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кут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339B28C-0911-4538-A498-60AB5CA03C74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B1BAC21-F24E-4FA0-ABF4-59094BFC607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B28C-0911-4538-A498-60AB5CA03C74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AC21-F24E-4FA0-ABF4-59094BFC607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B28C-0911-4538-A498-60AB5CA03C74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AC21-F24E-4FA0-ABF4-59094BFC607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B28C-0911-4538-A498-60AB5CA03C74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AC21-F24E-4FA0-ABF4-59094BFC607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B28C-0911-4538-A498-60AB5CA03C74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AC21-F24E-4FA0-ABF4-59094BFC607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B28C-0911-4538-A498-60AB5CA03C74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AC21-F24E-4FA0-ABF4-59094BFC607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6" name="Місце для дати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339B28C-0911-4538-A498-60AB5CA03C74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B1BAC21-F24E-4FA0-ABF4-59094BFC607B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339B28C-0911-4538-A498-60AB5CA03C74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B1BAC21-F24E-4FA0-ABF4-59094BFC607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B28C-0911-4538-A498-60AB5CA03C74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AC21-F24E-4FA0-ABF4-59094BFC607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B28C-0911-4538-A498-60AB5CA03C74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AC21-F24E-4FA0-ABF4-59094BFC607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B28C-0911-4538-A498-60AB5CA03C74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AC21-F24E-4FA0-ABF4-59094BFC607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кут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кут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кут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кут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кут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Округлений прямокут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Округлений прямокут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кут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кут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кут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кут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кут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кут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339B28C-0911-4538-A498-60AB5CA03C74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B1BAC21-F24E-4FA0-ABF4-59094BFC607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yandex.ru/clck/redir/AiuY0DBWFJ4ePaEse6rgeAjgs2pI3DW99KUdgowt9XvqxGyo_rnZJpNjfFDg3rin3QWuO6gbQQ-c0yiIKjjepI7X1B0g3kbXzf8AxMJjlyhCssDBruACzkEJGbqO-h9kOkLM8XMuGbzxYoQ-OUwopiKH3PNu_-dgNgRJWhyShHWSxgQgXZW8KFfGqf7Kddfl?data=UlNrNmk5WktYejR0eWJFYk1LdmtxdURiYXB5cDF1YVVkVmhONU5ZRHNmUGtvZzM4Y2FrLVpJWU1tbXpSTGFMQlZDclBLTlRTY0QyRVZva3RnWElKVnZNVUFfa2pIWi1QUG91aGN0Zlk0NXNqRWdsaHhMZ1JONzRzNWViN3djdk0&amp;b64e=2&amp;sign=14850d15b74229f4d40f92105a7fca52&amp;keyno=8&amp;l10n=ru&amp;i=-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6%D0%BE%D1%80%D0%B6_%D0%9F%D0%BE%D0%BC%D0%BF%D1%96%D0%B4%D1%83" TargetMode="External"/><Relationship Id="rId2" Type="http://schemas.openxmlformats.org/officeDocument/2006/relationships/hyperlink" Target="http://uk.wikipedia.org/wiki/%D0%9C%D1%83%D0%B7%D0%B5%D0%B9_%D0%B4%27%D0%9E%D1%80%D1%81%D0%B5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2%D0%B5%D1%80%D1%81%D0%B0%D0%BB%D1%8C%D1%81%D1%8C%D0%BA%D0%B8%D0%B9_%D0%BF%D0%B0%D0%BB%D0%B0%D1%86" TargetMode="External"/><Relationship Id="rId3" Type="http://schemas.openxmlformats.org/officeDocument/2006/relationships/hyperlink" Target="http://uk.wikipedia.org/wiki/%D0%9F%D0%B0%D1%80%D0%B8%D0%B6" TargetMode="External"/><Relationship Id="rId7" Type="http://schemas.openxmlformats.org/officeDocument/2006/relationships/hyperlink" Target="http://uk.wikipedia.org/wiki/%D0%9B%D1%8E%D0%B4%D0%BE%D0%B2%D0%B8%D0%BA_XIV" TargetMode="External"/><Relationship Id="rId2" Type="http://schemas.openxmlformats.org/officeDocument/2006/relationships/hyperlink" Target="http://uk.wikipedia.org/wiki/%D0%9C%D1%83%D0%B7%D0%B5%D0%B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682" TargetMode="External"/><Relationship Id="rId5" Type="http://schemas.openxmlformats.org/officeDocument/2006/relationships/hyperlink" Target="http://uk.wikipedia.org/wiki/%D0%91%D1%83%D0%B4%D1%96%D0%B2%D0%BB%D1%8F" TargetMode="External"/><Relationship Id="rId10" Type="http://schemas.openxmlformats.org/officeDocument/2006/relationships/hyperlink" Target="http://uk.wikipedia.org/wiki/%D0%A1%D0%BA%D1%83%D0%BB%D1%8C%D0%BF%D1%82%D1%83%D1%80%D0%B0" TargetMode="External"/><Relationship Id="rId4" Type="http://schemas.openxmlformats.org/officeDocument/2006/relationships/hyperlink" Target="http://uk.wikipedia.org/wiki/%D0%A4%D1%96%D0%BB%D1%96%D0%BF%D0%BF_II" TargetMode="External"/><Relationship Id="rId9" Type="http://schemas.openxmlformats.org/officeDocument/2006/relationships/hyperlink" Target="http://uk.wikipedia.org/wiki/169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84%D0%B2%D1%80%D0%BE%D0%BF%D0%B0" TargetMode="External"/><Relationship Id="rId3" Type="http://schemas.openxmlformats.org/officeDocument/2006/relationships/hyperlink" Target="http://uk.wikipedia.org/wiki/%D0%9C%D0%BE%D0%BD%D0%B0%D1%80%D1%85%D1%96%D1%8F" TargetMode="External"/><Relationship Id="rId7" Type="http://schemas.openxmlformats.org/officeDocument/2006/relationships/hyperlink" Target="http://uk.wikipedia.org/wiki/%D0%90%D1%80%D0%BC%D1%96%D1%8F" TargetMode="External"/><Relationship Id="rId2" Type="http://schemas.openxmlformats.org/officeDocument/2006/relationships/hyperlink" Target="http://uk.wikipedia.org/wiki/179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794" TargetMode="External"/><Relationship Id="rId5" Type="http://schemas.openxmlformats.org/officeDocument/2006/relationships/hyperlink" Target="http://uk.wikipedia.org/wiki/%D0%A4%D1%80%D0%B0%D0%BD%D1%86%D1%83%D0%B7%D1%8C%D0%BA%D0%B0_%D0%A0%D0%B5%D1%81%D0%BF%D1%83%D0%B1%D0%BB%D1%96%D0%BA%D0%B0" TargetMode="External"/><Relationship Id="rId10" Type="http://schemas.openxmlformats.org/officeDocument/2006/relationships/hyperlink" Target="http://uk.wikipedia.org/wiki/%D0%90%D0%BF%D0%BE%D0%BB%D0%BB%D0%BE%D0%BD_%D0%91%D0%B5%D0%BB%D1%8C%D0%B2%D0%B5%D0%B4%D0%B5%D1%80%D1%81%D1%8C%D0%BA%D0%B8%D0%B9" TargetMode="External"/><Relationship Id="rId4" Type="http://schemas.openxmlformats.org/officeDocument/2006/relationships/hyperlink" Target="http://uk.wikipedia.org/wiki/%D0%A2%D0%B8%D0%B6%D0%B4%D0%B5%D0%BD%D1%8C" TargetMode="External"/><Relationship Id="rId9" Type="http://schemas.openxmlformats.org/officeDocument/2006/relationships/hyperlink" Target="http://uk.wikipedia.org/wiki/%D0%9B%D0%B0%D0%BE%D0%BA%D0%BE%D0%BE%D0%BD_%D1%82%D0%B0_%D0%B9%D0%BE%D0%B3%D0%BE_%D1%81%D0%B8%D0%BD%D0%B8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5%D1%82%D1%80%D1%83%D1%80%D1%96%D1%8F" TargetMode="External"/><Relationship Id="rId13" Type="http://schemas.openxmlformats.org/officeDocument/2006/relationships/hyperlink" Target="http://uk.wikipedia.org/wiki/%D0%86%D0%BD%D0%B4%D1%96%D1%8F" TargetMode="External"/><Relationship Id="rId3" Type="http://schemas.openxmlformats.org/officeDocument/2006/relationships/hyperlink" Target="http://uk.wikipedia.org/wiki/%D0%95%D1%80%D0%BC%D1%96%D1%82%D0%B0%D0%B6" TargetMode="External"/><Relationship Id="rId7" Type="http://schemas.openxmlformats.org/officeDocument/2006/relationships/hyperlink" Target="http://uk.wikipedia.org/wiki/%D0%A1%D1%82%D0%B0%D1%80%D0%BE%D0%B4%D0%B0%D0%B2%D0%BD%D1%8F_%D0%93%D1%80%D0%B5%D1%86%D1%96%D1%8F" TargetMode="External"/><Relationship Id="rId12" Type="http://schemas.openxmlformats.org/officeDocument/2006/relationships/hyperlink" Target="http://uk.wikipedia.org/wiki/%D0%86%D1%81%D0%BF%D0%B0%D0%BD%D1%96%D1%8F" TargetMode="External"/><Relationship Id="rId2" Type="http://schemas.openxmlformats.org/officeDocument/2006/relationships/hyperlink" Target="http://uk.wikipedia.org/wiki/%D0%9C%D0%B5%D1%82%D1%80%D0%BE%D0%BF%D0%BE%D0%BB%D1%96%D1%82%D0%B5%D0%BD-%D0%BC%D1%83%D0%B7%D0%B5%D0%B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1%D1%82%D0%B0%D1%80%D0%BE%D0%B4%D0%B0%D0%B2%D0%BD%D1%96%D0%B9_%D0%84%D0%B3%D0%B8%D0%BF%D0%B5%D1%82" TargetMode="External"/><Relationship Id="rId11" Type="http://schemas.openxmlformats.org/officeDocument/2006/relationships/hyperlink" Target="http://uk.wikipedia.org/wiki/%D0%86%D1%81%D0%BB%D0%B0%D0%BC" TargetMode="External"/><Relationship Id="rId5" Type="http://schemas.openxmlformats.org/officeDocument/2006/relationships/hyperlink" Target="http://uk.wikipedia.org/wiki/%D0%91%D1%80%D0%B8%D1%82%D0%B0%D0%BD%D1%81%D1%8C%D0%BA%D0%B8%D0%B9_%D0%BC%D1%83%D0%B7%D0%B5%D0%B9" TargetMode="External"/><Relationship Id="rId15" Type="http://schemas.openxmlformats.org/officeDocument/2006/relationships/hyperlink" Target="http://uk.wikipedia.org/wiki/%D0%9E%D0%B1%D1%80%D0%B0%D0%B7%D0%BE%D1%82%D0%B2%D0%BE%D1%80%D1%87%D0%B5_%D0%BC%D0%B8%D1%81%D1%82%D0%B5%D1%86%D1%82%D0%B2%D0%BE" TargetMode="External"/><Relationship Id="rId10" Type="http://schemas.openxmlformats.org/officeDocument/2006/relationships/hyperlink" Target="http://uk.wikipedia.org/wiki/%D0%9C%D0%B8%D1%81%D1%82%D0%B5%D1%86%D1%82%D0%B2%D0%BE" TargetMode="External"/><Relationship Id="rId4" Type="http://schemas.openxmlformats.org/officeDocument/2006/relationships/hyperlink" Target="http://uk.wikipedia.org/wiki/%D0%9C%D1%83%D0%B7%D0%B5%D0%B9_%D0%9F%D1%80%D0%B0%D0%B4%D0%BE" TargetMode="External"/><Relationship Id="rId9" Type="http://schemas.openxmlformats.org/officeDocument/2006/relationships/hyperlink" Target="http://uk.wikipedia.org/wiki/%D0%A1%D1%82%D0%B0%D1%80%D0%BE%D0%B4%D0%B0%D0%B2%D0%BD%D1%96%D0%B9_%D0%A0%D0%B8%D0%BC" TargetMode="External"/><Relationship Id="rId14" Type="http://schemas.openxmlformats.org/officeDocument/2006/relationships/hyperlink" Target="http://uk.wikipedia.org/wiki/%D0%A1%D0%BA%D1%83%D0%BB%D1%8C%D0%BF%D1%82%D1%83%D1%80%D0%B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0%95%D0%BB%D0%BB%D1%96%D0%BD%D1%96%D1%81%D1%82%D0%B8%D1%87%D0%BD%D0%B0_%D0%B4%D0%BE%D0%B1%D0%B0&amp;action=edit&amp;redlink=1" TargetMode="External"/><Relationship Id="rId2" Type="http://schemas.openxmlformats.org/officeDocument/2006/relationships/hyperlink" Target="http://uk.wikipedia.org/wiki/%D0%95%D1%80%D0%BE%D1%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Провідні художні музеї світу - Лувр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4282" y="1500174"/>
            <a:ext cx="6929486" cy="250033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Підготувала</a:t>
            </a:r>
          </a:p>
          <a:p>
            <a:pPr>
              <a:buNone/>
            </a:pPr>
            <a:r>
              <a:rPr lang="uk-UA" dirty="0" smtClean="0"/>
              <a:t>учениця 9 класу</a:t>
            </a:r>
          </a:p>
          <a:p>
            <a:pPr>
              <a:buNone/>
            </a:pPr>
            <a:r>
              <a:rPr lang="uk-UA" dirty="0" smtClean="0"/>
              <a:t>Верхньотокмацької загальноосвітньої</a:t>
            </a:r>
          </a:p>
          <a:p>
            <a:pPr>
              <a:buNone/>
            </a:pPr>
            <a:r>
              <a:rPr lang="uk-UA" dirty="0" smtClean="0"/>
              <a:t>школи І-ІІІ ступенів</a:t>
            </a:r>
          </a:p>
          <a:p>
            <a:pPr>
              <a:buNone/>
            </a:pPr>
            <a:r>
              <a:rPr lang="uk-UA" dirty="0" smtClean="0"/>
              <a:t>Сало Альона</a:t>
            </a:r>
            <a:endParaRPr lang="ru-RU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3000372"/>
            <a:ext cx="4929200" cy="3429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57158" y="0"/>
            <a:ext cx="8229600" cy="2142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715008" y="714356"/>
            <a:ext cx="2971792" cy="1857388"/>
          </a:xfrm>
        </p:spPr>
        <p:txBody>
          <a:bodyPr/>
          <a:lstStyle/>
          <a:p>
            <a:r>
              <a:rPr lang="uk-UA" dirty="0" smtClean="0"/>
              <a:t>Леонардо </a:t>
            </a:r>
            <a:r>
              <a:rPr lang="uk-UA" dirty="0" err="1" smtClean="0"/>
              <a:t>да</a:t>
            </a:r>
            <a:r>
              <a:rPr lang="uk-UA" dirty="0" smtClean="0"/>
              <a:t> Вінчі </a:t>
            </a:r>
            <a:r>
              <a:rPr lang="uk-UA" dirty="0" err="1" smtClean="0"/>
              <a:t>“Джоконда”</a:t>
            </a:r>
            <a:r>
              <a:rPr lang="uk-UA" dirty="0" smtClean="0"/>
              <a:t> (</a:t>
            </a:r>
            <a:r>
              <a:rPr lang="ru-RU" dirty="0" smtClean="0"/>
              <a:t>1503—1505) </a:t>
            </a:r>
            <a:endParaRPr lang="ru-RU" dirty="0"/>
          </a:p>
        </p:txBody>
      </p:sp>
      <p:pic>
        <p:nvPicPr>
          <p:cNvPr id="4" name="Рисунок 3" descr="Мона-Лиза-Джоконда_-e12988781987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14290"/>
            <a:ext cx="4500594" cy="64293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357166"/>
            <a:ext cx="3014626" cy="1857388"/>
          </a:xfrm>
        </p:spPr>
        <p:txBody>
          <a:bodyPr/>
          <a:lstStyle/>
          <a:p>
            <a:r>
              <a:rPr lang="ru-RU" dirty="0" smtClean="0">
                <a:hlinkClick r:id="rId2"/>
              </a:rPr>
              <a:t>Ф. </a:t>
            </a:r>
            <a:r>
              <a:rPr lang="ru-RU" dirty="0" err="1" smtClean="0">
                <a:hlinkClick r:id="rId2"/>
              </a:rPr>
              <a:t>ван</a:t>
            </a:r>
            <a:r>
              <a:rPr lang="ru-RU" dirty="0" smtClean="0">
                <a:hlinkClick r:id="rId2"/>
              </a:rPr>
              <a:t> Дейк. </a:t>
            </a:r>
            <a:r>
              <a:rPr lang="ru-RU" b="1" dirty="0" smtClean="0">
                <a:hlinkClick r:id="rId2"/>
              </a:rPr>
              <a:t>Натюрморт</a:t>
            </a:r>
            <a:r>
              <a:rPr lang="ru-RU" dirty="0" smtClean="0">
                <a:hlinkClick r:id="rId2"/>
              </a:rPr>
              <a:t> </a:t>
            </a:r>
            <a:r>
              <a:rPr lang="ru-RU" b="1" dirty="0" smtClean="0">
                <a:hlinkClick r:id="rId2"/>
              </a:rPr>
              <a:t>с</a:t>
            </a:r>
            <a:r>
              <a:rPr lang="ru-RU" dirty="0" smtClean="0">
                <a:hlinkClick r:id="rId2"/>
              </a:rPr>
              <a:t> </a:t>
            </a:r>
            <a:r>
              <a:rPr lang="ru-RU" b="1" dirty="0" smtClean="0">
                <a:hlinkClick r:id="rId2"/>
              </a:rPr>
              <a:t>сыром</a:t>
            </a:r>
            <a:r>
              <a:rPr lang="ru-RU" dirty="0" smtClean="0">
                <a:hlinkClick r:id="rId2"/>
              </a:rPr>
              <a:t>. </a:t>
            </a:r>
            <a:r>
              <a:rPr lang="ru-RU" b="1" dirty="0" smtClean="0">
                <a:hlinkClick r:id="rId2"/>
              </a:rPr>
              <a:t>1615</a:t>
            </a:r>
            <a:endParaRPr lang="ru-RU" dirty="0"/>
          </a:p>
        </p:txBody>
      </p:sp>
      <p:pic>
        <p:nvPicPr>
          <p:cNvPr id="4" name="Рисунок 3" descr="florisvandijjk-chees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3116"/>
            <a:ext cx="7429552" cy="435771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929290" y="0"/>
            <a:ext cx="3214710" cy="178595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Аркадий Александрович Рылов «</a:t>
            </a:r>
            <a:r>
              <a:rPr lang="ru-RU" b="1" dirty="0" smtClean="0"/>
              <a:t>Зеленый</a:t>
            </a:r>
            <a:r>
              <a:rPr lang="ru-RU" dirty="0" smtClean="0"/>
              <a:t> </a:t>
            </a:r>
            <a:r>
              <a:rPr lang="ru-RU" b="1" dirty="0" smtClean="0"/>
              <a:t>шум»</a:t>
            </a:r>
            <a:r>
              <a:rPr lang="ru-RU" dirty="0" smtClean="0"/>
              <a:t> (</a:t>
            </a:r>
            <a:r>
              <a:rPr lang="ru-RU" b="1" dirty="0" smtClean="0"/>
              <a:t>1904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Рисунок 3" descr="83929682_Zelyonuyy_sh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857364"/>
            <a:ext cx="7858148" cy="471488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857884" y="857232"/>
            <a:ext cx="3071834" cy="2714644"/>
          </a:xfrm>
        </p:spPr>
        <p:txBody>
          <a:bodyPr/>
          <a:lstStyle/>
          <a:p>
            <a:r>
              <a:rPr lang="ru-RU" dirty="0" smtClean="0"/>
              <a:t>Гребень с изображением батальной сцены (1668)</a:t>
            </a:r>
            <a:endParaRPr lang="ru-RU" dirty="0"/>
          </a:p>
        </p:txBody>
      </p:sp>
      <p:pic>
        <p:nvPicPr>
          <p:cNvPr id="4" name="Рисунок 3" descr="image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642918"/>
            <a:ext cx="4429156" cy="578647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28596" y="0"/>
            <a:ext cx="8229600" cy="1428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857884" y="714356"/>
            <a:ext cx="2828916" cy="17145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Золотой кинжал Долина </a:t>
            </a:r>
            <a:r>
              <a:rPr lang="ru-RU" dirty="0" smtClean="0"/>
              <a:t>царей</a:t>
            </a:r>
            <a:endParaRPr lang="ru-RU" dirty="0"/>
          </a:p>
        </p:txBody>
      </p:sp>
      <p:pic>
        <p:nvPicPr>
          <p:cNvPr id="4" name="Рисунок 3" descr="cf690c882e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285992"/>
            <a:ext cx="7429552" cy="407196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57158" y="428604"/>
            <a:ext cx="8229600" cy="7143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4000528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Лувр зазнав декілька значних реорганізацій. Найбільша — створення </a:t>
            </a:r>
            <a:r>
              <a:rPr lang="uk-UA" dirty="0" err="1" smtClean="0">
                <a:hlinkClick r:id="rId2" tooltip="Музей д'Орсе"/>
              </a:rPr>
              <a:t>музея</a:t>
            </a:r>
            <a:r>
              <a:rPr lang="uk-UA" dirty="0" smtClean="0">
                <a:hlinkClick r:id="rId2" tooltip="Музей д'Орсе"/>
              </a:rPr>
              <a:t> </a:t>
            </a:r>
            <a:r>
              <a:rPr lang="uk-UA" dirty="0" err="1" smtClean="0">
                <a:hlinkClick r:id="rId2" tooltip="Музей д'Орсе"/>
              </a:rPr>
              <a:t>д'Орсе</a:t>
            </a:r>
            <a:r>
              <a:rPr lang="uk-UA" dirty="0" smtClean="0"/>
              <a:t> і передача туди всіх творів від 1848 по 1914 роки. Саме в </a:t>
            </a:r>
            <a:r>
              <a:rPr lang="uk-UA" dirty="0" smtClean="0">
                <a:hlinkClick r:id="rId2" tooltip="Музей д'Орсе"/>
              </a:rPr>
              <a:t>музей </a:t>
            </a:r>
            <a:r>
              <a:rPr lang="uk-UA" dirty="0" err="1" smtClean="0">
                <a:hlinkClick r:id="rId2" tooltip="Музей д'Орсе"/>
              </a:rPr>
              <a:t>д'Орсе</a:t>
            </a:r>
            <a:r>
              <a:rPr lang="uk-UA" dirty="0" smtClean="0"/>
              <a:t> увійшли картини </a:t>
            </a:r>
            <a:r>
              <a:rPr lang="uk-UA" dirty="0" err="1" smtClean="0"/>
              <a:t>імперссіоністів</a:t>
            </a:r>
            <a:r>
              <a:rPr lang="uk-UA" dirty="0" smtClean="0"/>
              <a:t> і інших мистецьких напрямків. Твори майстрів 20 століття збирає, вивчає і експонує Музей сучасного мистецтва імені </a:t>
            </a:r>
            <a:r>
              <a:rPr lang="uk-UA" dirty="0" smtClean="0">
                <a:hlinkClick r:id="rId3" tooltip="Жорж Помпіду"/>
              </a:rPr>
              <a:t>Жоржа </a:t>
            </a:r>
            <a:r>
              <a:rPr lang="uk-UA" dirty="0" err="1" smtClean="0">
                <a:hlinkClick r:id="rId3" tooltip="Жорж Помпіду"/>
              </a:rPr>
              <a:t>Помпіду</a:t>
            </a:r>
            <a:r>
              <a:rPr lang="uk-UA" dirty="0" smtClean="0"/>
              <a:t>. Хронологічно експозиції Лувра закінчуються 1848 роком.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285992"/>
            <a:ext cx="6800840" cy="2857520"/>
          </a:xfrm>
          <a:scene3d>
            <a:camera prst="isometricOffAxis1Right"/>
            <a:lightRig rig="threePt" dir="t"/>
          </a:scene3d>
        </p:spPr>
        <p:txBody>
          <a:bodyPr/>
          <a:lstStyle/>
          <a:p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Дякую за увагу!))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6500834"/>
            <a:ext cx="8229600" cy="7370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План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Лувр</a:t>
            </a:r>
          </a:p>
          <a:p>
            <a:r>
              <a:rPr lang="uk-UA" dirty="0" smtClean="0"/>
              <a:t>Відкриття</a:t>
            </a:r>
          </a:p>
          <a:p>
            <a:r>
              <a:rPr lang="uk-UA" dirty="0" smtClean="0"/>
              <a:t>Відділи музею</a:t>
            </a:r>
          </a:p>
          <a:p>
            <a:r>
              <a:rPr lang="uk-UA" dirty="0" smtClean="0"/>
              <a:t>Галерея музею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85818"/>
          </a:xfrm>
        </p:spPr>
        <p:txBody>
          <a:bodyPr/>
          <a:lstStyle/>
          <a:p>
            <a:r>
              <a:rPr lang="uk-UA" dirty="0" smtClean="0"/>
              <a:t>                    Лувр</a:t>
            </a:r>
            <a:endParaRPr lang="ru-RU" dirty="0"/>
          </a:p>
        </p:txBody>
      </p:sp>
      <p:pic>
        <p:nvPicPr>
          <p:cNvPr id="4" name="Місце для вмісту 3" descr="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428736"/>
            <a:ext cx="8429683" cy="521497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50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442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Лувр - один з найбільших </a:t>
            </a:r>
            <a:r>
              <a:rPr lang="uk-UA" dirty="0" smtClean="0">
                <a:hlinkClick r:id="rId2" tooltip="Музей"/>
              </a:rPr>
              <a:t>музеїв</a:t>
            </a:r>
            <a:r>
              <a:rPr lang="uk-UA" dirty="0" smtClean="0"/>
              <a:t> світу, розташований на правому березі Сени в першому окрузі </a:t>
            </a:r>
            <a:r>
              <a:rPr lang="uk-UA" dirty="0" smtClean="0">
                <a:hlinkClick r:id="rId3" tooltip="Париж"/>
              </a:rPr>
              <a:t>Парижа</a:t>
            </a:r>
            <a:r>
              <a:rPr lang="uk-UA" dirty="0" smtClean="0"/>
              <a:t>. Музей Лувр демонструє 35 000 експонатів, від найдавніших часів до 19 століття на площі понад 60 000 м². Музей розташований в палаці Лувру, який був побудований як фортеця в кінці 12 століття при </a:t>
            </a:r>
            <a:r>
              <a:rPr lang="uk-UA" dirty="0" smtClean="0">
                <a:hlinkClick r:id="rId4" tooltip="Філіпп II"/>
              </a:rPr>
              <a:t>Філіпі II</a:t>
            </a:r>
            <a:r>
              <a:rPr lang="uk-UA" dirty="0" smtClean="0"/>
              <a:t>. </a:t>
            </a:r>
            <a:r>
              <a:rPr lang="uk-UA" dirty="0" smtClean="0">
                <a:hlinkClick r:id="rId5" tooltip="Будівля"/>
              </a:rPr>
              <a:t>Будівля</a:t>
            </a:r>
            <a:r>
              <a:rPr lang="uk-UA" dirty="0" smtClean="0"/>
              <a:t> розширювалась багато разів, сформувавши сучасний палац Лувр. В </a:t>
            </a:r>
            <a:r>
              <a:rPr lang="uk-UA" dirty="0" smtClean="0">
                <a:hlinkClick r:id="rId6" tooltip="1682"/>
              </a:rPr>
              <a:t>1682</a:t>
            </a:r>
            <a:r>
              <a:rPr lang="uk-UA" dirty="0" smtClean="0"/>
              <a:t> році </a:t>
            </a:r>
            <a:r>
              <a:rPr lang="uk-UA" dirty="0" smtClean="0">
                <a:hlinkClick r:id="rId7" tooltip="Людовик XIV"/>
              </a:rPr>
              <a:t>Людовик XIV</a:t>
            </a:r>
            <a:r>
              <a:rPr lang="uk-UA" dirty="0" smtClean="0"/>
              <a:t> вибрав </a:t>
            </a:r>
            <a:r>
              <a:rPr lang="uk-UA" dirty="0" smtClean="0">
                <a:hlinkClick r:id="rId8" tooltip="Версальський палац"/>
              </a:rPr>
              <a:t>Версальський палац</a:t>
            </a:r>
            <a:r>
              <a:rPr lang="uk-UA" dirty="0" smtClean="0"/>
              <a:t> як свою резиденцію, а Лувр перетворився в місце зберігання королівської колекції, зокрема, з </a:t>
            </a:r>
            <a:r>
              <a:rPr lang="uk-UA" dirty="0" smtClean="0">
                <a:hlinkClick r:id="rId9" tooltip="1692"/>
              </a:rPr>
              <a:t>1692</a:t>
            </a:r>
            <a:r>
              <a:rPr lang="uk-UA" dirty="0" smtClean="0"/>
              <a:t> року, колекції античної </a:t>
            </a:r>
            <a:r>
              <a:rPr lang="uk-UA" dirty="0" smtClean="0">
                <a:hlinkClick r:id="rId10" tooltip="Скульптура"/>
              </a:rPr>
              <a:t>скульптури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066800"/>
          </a:xfrm>
        </p:spPr>
        <p:txBody>
          <a:bodyPr/>
          <a:lstStyle/>
          <a:p>
            <a:r>
              <a:rPr lang="uk-UA" dirty="0" smtClean="0"/>
              <a:t>                 Відкриття</a:t>
            </a:r>
            <a:endParaRPr lang="ru-RU" dirty="0"/>
          </a:p>
        </p:txBody>
      </p:sp>
      <p:pic>
        <p:nvPicPr>
          <p:cNvPr id="4" name="Місце для вмісту 3" descr="36a8d04d59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71613"/>
            <a:ext cx="8215370" cy="487363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003056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Музей відкрився 10 серпня </a:t>
            </a:r>
            <a:r>
              <a:rPr lang="uk-UA" dirty="0" smtClean="0">
                <a:hlinkClick r:id="rId2" tooltip="1793"/>
              </a:rPr>
              <a:t>1793</a:t>
            </a:r>
            <a:r>
              <a:rPr lang="uk-UA" dirty="0" smtClean="0"/>
              <a:t> року в першу річницю повалення </a:t>
            </a:r>
            <a:r>
              <a:rPr lang="uk-UA" dirty="0" smtClean="0">
                <a:hlinkClick r:id="rId3" tooltip="Монархія"/>
              </a:rPr>
              <a:t>монархії</a:t>
            </a:r>
            <a:r>
              <a:rPr lang="uk-UA" dirty="0" smtClean="0"/>
              <a:t>. Публіці надавався вільний доступ три дні на </a:t>
            </a:r>
            <a:r>
              <a:rPr lang="uk-UA" dirty="0" smtClean="0">
                <a:hlinkClick r:id="rId4" tooltip="Тиждень"/>
              </a:rPr>
              <a:t>тиждень</a:t>
            </a:r>
            <a:r>
              <a:rPr lang="uk-UA" dirty="0" smtClean="0"/>
              <a:t>. Колекція нараховувала 537 картин і 184 предметів мистецтва. Три чверті з них були отримані з королівської колекції, решту конфіскували в емігрантів та церкви. Для збільшення і упорядкування колекції, </a:t>
            </a:r>
            <a:r>
              <a:rPr lang="uk-UA" dirty="0" smtClean="0">
                <a:hlinkClick r:id="rId5" tooltip="Французька Республіка"/>
              </a:rPr>
              <a:t>Французька Республіка</a:t>
            </a:r>
            <a:r>
              <a:rPr lang="uk-UA" dirty="0" smtClean="0"/>
              <a:t> виділяла 100 000 ліврів на рік. У </a:t>
            </a:r>
            <a:r>
              <a:rPr lang="uk-UA" dirty="0" smtClean="0">
                <a:hlinkClick r:id="rId6" tooltip="1794"/>
              </a:rPr>
              <a:t>1794</a:t>
            </a:r>
            <a:r>
              <a:rPr lang="uk-UA" dirty="0" smtClean="0"/>
              <a:t> році, французька революційна </a:t>
            </a:r>
            <a:r>
              <a:rPr lang="uk-UA" dirty="0" smtClean="0">
                <a:hlinkClick r:id="rId7" tooltip="Армія"/>
              </a:rPr>
              <a:t>армія</a:t>
            </a:r>
            <a:r>
              <a:rPr lang="uk-UA" dirty="0" smtClean="0"/>
              <a:t> почала збирати предмети мистецтва з різних країн </a:t>
            </a:r>
            <a:r>
              <a:rPr lang="uk-UA" dirty="0" smtClean="0">
                <a:hlinkClick r:id="rId8" tooltip="Європа"/>
              </a:rPr>
              <a:t>Європи</a:t>
            </a:r>
            <a:r>
              <a:rPr lang="uk-UA" dirty="0" smtClean="0"/>
              <a:t>. Музей поповнився такими шедеврами як </a:t>
            </a:r>
            <a:r>
              <a:rPr lang="uk-UA" dirty="0" smtClean="0">
                <a:hlinkClick r:id="rId9" tooltip="Лаокоон та його сини"/>
              </a:rPr>
              <a:t>Лаокоон та його сини</a:t>
            </a:r>
            <a:r>
              <a:rPr lang="uk-UA" dirty="0" smtClean="0"/>
              <a:t> і </a:t>
            </a:r>
            <a:r>
              <a:rPr lang="uk-UA" dirty="0" smtClean="0">
                <a:hlinkClick r:id="rId10" tooltip="Аполлон Бельведерський"/>
              </a:rPr>
              <a:t>Аполлон Бельведерський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066800"/>
          </a:xfrm>
        </p:spPr>
        <p:txBody>
          <a:bodyPr/>
          <a:lstStyle/>
          <a:p>
            <a:r>
              <a:rPr lang="uk-UA" dirty="0" smtClean="0"/>
              <a:t>       Відділи музею Лувр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429264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Лувр має не тільки картинну галерею, яку репрезентують широко відомі картини майстрів Італії, Франції, Німеччини, Іспанії, Голландії та Фландрії 17 століття. Це різнобічна колекція витворів мистецтва і за матеріалами, і за техніками, і за стилями. Лувр входить в десятку найбільших музеїв Європи і світу разом з </a:t>
            </a:r>
            <a:r>
              <a:rPr lang="uk-UA" dirty="0" smtClean="0">
                <a:hlinkClick r:id="rId2" tooltip="Метрополітен-музей"/>
              </a:rPr>
              <a:t>Метрополітен-музеєм</a:t>
            </a:r>
            <a:r>
              <a:rPr lang="uk-UA" dirty="0" smtClean="0"/>
              <a:t>, музейним комплексом в Берліні, </a:t>
            </a:r>
            <a:r>
              <a:rPr lang="uk-UA" dirty="0" smtClean="0">
                <a:hlinkClick r:id="rId3" tooltip="Ермітаж"/>
              </a:rPr>
              <a:t>Ермітажем</a:t>
            </a:r>
            <a:r>
              <a:rPr lang="uk-UA" dirty="0" smtClean="0"/>
              <a:t>, </a:t>
            </a:r>
            <a:r>
              <a:rPr lang="uk-UA" dirty="0" smtClean="0">
                <a:hlinkClick r:id="rId4" tooltip="Музей Прадо"/>
              </a:rPr>
              <a:t>Музеєм </a:t>
            </a:r>
            <a:r>
              <a:rPr lang="uk-UA" dirty="0" err="1" smtClean="0">
                <a:hlinkClick r:id="rId4" tooltip="Музей Прадо"/>
              </a:rPr>
              <a:t>Прадо</a:t>
            </a:r>
            <a:r>
              <a:rPr lang="uk-UA" dirty="0" smtClean="0"/>
              <a:t> в Мадриді, </a:t>
            </a:r>
            <a:r>
              <a:rPr lang="uk-UA" dirty="0" smtClean="0">
                <a:hlinkClick r:id="rId5" tooltip="Британський музей"/>
              </a:rPr>
              <a:t>Британським музеєм</a:t>
            </a:r>
            <a:r>
              <a:rPr lang="uk-UA" dirty="0" smtClean="0"/>
              <a:t> (що не має картинної галереї), Національною галереєю в Лондоні (декілька музеїв, де експонують живопис, театральне мистецтво тощо).</a:t>
            </a:r>
          </a:p>
          <a:p>
            <a:r>
              <a:rPr lang="uk-UA" dirty="0" smtClean="0"/>
              <a:t>З 2008 року експонати музею Лувр розбиті на 8 наступних колекцій:</a:t>
            </a:r>
          </a:p>
          <a:p>
            <a:r>
              <a:rPr lang="uk-UA" dirty="0" smtClean="0"/>
              <a:t>Стародавній Схід</a:t>
            </a:r>
          </a:p>
          <a:p>
            <a:r>
              <a:rPr lang="uk-UA" dirty="0" smtClean="0">
                <a:hlinkClick r:id="rId6" tooltip="Стародавній Єгипет"/>
              </a:rPr>
              <a:t>Стародавній Єгипет</a:t>
            </a:r>
            <a:r>
              <a:rPr lang="uk-UA" dirty="0" smtClean="0"/>
              <a:t>.</a:t>
            </a:r>
          </a:p>
          <a:p>
            <a:r>
              <a:rPr lang="uk-UA" dirty="0" smtClean="0">
                <a:hlinkClick r:id="rId7" tooltip="Стародавня Греція"/>
              </a:rPr>
              <a:t>Стародавня Греція</a:t>
            </a:r>
            <a:r>
              <a:rPr lang="uk-UA" dirty="0" smtClean="0"/>
              <a:t>, </a:t>
            </a:r>
            <a:r>
              <a:rPr lang="uk-UA" dirty="0" smtClean="0">
                <a:hlinkClick r:id="rId8" tooltip="Етрурія"/>
              </a:rPr>
              <a:t>Етрурія</a:t>
            </a:r>
            <a:r>
              <a:rPr lang="uk-UA" dirty="0" smtClean="0"/>
              <a:t>, </a:t>
            </a:r>
            <a:r>
              <a:rPr lang="uk-UA" dirty="0" smtClean="0">
                <a:hlinkClick r:id="rId9" tooltip="Стародавній Рим"/>
              </a:rPr>
              <a:t>Стародавній Рим</a:t>
            </a:r>
            <a:r>
              <a:rPr lang="uk-UA" dirty="0" smtClean="0"/>
              <a:t>.</a:t>
            </a:r>
          </a:p>
          <a:p>
            <a:r>
              <a:rPr lang="uk-UA" dirty="0" smtClean="0">
                <a:hlinkClick r:id="rId10" tooltip="Мистецтво"/>
              </a:rPr>
              <a:t>Мистецтво</a:t>
            </a:r>
            <a:r>
              <a:rPr lang="uk-UA" dirty="0" smtClean="0"/>
              <a:t> </a:t>
            </a:r>
            <a:r>
              <a:rPr lang="uk-UA" dirty="0" smtClean="0">
                <a:hlinkClick r:id="rId11" tooltip="Іслам"/>
              </a:rPr>
              <a:t>ісламу</a:t>
            </a:r>
            <a:r>
              <a:rPr lang="uk-UA" dirty="0" smtClean="0"/>
              <a:t> (від мусульманської </a:t>
            </a:r>
            <a:r>
              <a:rPr lang="uk-UA" dirty="0" smtClean="0">
                <a:hlinkClick r:id="rId12" tooltip="Іспанія"/>
              </a:rPr>
              <a:t>Іспанії</a:t>
            </a:r>
            <a:r>
              <a:rPr lang="uk-UA" dirty="0" smtClean="0"/>
              <a:t> до </a:t>
            </a:r>
            <a:r>
              <a:rPr lang="uk-UA" dirty="0" smtClean="0">
                <a:hlinkClick r:id="rId13" tooltip="Індія"/>
              </a:rPr>
              <a:t>Індії</a:t>
            </a:r>
            <a:r>
              <a:rPr lang="uk-UA" dirty="0" smtClean="0"/>
              <a:t> тощо).</a:t>
            </a:r>
          </a:p>
          <a:p>
            <a:r>
              <a:rPr lang="uk-UA" dirty="0" smtClean="0">
                <a:hlinkClick r:id="rId14" tooltip="Скульптура"/>
              </a:rPr>
              <a:t>Скульптури</a:t>
            </a:r>
            <a:endParaRPr lang="uk-UA" dirty="0" smtClean="0"/>
          </a:p>
          <a:p>
            <a:r>
              <a:rPr lang="uk-UA" dirty="0" smtClean="0"/>
              <a:t>Предмети мистецтва</a:t>
            </a:r>
          </a:p>
          <a:p>
            <a:r>
              <a:rPr lang="uk-UA" dirty="0" smtClean="0">
                <a:hlinkClick r:id="rId15" tooltip="Образотворче мистецтво"/>
              </a:rPr>
              <a:t>Образотворче мистецтво</a:t>
            </a:r>
            <a:endParaRPr lang="uk-UA" dirty="0" smtClean="0"/>
          </a:p>
          <a:p>
            <a:r>
              <a:rPr lang="uk-UA" dirty="0" smtClean="0"/>
              <a:t>Графічне мистецтво</a:t>
            </a:r>
            <a:endParaRPr lang="uk-U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066800"/>
          </a:xfrm>
        </p:spPr>
        <p:txBody>
          <a:bodyPr/>
          <a:lstStyle/>
          <a:p>
            <a:r>
              <a:rPr lang="uk-UA" dirty="0" smtClean="0"/>
              <a:t>           Галерея музею</a:t>
            </a:r>
            <a:endParaRPr lang="ru-RU" dirty="0"/>
          </a:p>
        </p:txBody>
      </p:sp>
      <p:pic>
        <p:nvPicPr>
          <p:cNvPr id="4" name="Місце для вмісту 3" descr="12050575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00174"/>
            <a:ext cx="8358246" cy="492920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2857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743580" y="571480"/>
            <a:ext cx="3400420" cy="2002528"/>
          </a:xfrm>
        </p:spPr>
        <p:txBody>
          <a:bodyPr>
            <a:normAutofit fontScale="92500"/>
          </a:bodyPr>
          <a:lstStyle/>
          <a:p>
            <a:r>
              <a:rPr lang="uk-UA" i="1" dirty="0" smtClean="0"/>
              <a:t>Медальйон </a:t>
            </a:r>
            <a:r>
              <a:rPr lang="uk-UA" i="1" dirty="0" err="1" smtClean="0">
                <a:hlinkClick r:id="rId2" tooltip="Ерос"/>
              </a:rPr>
              <a:t>Ероса</a:t>
            </a:r>
            <a:r>
              <a:rPr lang="uk-UA" dirty="0" smtClean="0"/>
              <a:t>, </a:t>
            </a:r>
            <a:r>
              <a:rPr lang="uk-UA" dirty="0" smtClean="0">
                <a:hlinkClick r:id="rId3" tooltip="Елліністична доба (ще не написана)"/>
              </a:rPr>
              <a:t>елліністична доба</a:t>
            </a:r>
            <a:r>
              <a:rPr lang="uk-UA" dirty="0" smtClean="0"/>
              <a:t>, близько 250-200 до н. е.</a:t>
            </a:r>
            <a:endParaRPr lang="ru-RU" dirty="0"/>
          </a:p>
        </p:txBody>
      </p:sp>
      <p:pic>
        <p:nvPicPr>
          <p:cNvPr id="4" name="Рисунок 3" descr="600px-Eros_medallion_Louvre_Bj22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928670"/>
            <a:ext cx="5500726" cy="50006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іська">
  <a:themeElements>
    <a:clrScheme name="Міська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Міська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ісь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1248</TotalTime>
  <Words>426</Words>
  <Application>Microsoft Office PowerPoint</Application>
  <PresentationFormat>Екран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7" baseType="lpstr">
      <vt:lpstr>Міська</vt:lpstr>
      <vt:lpstr>Провідні художні музеї світу - Лувр</vt:lpstr>
      <vt:lpstr>           План</vt:lpstr>
      <vt:lpstr>                    Лувр</vt:lpstr>
      <vt:lpstr>Слайд 4</vt:lpstr>
      <vt:lpstr>                 Відкриття</vt:lpstr>
      <vt:lpstr>Слайд 6</vt:lpstr>
      <vt:lpstr>       Відділи музею Лувр</vt:lpstr>
      <vt:lpstr>           Галерея музею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Дякую за увагу!))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Провід</dc:title>
  <dc:creator>gv</dc:creator>
  <cp:lastModifiedBy>gv</cp:lastModifiedBy>
  <cp:revision>32</cp:revision>
  <dcterms:created xsi:type="dcterms:W3CDTF">2013-04-03T16:36:58Z</dcterms:created>
  <dcterms:modified xsi:type="dcterms:W3CDTF">2013-04-13T08:36:48Z</dcterms:modified>
</cp:coreProperties>
</file>