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8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1984CC"/>
    <a:srgbClr val="03136A"/>
    <a:srgbClr val="35759D"/>
    <a:srgbClr val="35B19D"/>
    <a:srgbClr val="000000"/>
    <a:srgbClr val="FFFF00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5596" autoAdjust="0"/>
  </p:normalViewPr>
  <p:slideViewPr>
    <p:cSldViewPr>
      <p:cViewPr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uk-UA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F1C281-13D4-41B9-AF92-40E4C630A526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655443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260A1-FDE2-41A7-B5F2-CE482863D2D0}" type="slidenum">
              <a:rPr lang="en-US" altLang="uk-UA"/>
              <a:pPr/>
              <a:t>1</a:t>
            </a:fld>
            <a:endParaRPr lang="en-US" altLang="uk-UA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5DFB0-6B8C-4FAC-ABB4-0AA0312205BE}" type="slidenum">
              <a:rPr lang="en-US" altLang="uk-UA"/>
              <a:pPr/>
              <a:t>10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5DFB0-6B8C-4FAC-ABB4-0AA0312205BE}" type="slidenum">
              <a:rPr lang="en-US" altLang="uk-UA"/>
              <a:pPr/>
              <a:t>11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5DFB0-6B8C-4FAC-ABB4-0AA0312205BE}" type="slidenum">
              <a:rPr lang="en-US" altLang="uk-UA"/>
              <a:pPr/>
              <a:t>12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5DFB0-6B8C-4FAC-ABB4-0AA0312205BE}" type="slidenum">
              <a:rPr lang="en-US" altLang="uk-UA"/>
              <a:pPr/>
              <a:t>13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6AA41-81E3-4230-A62F-5B929788B202}" type="slidenum">
              <a:rPr lang="en-US" altLang="uk-UA"/>
              <a:pPr/>
              <a:t>2</a:t>
            </a:fld>
            <a:endParaRPr lang="en-US" altLang="uk-U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5DFB0-6B8C-4FAC-ABB4-0AA0312205BE}" type="slidenum">
              <a:rPr lang="en-US" altLang="uk-UA"/>
              <a:pPr/>
              <a:t>3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5DFB0-6B8C-4FAC-ABB4-0AA0312205BE}" type="slidenum">
              <a:rPr lang="en-US" altLang="uk-UA"/>
              <a:pPr/>
              <a:t>4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5DFB0-6B8C-4FAC-ABB4-0AA0312205BE}" type="slidenum">
              <a:rPr lang="en-US" altLang="uk-UA"/>
              <a:pPr/>
              <a:t>5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5DFB0-6B8C-4FAC-ABB4-0AA0312205BE}" type="slidenum">
              <a:rPr lang="en-US" altLang="uk-UA"/>
              <a:pPr/>
              <a:t>6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5DFB0-6B8C-4FAC-ABB4-0AA0312205BE}" type="slidenum">
              <a:rPr lang="en-US" altLang="uk-UA"/>
              <a:pPr/>
              <a:t>7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5DFB0-6B8C-4FAC-ABB4-0AA0312205BE}" type="slidenum">
              <a:rPr lang="en-US" altLang="uk-UA"/>
              <a:pPr/>
              <a:t>8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5DFB0-6B8C-4FAC-ABB4-0AA0312205BE}" type="slidenum">
              <a:rPr lang="en-US" altLang="uk-UA"/>
              <a:pPr/>
              <a:t>9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1100" y="1143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  <a:endParaRPr lang="en-US" altLang="uk-UA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1100" y="771525"/>
            <a:ext cx="77724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  <a:endParaRPr lang="en-US" altLang="uk-UA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94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0688" y="38100"/>
            <a:ext cx="2220912" cy="5127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775" y="38100"/>
            <a:ext cx="6513513" cy="5127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453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06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019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87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97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54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2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801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07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775" y="38100"/>
            <a:ext cx="8886825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95400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-yak.com/kurinnya-pid-chas-vagitnosti-zona-riziku" TargetMode="External"/><Relationship Id="rId5" Type="http://schemas.openxmlformats.org/officeDocument/2006/relationships/hyperlink" Target="http://uk.wikipedia.org/wiki/%D0%9A%D1%83%D1%80%D1%96%D0%BD%D0%BD%D1%8F" TargetMode="External"/><Relationship Id="rId4" Type="http://schemas.openxmlformats.org/officeDocument/2006/relationships/hyperlink" Target="http://diagnoz.net.ua/xvorobu/737-hvorobi-yak-viklikaye-kurnnya.html#se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624" y="548680"/>
            <a:ext cx="7772400" cy="704850"/>
          </a:xfrm>
        </p:spPr>
        <p:txBody>
          <a:bodyPr/>
          <a:lstStyle/>
          <a:p>
            <a:r>
              <a:rPr lang="ru-RU" altLang="uk-UA" dirty="0" smtClean="0">
                <a:latin typeface="Adventure" panose="02000503020000020003" pitchFamily="2" charset="0"/>
              </a:rPr>
              <a:t>Презента</a:t>
            </a:r>
            <a:r>
              <a:rPr lang="uk-UA" altLang="uk-UA" dirty="0" smtClean="0">
                <a:latin typeface="Adventure" panose="02000503020000020003" pitchFamily="2" charset="0"/>
              </a:rPr>
              <a:t>ція на тему </a:t>
            </a:r>
            <a:br>
              <a:rPr lang="uk-UA" altLang="uk-UA" dirty="0" smtClean="0">
                <a:latin typeface="Adventure" panose="02000503020000020003" pitchFamily="2" charset="0"/>
              </a:rPr>
            </a:br>
            <a:r>
              <a:rPr lang="uk-UA" altLang="uk-UA" dirty="0" smtClean="0">
                <a:latin typeface="Adventure" panose="02000503020000020003" pitchFamily="2" charset="0"/>
              </a:rPr>
              <a:t>«Паління»</a:t>
            </a:r>
            <a:endParaRPr lang="ru-RU" altLang="uk-UA" dirty="0">
              <a:latin typeface="Adventure" panose="02000503020000020003" pitchFamily="2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8024" y="1988840"/>
            <a:ext cx="3955976" cy="2088232"/>
          </a:xfrm>
        </p:spPr>
        <p:txBody>
          <a:bodyPr/>
          <a:lstStyle/>
          <a:p>
            <a:r>
              <a:rPr lang="uk-UA" altLang="uk-UA" sz="1400" dirty="0" smtClean="0">
                <a:latin typeface="Adventure" panose="02000503020000020003" pitchFamily="2" charset="0"/>
              </a:rPr>
              <a:t>Виконала</a:t>
            </a:r>
          </a:p>
          <a:p>
            <a:r>
              <a:rPr lang="uk-UA" altLang="uk-UA" sz="1400" dirty="0" smtClean="0">
                <a:latin typeface="Adventure" panose="02000503020000020003" pitchFamily="2" charset="0"/>
              </a:rPr>
              <a:t>учениця</a:t>
            </a:r>
            <a:r>
              <a:rPr lang="ru-RU" altLang="uk-UA" sz="1400" dirty="0" smtClean="0">
                <a:latin typeface="Adventure" panose="02000503020000020003" pitchFamily="2" charset="0"/>
              </a:rPr>
              <a:t> 11</a:t>
            </a:r>
            <a:r>
              <a:rPr lang="uk-UA" altLang="uk-UA" sz="1400" dirty="0" smtClean="0">
                <a:latin typeface="Adventure" panose="02000503020000020003" pitchFamily="2" charset="0"/>
              </a:rPr>
              <a:t>-А класу</a:t>
            </a:r>
          </a:p>
          <a:p>
            <a:r>
              <a:rPr lang="uk-UA" altLang="uk-UA" sz="1400" dirty="0" smtClean="0">
                <a:latin typeface="Adventure" panose="02000503020000020003" pitchFamily="2" charset="0"/>
              </a:rPr>
              <a:t>Юшкова Вікторія</a:t>
            </a:r>
            <a:endParaRPr lang="ru-RU" altLang="uk-UA" sz="1400" dirty="0">
              <a:latin typeface="Adventure" panose="02000503020000020003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3748585"/>
            <a:ext cx="6934200" cy="310398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sz="1800" dirty="0">
                <a:solidFill>
                  <a:srgbClr val="080808"/>
                </a:solidFill>
              </a:rPr>
              <a:t>Куріння викликає проблеми з органами дихання - це очевидно. Насамперед, страждає верхня частина дихальних шляхів і </a:t>
            </a:r>
            <a:r>
              <a:rPr lang="uk-UA" sz="1800" dirty="0" smtClean="0">
                <a:solidFill>
                  <a:srgbClr val="080808"/>
                </a:solidFill>
              </a:rPr>
              <a:t>легені. </a:t>
            </a:r>
            <a:r>
              <a:rPr lang="uk-UA" sz="1800" dirty="0">
                <a:solidFill>
                  <a:srgbClr val="080808"/>
                </a:solidFill>
              </a:rPr>
              <a:t>Курці дуже часто страждають на бронхіт - таке захворювання дихальних шляхів провокується </a:t>
            </a:r>
            <a:r>
              <a:rPr lang="uk-UA" sz="1800" dirty="0" smtClean="0">
                <a:solidFill>
                  <a:srgbClr val="080808"/>
                </a:solidFill>
              </a:rPr>
              <a:t>враженням бронхіальних </a:t>
            </a:r>
            <a:r>
              <a:rPr lang="uk-UA" sz="1800" dirty="0">
                <a:solidFill>
                  <a:srgbClr val="080808"/>
                </a:solidFill>
              </a:rPr>
              <a:t>стінок. Для </a:t>
            </a:r>
            <a:r>
              <a:rPr lang="uk-UA" sz="1800" dirty="0" smtClean="0">
                <a:solidFill>
                  <a:srgbClr val="080808"/>
                </a:solidFill>
              </a:rPr>
              <a:t>даної  хвороби </a:t>
            </a:r>
            <a:r>
              <a:rPr lang="uk-UA" sz="1800" dirty="0">
                <a:solidFill>
                  <a:srgbClr val="080808"/>
                </a:solidFill>
              </a:rPr>
              <a:t>характерна задишка та мокрий кашель, а також висока температура тіла. Дуже часто курці страждають на бронхіт сильної, хронічній </a:t>
            </a:r>
            <a:r>
              <a:rPr lang="uk-UA" sz="1800" dirty="0" smtClean="0">
                <a:solidFill>
                  <a:srgbClr val="080808"/>
                </a:solidFill>
              </a:rPr>
              <a:t>форми. Говорити </a:t>
            </a:r>
            <a:r>
              <a:rPr lang="uk-UA" sz="1800" dirty="0">
                <a:solidFill>
                  <a:srgbClr val="080808"/>
                </a:solidFill>
              </a:rPr>
              <a:t>про </a:t>
            </a:r>
            <a:r>
              <a:rPr lang="uk-UA" sz="1800" dirty="0" smtClean="0">
                <a:solidFill>
                  <a:srgbClr val="080808"/>
                </a:solidFill>
              </a:rPr>
              <a:t>хронічний бронхіт можна </a:t>
            </a:r>
            <a:r>
              <a:rPr lang="uk-UA" sz="1800" dirty="0">
                <a:solidFill>
                  <a:srgbClr val="080808"/>
                </a:solidFill>
              </a:rPr>
              <a:t>тоді, коли хвороба постійно нагадує про себе протягом двох і більше років. Так, у курців формується емфізема альвеол, які при захворюванні починають розширюватися. Головний симптом хвороби - сильна задишка. Також курці часто страждають на рак легенів.</a:t>
            </a:r>
            <a:endParaRPr lang="en-US" altLang="uk-UA" sz="1800" dirty="0">
              <a:solidFill>
                <a:srgbClr val="080808"/>
              </a:solidFill>
            </a:endParaRPr>
          </a:p>
        </p:txBody>
      </p:sp>
      <p:pic>
        <p:nvPicPr>
          <p:cNvPr id="1028" name="Picture 4" descr="http://science.compulenta.ru/upload/iblock/301/11257767_6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5715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81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404664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80808"/>
                </a:solidFill>
              </a:rPr>
              <a:t>Куріння </a:t>
            </a:r>
            <a:r>
              <a:rPr lang="uk-UA" sz="1800" dirty="0">
                <a:solidFill>
                  <a:srgbClr val="080808"/>
                </a:solidFill>
              </a:rPr>
              <a:t>позначається і на зовнішньому вигляді, викликаючи сильне пожовтіння зубів, </a:t>
            </a:r>
            <a:r>
              <a:rPr lang="uk-UA" sz="1800" dirty="0" smtClean="0">
                <a:solidFill>
                  <a:srgbClr val="080808"/>
                </a:solidFill>
              </a:rPr>
              <a:t>нігтів. Варто зазначити, що </a:t>
            </a:r>
            <a:r>
              <a:rPr lang="uk-UA" sz="1800" dirty="0">
                <a:solidFill>
                  <a:srgbClr val="080808"/>
                </a:solidFill>
              </a:rPr>
              <a:t>збільшується кількість зморшок: як дрібних, так і глибоких. Тим самим, формується «обличчя курця». Люди помилково вважають, що за рахунок куріння можна скинути вагу - однак така думка в корені неправильно. Після того, як людина кидає палити, він може набрати пару зайвих кіло, але не більше. Впоратися з ними можна легко за рахунок спорту і грамотної </a:t>
            </a:r>
            <a:r>
              <a:rPr lang="uk-UA" sz="1800" dirty="0" smtClean="0">
                <a:solidFill>
                  <a:srgbClr val="080808"/>
                </a:solidFill>
              </a:rPr>
              <a:t>дієти </a:t>
            </a:r>
            <a:r>
              <a:rPr lang="uk-UA" sz="1800" dirty="0">
                <a:solidFill>
                  <a:srgbClr val="080808"/>
                </a:solidFill>
              </a:rPr>
              <a:t>- </a:t>
            </a:r>
            <a:r>
              <a:rPr lang="uk-UA" sz="1800" dirty="0" smtClean="0">
                <a:solidFill>
                  <a:srgbClr val="080808"/>
                </a:solidFill>
              </a:rPr>
              <a:t>є </a:t>
            </a:r>
            <a:r>
              <a:rPr lang="uk-UA" sz="1800" dirty="0">
                <a:solidFill>
                  <a:srgbClr val="080808"/>
                </a:solidFill>
              </a:rPr>
              <a:t>альтернативні способи боротьби із зайвими жировими відкладеннями, ніж куріння. Тривале куріння псуються м'язи судин - вони судорожно стискаються, після чого в тканинах утворюється величезна кількість маленьких </a:t>
            </a:r>
            <a:r>
              <a:rPr lang="uk-UA" sz="1800" dirty="0" smtClean="0">
                <a:solidFill>
                  <a:srgbClr val="080808"/>
                </a:solidFill>
              </a:rPr>
              <a:t>тріщин. </a:t>
            </a:r>
            <a:endParaRPr lang="en-US" altLang="uk-UA" sz="1800" dirty="0">
              <a:solidFill>
                <a:srgbClr val="080808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482453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9624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332656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80808"/>
                </a:solidFill>
              </a:rPr>
              <a:t>Для дівчат куріння ще більш небезпечно, ніж для молодих людей. Так, тривале куріння може перешкодити дівчині завагітніти, або ж виносити дитину. Можливо, що народжена дитина буде страждати серйозними захворюваннями - а все тому, що його мати курила. </a:t>
            </a:r>
            <a:r>
              <a:rPr lang="uk-UA" sz="1800" dirty="0">
                <a:solidFill>
                  <a:srgbClr val="080808"/>
                </a:solidFill>
              </a:rPr>
              <a:t>Куріння під час вагітності може призвести до передчасних пологів, недоношеності і навіть смерті новонародженого. За статистикою, в </a:t>
            </a:r>
            <a:r>
              <a:rPr lang="uk-UA" sz="1800" dirty="0" smtClean="0">
                <a:solidFill>
                  <a:srgbClr val="080808"/>
                </a:solidFill>
              </a:rPr>
              <a:t>20-30 </a:t>
            </a:r>
            <a:r>
              <a:rPr lang="uk-UA" sz="1800" dirty="0">
                <a:solidFill>
                  <a:srgbClr val="080808"/>
                </a:solidFill>
              </a:rPr>
              <a:t>випадках народження дитини недоношеним </a:t>
            </a:r>
            <a:r>
              <a:rPr lang="uk-UA" sz="1800" dirty="0" smtClean="0">
                <a:solidFill>
                  <a:srgbClr val="080808"/>
                </a:solidFill>
              </a:rPr>
              <a:t>основною причиною є </a:t>
            </a:r>
            <a:r>
              <a:rPr lang="uk-UA" sz="1800" dirty="0" err="1" smtClean="0">
                <a:solidFill>
                  <a:srgbClr val="080808"/>
                </a:solidFill>
              </a:rPr>
              <a:t>\саме</a:t>
            </a:r>
            <a:r>
              <a:rPr lang="uk-UA" sz="1800" dirty="0" smtClean="0">
                <a:solidFill>
                  <a:srgbClr val="080808"/>
                </a:solidFill>
              </a:rPr>
              <a:t> </a:t>
            </a:r>
            <a:r>
              <a:rPr lang="uk-UA" sz="1800" dirty="0">
                <a:solidFill>
                  <a:srgbClr val="080808"/>
                </a:solidFill>
              </a:rPr>
              <a:t>паління. Куріння під час вагітності — причина чотирнадцяти відсотків усіх випадків передчасних пологів і десяти </a:t>
            </a:r>
            <a:r>
              <a:rPr lang="uk-UA" sz="1800" dirty="0"/>
              <a:t>відсотків випадків смерті новонароджених дітей.</a:t>
            </a:r>
            <a:endParaRPr lang="uk-UA" altLang="uk-UA" sz="1800" dirty="0">
              <a:solidFill>
                <a:srgbClr val="080808"/>
              </a:solidFill>
            </a:endParaRPr>
          </a:p>
        </p:txBody>
      </p:sp>
      <p:pic>
        <p:nvPicPr>
          <p:cNvPr id="5122" name="Picture 2" descr="http://healthvesti.com/wp-content/uploads/2013/11/beremennaya-kur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88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uk-UA" altLang="uk-UA" sz="4000" dirty="0" smtClean="0">
                <a:solidFill>
                  <a:schemeClr val="tx2"/>
                </a:solidFill>
              </a:rPr>
              <a:t>Джерела</a:t>
            </a:r>
            <a:endParaRPr lang="en-US" altLang="uk-UA" sz="4000" dirty="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uk-UA" sz="1800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en-US" altLang="uk-UA" sz="1800" dirty="0" smtClean="0">
                <a:solidFill>
                  <a:schemeClr val="tx2"/>
                </a:solidFill>
                <a:hlinkClick r:id="rId4"/>
              </a:rPr>
              <a:t>diagnoz.net.ua/xvorobu/737-hvorobi-yak-viklikaye-kurnnya.html#sel</a:t>
            </a:r>
            <a:endParaRPr lang="ru-RU" altLang="uk-UA" sz="1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uk-UA" sz="1800" dirty="0">
                <a:solidFill>
                  <a:schemeClr val="tx2"/>
                </a:solidFill>
                <a:hlinkClick r:id="rId5"/>
              </a:rPr>
              <a:t>http://uk.wikipedia.org/wiki/%</a:t>
            </a:r>
            <a:r>
              <a:rPr lang="en-US" altLang="uk-UA" sz="1800" dirty="0" smtClean="0">
                <a:solidFill>
                  <a:schemeClr val="tx2"/>
                </a:solidFill>
                <a:hlinkClick r:id="rId5"/>
              </a:rPr>
              <a:t>D0%9A%D1%83%D1%80%D1%96%D0%BD%D0%BD%D1%8F</a:t>
            </a:r>
            <a:endParaRPr lang="ru-RU" altLang="uk-UA" sz="1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uk-UA" sz="1800" dirty="0">
                <a:solidFill>
                  <a:schemeClr val="tx2"/>
                </a:solidFill>
                <a:hlinkClick r:id="rId6"/>
              </a:rPr>
              <a:t>http://</a:t>
            </a:r>
            <a:r>
              <a:rPr lang="en-US" altLang="uk-UA" sz="1800" dirty="0" smtClean="0">
                <a:solidFill>
                  <a:schemeClr val="tx2"/>
                </a:solidFill>
                <a:hlinkClick r:id="rId6"/>
              </a:rPr>
              <a:t>a-yak.com/kurinnya-pid-chas-vagitnosti-zona-riziku</a:t>
            </a:r>
            <a:r>
              <a:rPr lang="ru-RU" altLang="uk-UA" sz="1800" dirty="0" smtClean="0">
                <a:solidFill>
                  <a:schemeClr val="tx2"/>
                </a:solidFill>
              </a:rPr>
              <a:t> </a:t>
            </a:r>
            <a:endParaRPr lang="en-US" altLang="uk-UA" sz="1800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админ\AppData\Local\Microsoft\Windows\Temporary Internet Files\Content.IE5\S8LDMUJY\df354f3f0082fade71ce30af69d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2000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81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4000" dirty="0" smtClean="0"/>
              <a:t>Зміст</a:t>
            </a:r>
            <a:endParaRPr lang="ru-RU" altLang="uk-UA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/>
              <a:t>Загальні </a:t>
            </a:r>
            <a:r>
              <a:rPr lang="uk-UA" sz="2000" dirty="0" smtClean="0"/>
              <a:t>відомості</a:t>
            </a:r>
          </a:p>
          <a:p>
            <a:r>
              <a:rPr lang="uk-UA" sz="2000" dirty="0" smtClean="0"/>
              <a:t>Склад сигарет</a:t>
            </a:r>
            <a:endParaRPr lang="uk-UA" sz="2000" dirty="0" smtClean="0"/>
          </a:p>
          <a:p>
            <a:r>
              <a:rPr lang="uk-UA" sz="2000" dirty="0" smtClean="0"/>
              <a:t>Факти</a:t>
            </a:r>
          </a:p>
          <a:p>
            <a:r>
              <a:rPr lang="uk-UA" sz="2000" dirty="0" smtClean="0"/>
              <a:t>Сучасна ситуація</a:t>
            </a:r>
          </a:p>
          <a:p>
            <a:r>
              <a:rPr lang="uk-UA" sz="2000" dirty="0" smtClean="0"/>
              <a:t>«Тютюнова» статистика </a:t>
            </a:r>
          </a:p>
          <a:p>
            <a:r>
              <a:rPr lang="uk-UA" sz="2000" dirty="0" smtClean="0"/>
              <a:t>Хвороби, викликані </a:t>
            </a:r>
            <a:r>
              <a:rPr lang="uk-UA" sz="2000" dirty="0" smtClean="0"/>
              <a:t>палінням</a:t>
            </a:r>
          </a:p>
          <a:p>
            <a:r>
              <a:rPr lang="ru-RU" sz="2000" dirty="0" err="1" smtClean="0"/>
              <a:t>Джерела</a:t>
            </a:r>
            <a:r>
              <a:rPr lang="ru-RU" sz="2000" dirty="0" smtClean="0"/>
              <a:t> </a:t>
            </a:r>
          </a:p>
          <a:p>
            <a:endParaRPr lang="uk-UA" sz="2000" dirty="0" smtClean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uk-UA" altLang="uk-UA" sz="4000" dirty="0" smtClean="0">
                <a:solidFill>
                  <a:schemeClr val="tx2"/>
                </a:solidFill>
              </a:rPr>
              <a:t>Загальні відомості</a:t>
            </a:r>
            <a:endParaRPr lang="en-US" altLang="uk-UA" sz="4000" dirty="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76264" y="1569516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altLang="uk-UA" sz="1800" dirty="0" smtClean="0">
                <a:solidFill>
                  <a:schemeClr val="tx2"/>
                </a:solidFill>
              </a:rPr>
              <a:t>Тютюнопал</a:t>
            </a:r>
            <a:r>
              <a:rPr lang="uk-UA" altLang="uk-UA" sz="1800" dirty="0">
                <a:solidFill>
                  <a:schemeClr val="tx2"/>
                </a:solidFill>
              </a:rPr>
              <a:t>і</a:t>
            </a:r>
            <a:r>
              <a:rPr lang="uk-UA" altLang="uk-UA" sz="1800" dirty="0" smtClean="0">
                <a:solidFill>
                  <a:schemeClr val="tx2"/>
                </a:solidFill>
              </a:rPr>
              <a:t>ння (або паління) — набута шкідлива звичка вдихання диму тліючого висушеного листя тютюну. Найважливішим компонентом тютюнового диму є нікотин. Регулярне вживання нікотину викликає тютюнову залежність. Тривале і часте паління тютюну завдає значної шкоди здоров‘ю курців, та оточуючих їх людей, що не палять.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80808"/>
                </a:solidFill>
              </a:rPr>
              <a:t/>
            </a:r>
            <a:br>
              <a:rPr lang="uk-UA" sz="1800" dirty="0" smtClean="0">
                <a:solidFill>
                  <a:srgbClr val="080808"/>
                </a:solidFill>
              </a:rPr>
            </a:br>
            <a:r>
              <a:rPr lang="uk-UA" sz="1800" dirty="0">
                <a:solidFill>
                  <a:srgbClr val="080808"/>
                </a:solidFill>
              </a:rPr>
              <a:t>Від хвороб, розвиток яких є наслідком тютюнопаління, щорічно помирає 5,4 млн осіб. Тобто 1 з 10 смертей у світі спричинена саме вживанням тютюнових </a:t>
            </a:r>
            <a:r>
              <a:rPr lang="uk-UA" sz="1800" dirty="0" smtClean="0">
                <a:solidFill>
                  <a:srgbClr val="080808"/>
                </a:solidFill>
              </a:rPr>
              <a:t>виробів</a:t>
            </a:r>
            <a:r>
              <a:rPr lang="uk-UA" sz="1800" baseline="30000" dirty="0">
                <a:solidFill>
                  <a:srgbClr val="080808"/>
                </a:solidFill>
              </a:rPr>
              <a:t>.</a:t>
            </a:r>
            <a:endParaRPr lang="en-US" altLang="uk-UA" sz="1800" dirty="0">
              <a:solidFill>
                <a:srgbClr val="080808"/>
              </a:solidFill>
            </a:endParaRPr>
          </a:p>
        </p:txBody>
      </p:sp>
      <p:pic>
        <p:nvPicPr>
          <p:cNvPr id="2050" name="Picture 2" descr="http://sciencemagic.ru/wp-content/uploads/2009/10/e-cigaret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5211"/>
            <a:ext cx="419100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innica.wen.ru/bd/skladsigaret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12" y="116632"/>
            <a:ext cx="753628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83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uk-UA" altLang="uk-UA" sz="4000" dirty="0" smtClean="0">
                <a:solidFill>
                  <a:schemeClr val="tx2"/>
                </a:solidFill>
              </a:rPr>
              <a:t>Факти</a:t>
            </a:r>
            <a:endParaRPr lang="en-US" altLang="uk-UA" sz="4000" dirty="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1484784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uk-UA" sz="1800" dirty="0" smtClean="0">
                <a:solidFill>
                  <a:schemeClr val="tx2"/>
                </a:solidFill>
              </a:rPr>
              <a:t>На нашій планеті палять приблизно 1,3 мільярди людей</a:t>
            </a:r>
          </a:p>
          <a:p>
            <a:pPr>
              <a:lnSpc>
                <a:spcPct val="80000"/>
              </a:lnSpc>
            </a:pPr>
            <a:r>
              <a:rPr lang="uk-UA" altLang="uk-UA" sz="1800" dirty="0" smtClean="0">
                <a:solidFill>
                  <a:schemeClr val="tx2"/>
                </a:solidFill>
              </a:rPr>
              <a:t>За 1 секунду на Землі викурюється 300 000 сигарет</a:t>
            </a:r>
          </a:p>
          <a:p>
            <a:pPr>
              <a:lnSpc>
                <a:spcPct val="80000"/>
              </a:lnSpc>
            </a:pPr>
            <a:r>
              <a:rPr lang="uk-UA" altLang="uk-UA" sz="1800" dirty="0" smtClean="0">
                <a:solidFill>
                  <a:schemeClr val="tx2"/>
                </a:solidFill>
              </a:rPr>
              <a:t>Куріння викликає  6% смертей в усьому світі</a:t>
            </a:r>
          </a:p>
          <a:p>
            <a:pPr>
              <a:lnSpc>
                <a:spcPct val="80000"/>
              </a:lnSpc>
            </a:pPr>
            <a:r>
              <a:rPr lang="uk-UA" altLang="uk-UA" sz="1800" dirty="0" smtClean="0">
                <a:solidFill>
                  <a:schemeClr val="tx2"/>
                </a:solidFill>
              </a:rPr>
              <a:t>Щорічно від паління вмирає 3 мільйони людей</a:t>
            </a:r>
          </a:p>
          <a:p>
            <a:pPr>
              <a:lnSpc>
                <a:spcPct val="80000"/>
              </a:lnSpc>
            </a:pPr>
            <a:r>
              <a:rPr lang="uk-UA" altLang="uk-UA" sz="1800" dirty="0" smtClean="0">
                <a:solidFill>
                  <a:schemeClr val="tx2"/>
                </a:solidFill>
              </a:rPr>
              <a:t>Загальна маса недопалків на планеті за 1 рік становить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uk-UA" sz="1800" dirty="0" smtClean="0">
                <a:solidFill>
                  <a:schemeClr val="tx2"/>
                </a:solidFill>
              </a:rPr>
              <a:t>      2 520 000 тонн</a:t>
            </a:r>
            <a:endParaRPr lang="uk-UA" altLang="uk-UA" sz="1800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www.neboley.com.ua/img/news/sigareta5%5b77086%5d(300x238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1105"/>
            <a:ext cx="4392488" cy="347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32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uk-UA" altLang="uk-UA" sz="4000" dirty="0" smtClean="0">
                <a:solidFill>
                  <a:schemeClr val="tx2"/>
                </a:solidFill>
              </a:rPr>
              <a:t>Сучасна ситуація</a:t>
            </a:r>
            <a:endParaRPr lang="en-US" altLang="uk-UA" sz="4000" dirty="0">
              <a:solidFill>
                <a:schemeClr val="tx2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7271320" cy="3944679"/>
          </a:xfrm>
        </p:spPr>
      </p:pic>
      <p:sp>
        <p:nvSpPr>
          <p:cNvPr id="3" name="Прямоугольник 2"/>
          <p:cNvSpPr/>
          <p:nvPr/>
        </p:nvSpPr>
        <p:spPr>
          <a:xfrm>
            <a:off x="1979712" y="5657671"/>
            <a:ext cx="709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 smtClean="0">
                <a:solidFill>
                  <a:srgbClr val="080808"/>
                </a:solidFill>
              </a:rPr>
              <a:t>Країни світу за споживанням сигарет на душу населення (тільки дорослі, дані по населенню за 2007 рік).</a:t>
            </a:r>
            <a:endParaRPr lang="uk-UA" sz="18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99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uk-UA" altLang="uk-UA" sz="4000" dirty="0" smtClean="0">
                <a:solidFill>
                  <a:schemeClr val="tx2"/>
                </a:solidFill>
              </a:rPr>
              <a:t>«Тютюнова» статистика</a:t>
            </a:r>
            <a:endParaRPr lang="en-US" altLang="uk-UA" sz="4000" dirty="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6934200" cy="4544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300" dirty="0">
                <a:solidFill>
                  <a:srgbClr val="080808"/>
                </a:solidFill>
              </a:rPr>
              <a:t>В Україні щоденно курить </a:t>
            </a:r>
            <a:r>
              <a:rPr lang="uk-UA" sz="1300" dirty="0" smtClean="0">
                <a:solidFill>
                  <a:srgbClr val="080808"/>
                </a:solidFill>
              </a:rPr>
              <a:t>45% </a:t>
            </a:r>
            <a:r>
              <a:rPr lang="uk-UA" sz="1300" dirty="0">
                <a:solidFill>
                  <a:srgbClr val="080808"/>
                </a:solidFill>
              </a:rPr>
              <a:t>дорослих чоловіків і </a:t>
            </a:r>
            <a:r>
              <a:rPr lang="uk-UA" sz="1300" dirty="0" smtClean="0">
                <a:solidFill>
                  <a:srgbClr val="080808"/>
                </a:solidFill>
              </a:rPr>
              <a:t>9% </a:t>
            </a:r>
            <a:r>
              <a:rPr lang="uk-UA" sz="1300" dirty="0">
                <a:solidFill>
                  <a:srgbClr val="080808"/>
                </a:solidFill>
              </a:rPr>
              <a:t>дорослих </a:t>
            </a:r>
            <a:r>
              <a:rPr lang="uk-UA" sz="1300" dirty="0" smtClean="0">
                <a:solidFill>
                  <a:srgbClr val="080808"/>
                </a:solidFill>
              </a:rPr>
              <a:t>жінок, серед </a:t>
            </a:r>
            <a:r>
              <a:rPr lang="uk-UA" sz="1300" dirty="0">
                <a:solidFill>
                  <a:srgbClr val="080808"/>
                </a:solidFill>
              </a:rPr>
              <a:t>молоді курить </a:t>
            </a:r>
            <a:r>
              <a:rPr lang="uk-UA" sz="1300" dirty="0" smtClean="0">
                <a:solidFill>
                  <a:srgbClr val="080808"/>
                </a:solidFill>
              </a:rPr>
              <a:t>45% </a:t>
            </a:r>
            <a:r>
              <a:rPr lang="uk-UA" sz="1300" dirty="0">
                <a:solidFill>
                  <a:srgbClr val="080808"/>
                </a:solidFill>
              </a:rPr>
              <a:t>юнаків і </a:t>
            </a:r>
            <a:r>
              <a:rPr lang="uk-UA" sz="1300" dirty="0" smtClean="0">
                <a:solidFill>
                  <a:srgbClr val="080808"/>
                </a:solidFill>
              </a:rPr>
              <a:t>35% дівчат;</a:t>
            </a:r>
            <a:endParaRPr lang="uk-UA" sz="1300" dirty="0">
              <a:solidFill>
                <a:srgbClr val="080808"/>
              </a:solidFill>
            </a:endParaRPr>
          </a:p>
          <a:p>
            <a:r>
              <a:rPr lang="uk-UA" sz="1300" dirty="0" smtClean="0">
                <a:solidFill>
                  <a:srgbClr val="080808"/>
                </a:solidFill>
              </a:rPr>
              <a:t>68% </a:t>
            </a:r>
            <a:r>
              <a:rPr lang="uk-UA" sz="1300" dirty="0">
                <a:solidFill>
                  <a:srgbClr val="080808"/>
                </a:solidFill>
              </a:rPr>
              <a:t>курців заявили, що зацікавлені у відмові від куріння, а серед тих, хто будь-коли курив щодня, </a:t>
            </a:r>
            <a:r>
              <a:rPr lang="uk-UA" sz="1300" dirty="0" smtClean="0">
                <a:solidFill>
                  <a:srgbClr val="080808"/>
                </a:solidFill>
              </a:rPr>
              <a:t>26% </a:t>
            </a:r>
            <a:r>
              <a:rPr lang="uk-UA" sz="1300" dirty="0">
                <a:solidFill>
                  <a:srgbClr val="080808"/>
                </a:solidFill>
              </a:rPr>
              <a:t>вже є колишніми курцями;</a:t>
            </a:r>
          </a:p>
          <a:p>
            <a:r>
              <a:rPr lang="uk-UA" sz="1300" dirty="0">
                <a:solidFill>
                  <a:srgbClr val="080808"/>
                </a:solidFill>
              </a:rPr>
              <a:t>Понад </a:t>
            </a:r>
            <a:r>
              <a:rPr lang="uk-UA" sz="1300" dirty="0" smtClean="0">
                <a:solidFill>
                  <a:srgbClr val="080808"/>
                </a:solidFill>
              </a:rPr>
              <a:t>90% </a:t>
            </a:r>
            <a:r>
              <a:rPr lang="uk-UA" sz="1300" dirty="0">
                <a:solidFill>
                  <a:srgbClr val="080808"/>
                </a:solidFill>
              </a:rPr>
              <a:t>населення України підтримує заборону куріння на всіх робочих місцях;</a:t>
            </a:r>
          </a:p>
          <a:p>
            <a:r>
              <a:rPr lang="uk-UA" sz="1300" dirty="0">
                <a:solidFill>
                  <a:srgbClr val="080808"/>
                </a:solidFill>
              </a:rPr>
              <a:t>Підтримка повної заборони реклами тютюну серед населення — </a:t>
            </a:r>
            <a:r>
              <a:rPr lang="uk-UA" sz="1300" dirty="0" smtClean="0">
                <a:solidFill>
                  <a:srgbClr val="080808"/>
                </a:solidFill>
              </a:rPr>
              <a:t>70%;</a:t>
            </a:r>
            <a:endParaRPr lang="uk-UA" sz="1300" dirty="0">
              <a:solidFill>
                <a:srgbClr val="080808"/>
              </a:solidFill>
            </a:endParaRPr>
          </a:p>
          <a:p>
            <a:r>
              <a:rPr lang="uk-UA" sz="1300" dirty="0" smtClean="0">
                <a:solidFill>
                  <a:srgbClr val="080808"/>
                </a:solidFill>
              </a:rPr>
              <a:t>Всього </a:t>
            </a:r>
            <a:r>
              <a:rPr lang="uk-UA" sz="1300" dirty="0">
                <a:solidFill>
                  <a:srgbClr val="080808"/>
                </a:solidFill>
              </a:rPr>
              <a:t>в країні нараховується близько 9 мільйонів активних курців, що складають третину всього працездатного населення країни;</a:t>
            </a:r>
          </a:p>
          <a:p>
            <a:r>
              <a:rPr lang="uk-UA" sz="1300" dirty="0" smtClean="0">
                <a:solidFill>
                  <a:srgbClr val="080808"/>
                </a:solidFill>
              </a:rPr>
              <a:t>Україна</a:t>
            </a:r>
            <a:r>
              <a:rPr lang="uk-UA" sz="1300" dirty="0">
                <a:solidFill>
                  <a:srgbClr val="080808"/>
                </a:solidFill>
              </a:rPr>
              <a:t> </a:t>
            </a:r>
            <a:r>
              <a:rPr lang="uk-UA" sz="1300" dirty="0" smtClean="0">
                <a:solidFill>
                  <a:srgbClr val="080808"/>
                </a:solidFill>
              </a:rPr>
              <a:t>посідає 17 </a:t>
            </a:r>
            <a:r>
              <a:rPr lang="uk-UA" sz="1300" dirty="0">
                <a:solidFill>
                  <a:srgbClr val="080808"/>
                </a:solidFill>
              </a:rPr>
              <a:t>місце в списку країн-лідерів за кількістю курців;</a:t>
            </a:r>
          </a:p>
          <a:p>
            <a:r>
              <a:rPr lang="uk-UA" sz="1300" dirty="0">
                <a:solidFill>
                  <a:srgbClr val="080808"/>
                </a:solidFill>
              </a:rPr>
              <a:t>Щорічно до числа курців долучаються не менш 100 000 українців;</a:t>
            </a:r>
          </a:p>
          <a:p>
            <a:r>
              <a:rPr lang="uk-UA" sz="1300" dirty="0">
                <a:solidFill>
                  <a:srgbClr val="080808"/>
                </a:solidFill>
              </a:rPr>
              <a:t>Кожен четвертий підліток в Україні викурює першу сигарету у віці 10 років;</a:t>
            </a:r>
          </a:p>
          <a:p>
            <a:r>
              <a:rPr lang="uk-UA" sz="1300" dirty="0">
                <a:solidFill>
                  <a:srgbClr val="080808"/>
                </a:solidFill>
              </a:rPr>
              <a:t>Україна є другою країною у світі (після Чилі), де у віці 13-15 років курять більше </a:t>
            </a:r>
            <a:r>
              <a:rPr lang="uk-UA" sz="1300" dirty="0" smtClean="0">
                <a:solidFill>
                  <a:srgbClr val="080808"/>
                </a:solidFill>
              </a:rPr>
              <a:t>30% </a:t>
            </a:r>
            <a:r>
              <a:rPr lang="uk-UA" sz="1300" dirty="0">
                <a:solidFill>
                  <a:srgbClr val="080808"/>
                </a:solidFill>
              </a:rPr>
              <a:t>юнаків і дівчат;</a:t>
            </a:r>
          </a:p>
          <a:p>
            <a:r>
              <a:rPr lang="uk-UA" sz="1300" dirty="0">
                <a:solidFill>
                  <a:srgbClr val="080808"/>
                </a:solidFill>
              </a:rPr>
              <a:t>Україна займає ІІ місце за кількістю викурених сигарет на одного громадянина. На кожного українця припадає понад 2500 сигарет — майже 7 щоденно;</a:t>
            </a:r>
          </a:p>
          <a:p>
            <a:r>
              <a:rPr lang="uk-UA" sz="1300" dirty="0">
                <a:solidFill>
                  <a:srgbClr val="080808"/>
                </a:solidFill>
              </a:rPr>
              <a:t>Розрахунки Всесвітнього банку свідчать про те, що економічні збитки України від </a:t>
            </a:r>
            <a:r>
              <a:rPr lang="uk-UA" sz="1300" dirty="0" smtClean="0">
                <a:solidFill>
                  <a:srgbClr val="080808"/>
                </a:solidFill>
              </a:rPr>
              <a:t>тютюну</a:t>
            </a:r>
            <a:r>
              <a:rPr lang="uk-UA" sz="1300" dirty="0">
                <a:solidFill>
                  <a:srgbClr val="080808"/>
                </a:solidFill>
              </a:rPr>
              <a:t> складають близько 2 мільярдів доларів щорічно;</a:t>
            </a:r>
          </a:p>
          <a:p>
            <a:r>
              <a:rPr lang="uk-UA" sz="1300" dirty="0">
                <a:solidFill>
                  <a:srgbClr val="080808"/>
                </a:solidFill>
              </a:rPr>
              <a:t>За офіційною статистикою в Україні щороку від хвороб пов'язаних з курінням помирає 120 тисяч </a:t>
            </a:r>
            <a:r>
              <a:rPr lang="uk-UA" sz="1300" dirty="0" smtClean="0">
                <a:solidFill>
                  <a:srgbClr val="080808"/>
                </a:solidFill>
              </a:rPr>
              <a:t>чоловік.</a:t>
            </a:r>
            <a:endParaRPr lang="uk-UA" sz="1300" dirty="0">
              <a:solidFill>
                <a:srgbClr val="080808"/>
              </a:solidFill>
            </a:endParaRPr>
          </a:p>
          <a:p>
            <a:pPr>
              <a:lnSpc>
                <a:spcPct val="80000"/>
              </a:lnSpc>
            </a:pPr>
            <a:endParaRPr lang="en-US" altLang="uk-UA" sz="12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7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124744"/>
            <a:ext cx="6934200" cy="4267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uk-UA" sz="4800" b="1" dirty="0" smtClean="0">
                <a:solidFill>
                  <a:schemeClr val="tx2"/>
                </a:solidFill>
                <a:latin typeface="Boyarsky" panose="020B0604020202020204" pitchFamily="33" charset="0"/>
              </a:rPr>
              <a:t>Чим </a:t>
            </a:r>
            <a:r>
              <a:rPr lang="uk-UA" altLang="uk-UA" sz="4800" b="1" dirty="0" smtClean="0">
                <a:solidFill>
                  <a:schemeClr val="tx2"/>
                </a:solidFill>
                <a:latin typeface="Boyarsky" panose="020B0604020202020204" pitchFamily="33" charset="0"/>
              </a:rPr>
              <a:t>хворіють</a:t>
            </a:r>
            <a:r>
              <a:rPr lang="ru-RU" altLang="uk-UA" sz="4800" b="1" dirty="0" smtClean="0">
                <a:solidFill>
                  <a:schemeClr val="tx2"/>
                </a:solidFill>
                <a:latin typeface="Boyarsky" panose="020B0604020202020204" pitchFamily="33" charset="0"/>
              </a:rPr>
              <a:t> </a:t>
            </a:r>
            <a:r>
              <a:rPr lang="uk-UA" altLang="uk-UA" sz="4800" b="1" dirty="0" smtClean="0">
                <a:solidFill>
                  <a:schemeClr val="tx2"/>
                </a:solidFill>
                <a:latin typeface="Boyarsky" panose="020B0604020202020204" pitchFamily="33" charset="0"/>
              </a:rPr>
              <a:t>курці</a:t>
            </a:r>
            <a:endParaRPr lang="uk-UA" altLang="uk-UA" sz="4800" b="1" dirty="0">
              <a:solidFill>
                <a:schemeClr val="tx2"/>
              </a:solidFill>
              <a:latin typeface="Boyarsky" panose="020B0604020202020204" pitchFamily="33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4944"/>
            <a:ext cx="1990476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94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404664"/>
            <a:ext cx="6934200" cy="295232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80808"/>
                </a:solidFill>
              </a:rPr>
              <a:t>В </a:t>
            </a:r>
            <a:r>
              <a:rPr lang="uk-UA" sz="1800" dirty="0">
                <a:solidFill>
                  <a:srgbClr val="080808"/>
                </a:solidFill>
              </a:rPr>
              <a:t>першу чергу, паління впливає на серце, викликаючи різні серцево-судинні хвороби. Серцеві захворювання, викликані курінням, - це серйозні ішемічні патології. Куріння негативно впливає і на судини. Будь-який з видів куріння, у тому числі пасивне, підвищує можливість появи якого-небудь захворювання, викликаючи спазми в дрібних артеріях, підвищення артеріального тиску, почастішання ритму серцевих скорочень. Крім цього, речовини, які у величезних кількостях містяться в тютюновому димі, можуть провокувати формування атеросклеротичних бляшок - вони утворюються на стінках судин, ускладнюючи, при цьому, процес кровопостачання в </a:t>
            </a:r>
            <a:r>
              <a:rPr lang="uk-UA" sz="1800" dirty="0" smtClean="0">
                <a:solidFill>
                  <a:srgbClr val="080808"/>
                </a:solidFill>
              </a:rPr>
              <a:t>організмі.</a:t>
            </a:r>
            <a:endParaRPr lang="en-US" altLang="uk-UA" sz="1800" dirty="0">
              <a:solidFill>
                <a:srgbClr val="080808"/>
              </a:solidFill>
            </a:endParaRPr>
          </a:p>
        </p:txBody>
      </p:sp>
      <p:pic>
        <p:nvPicPr>
          <p:cNvPr id="4098" name="Picture 2" descr="http://fitvid.ru/wp-content/uploads/2013/03/pros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41917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19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4">
      <a:dk1>
        <a:srgbClr val="EAEAEA"/>
      </a:dk1>
      <a:lt1>
        <a:srgbClr val="FFFFFF"/>
      </a:lt1>
      <a:dk2>
        <a:srgbClr val="4D4D4D"/>
      </a:dk2>
      <a:lt2>
        <a:srgbClr val="0D0D0D"/>
      </a:lt2>
      <a:accent1>
        <a:srgbClr val="262626"/>
      </a:accent1>
      <a:accent2>
        <a:srgbClr val="383838"/>
      </a:accent2>
      <a:accent3>
        <a:srgbClr val="FFFFFF"/>
      </a:accent3>
      <a:accent4>
        <a:srgbClr val="C8C8C8"/>
      </a:accent4>
      <a:accent5>
        <a:srgbClr val="ACACAC"/>
      </a:accent5>
      <a:accent6>
        <a:srgbClr val="323232"/>
      </a:accent6>
      <a:hlink>
        <a:srgbClr val="F0A510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371710"/>
        </a:lt2>
        <a:accent1>
          <a:srgbClr val="542216"/>
        </a:accent1>
        <a:accent2>
          <a:srgbClr val="21110E"/>
        </a:accent2>
        <a:accent3>
          <a:srgbClr val="FFFFFF"/>
        </a:accent3>
        <a:accent4>
          <a:srgbClr val="404040"/>
        </a:accent4>
        <a:accent5>
          <a:srgbClr val="B3ABAB"/>
        </a:accent5>
        <a:accent6>
          <a:srgbClr val="1D0E0C"/>
        </a:accent6>
        <a:hlink>
          <a:srgbClr val="8439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1D1D2B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0099FF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4D4D4D"/>
        </a:dk2>
        <a:lt2>
          <a:srgbClr val="211E19"/>
        </a:lt2>
        <a:accent1>
          <a:srgbClr val="39342B"/>
        </a:accent1>
        <a:accent2>
          <a:srgbClr val="5B5347"/>
        </a:accent2>
        <a:accent3>
          <a:srgbClr val="FFFFFF"/>
        </a:accent3>
        <a:accent4>
          <a:srgbClr val="C8C8C8"/>
        </a:accent4>
        <a:accent5>
          <a:srgbClr val="AEAEAC"/>
        </a:accent5>
        <a:accent6>
          <a:srgbClr val="524A3F"/>
        </a:accent6>
        <a:hlink>
          <a:srgbClr val="6F6555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4D4D4D"/>
        </a:dk2>
        <a:lt2>
          <a:srgbClr val="0D0D0D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EAEAEA"/>
        </a:dk1>
        <a:lt1>
          <a:srgbClr val="FFFFFF"/>
        </a:lt1>
        <a:dk2>
          <a:srgbClr val="4D4D4D"/>
        </a:dk2>
        <a:lt2>
          <a:srgbClr val="0D0D0D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F0A51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311</TotalTime>
  <Words>588</Words>
  <Application>Microsoft Office PowerPoint</Application>
  <PresentationFormat>Экран (4:3)</PresentationFormat>
  <Paragraphs>59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powerpoint-template</vt:lpstr>
      <vt:lpstr>Презентація на тему  «Паління»</vt:lpstr>
      <vt:lpstr>Зміст</vt:lpstr>
      <vt:lpstr>Загальні відомості</vt:lpstr>
      <vt:lpstr>Презентация PowerPoint</vt:lpstr>
      <vt:lpstr>Факти</vt:lpstr>
      <vt:lpstr>Сучасна ситуація</vt:lpstr>
      <vt:lpstr>«Тютюнова» 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Куріння</dc:title>
  <dc:creator>админ</dc:creator>
  <cp:lastModifiedBy>админ</cp:lastModifiedBy>
  <cp:revision>70</cp:revision>
  <dcterms:created xsi:type="dcterms:W3CDTF">2015-03-07T13:22:44Z</dcterms:created>
  <dcterms:modified xsi:type="dcterms:W3CDTF">2015-03-15T22:28:15Z</dcterms:modified>
</cp:coreProperties>
</file>