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FA2FFF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967D-1F1A-4030-A5D0-041B65A626F0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AF04-DB50-455B-88ED-7ABE256F1B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11266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19779-1DF5-427B-AB29-E0C00B2F0D56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DEEA-98EF-4530-B2C2-7BABD41B01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336261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D8108-A408-4B8C-8B2E-8D40034EE67B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7453-19A9-48B5-8611-18B778693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619392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FC54-9745-40E6-A490-55AAB2992826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2FAF-9269-4BB2-A817-F08486B926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407024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68BD-CD87-4774-B410-3C60463DD207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7A1C-7D40-4723-916A-D0855BE3B1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57162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BF54-31F8-4353-935C-3D32C0C56AFD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FDB0-48D4-4189-AB4A-293384888F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419174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35DE-D7AB-4534-B026-AC466B4219D7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9FA72-A271-48D6-9585-BF419339D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32782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9859-7A9C-4B61-A6F4-0FCB1728A857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5B177-C6B3-4D06-8AF8-0AFCFB0A1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0152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949D-4B46-4343-8078-C4513F67042A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1B09-62B4-487C-BDA2-1AC6BA33B7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870320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9F71-362F-422E-8F61-E90BFBF785FC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5416-2ECB-4730-A5A5-9948D9C10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269611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4B58-ED54-4D56-9B35-ABCBCFC21E59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F87A-9549-4C47-833A-806F3A99E8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592724"/>
      </p:ext>
    </p:extLst>
  </p:cSld>
  <p:clrMapOvr>
    <a:masterClrMapping/>
  </p:clrMapOvr>
  <p:transition xmlns:p14="http://schemas.microsoft.com/office/powerpoint/2010/main" spd="slow">
    <p:circl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ABADEC-3CD7-4B9A-A903-2F569D2BB11F}" type="datetimeFigureOut">
              <a:rPr lang="ru-RU"/>
              <a:pPr>
                <a:defRPr/>
              </a:pPr>
              <a:t>18.05.2010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DB4924-5258-4B19-9EAB-5AA57299DA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circle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Documents%20and%20Settings\nikolay\&#1056;&#1072;&#1073;&#1086;&#1095;&#1080;&#1081;%20&#1089;&#1090;&#1086;&#1083;\&#1041;.%20&#1064;&#1086;&#1091;\06%20&#1041;&#1077;&#1090;&#1093;&#1086;&#1074;&#1077;&#1085;-&#1057;&#1086;&#1085;&#1072;&#1090;&#1072;%20&#1051;&#1091;&#1085;&#1085;&#1072;&#1103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6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8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06 Бетховен-Соната Лун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6 Бетховен-Соната Лун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6 Бетховен-Соната Лун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6 Бетховен-Соната Лун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214313"/>
            <a:ext cx="6400800" cy="23288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i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Джордж Бернард Шоу</a:t>
            </a:r>
          </a:p>
        </p:txBody>
      </p:sp>
      <p:pic>
        <p:nvPicPr>
          <p:cNvPr id="4" name="Рисунок 3" descr="FC2_FireEnv.jpg"/>
          <p:cNvPicPr>
            <a:picLocks noChangeAspect="1"/>
          </p:cNvPicPr>
          <p:nvPr/>
        </p:nvPicPr>
        <p:blipFill>
          <a:blip r:embed="rId8" cstate="print">
            <a:lum bright="30000"/>
          </a:blip>
          <a:stretch>
            <a:fillRect/>
          </a:stretch>
        </p:blipFill>
        <p:spPr>
          <a:xfrm>
            <a:off x="0" y="1857364"/>
            <a:ext cx="7072330" cy="4000528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5" name="Рисунок 4" descr="psh_089.bmp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60061">
            <a:off x="3717633" y="1619777"/>
            <a:ext cx="4243412" cy="4610935"/>
          </a:xfrm>
          <a:prstGeom prst="ellipse">
            <a:avLst/>
          </a:prstGeom>
          <a:ln w="34925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17500" dir="2700000" algn="ctr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Рисунок 5" descr="J017542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546860">
            <a:off x="5286380" y="2000240"/>
            <a:ext cx="3657600" cy="2420112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7" name="Рисунок 6" descr="J017542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3438" y="3907039"/>
            <a:ext cx="4014790" cy="2656453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8" name="Рисунок 7" descr="J017542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0430" y="4786322"/>
            <a:ext cx="2705104" cy="1789877"/>
          </a:xfrm>
          <a:prstGeom prst="cloud">
            <a:avLst/>
          </a:prstGeom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3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12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0384888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428960" y="0"/>
            <a:ext cx="5715040" cy="5357826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Поворот к социализму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071688"/>
            <a:ext cx="5429250" cy="464343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</a:t>
            </a:r>
            <a:r>
              <a:rPr lang="ru-RU" sz="19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Жанровому многообразию драматургии Бернарда Шоу соответствует ее широкий эмоциональный спектр — от сарказма до элегичного размышления над судьбами людей, оказывающихся жертвами уродливых общественных установлений. Однако остается неизменной исходная эстетическая идея Шоу, убежденного, что «пьеса без спора и без предмета спора больше уже не котируется как серьезная драма». Его собственной наиболее последовательной попыткой создать серьезную драму в точном значении слова была «Святая Иоанна» (1923), представляющая собой версию истории суда и расправы над Жанной дАрк. Почти одновременно написанная из пяти частей пьеса «Назад к Мафусаилу» (1923), действие которой начинается во времена творения и заканчивается в 1920 году, всего полнее иллюстрирует исторические концепции Шоу, воспринимающего хронику человечества как чередование периодов стагнации и творческой эволюции, в конце концов одерживающей верх.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382930.JPG"/>
          <p:cNvPicPr>
            <a:picLocks noChangeAspect="1"/>
          </p:cNvPicPr>
          <p:nvPr/>
        </p:nvPicPr>
        <p:blipFill>
          <a:blip r:embed="rId3"/>
          <a:srcRect l="7576" t="9849" r="7196" b="5302"/>
          <a:stretch>
            <a:fillRect/>
          </a:stretch>
        </p:blipFill>
        <p:spPr>
          <a:xfrm rot="1463373">
            <a:off x="-208653" y="3742949"/>
            <a:ext cx="4249635" cy="3021963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10" name="Рисунок 9" descr="J0382930.JPG"/>
          <p:cNvPicPr>
            <a:picLocks noChangeAspect="1"/>
          </p:cNvPicPr>
          <p:nvPr/>
        </p:nvPicPr>
        <p:blipFill>
          <a:blip r:embed="rId3"/>
          <a:srcRect l="7576" t="9849" r="7196" b="5302"/>
          <a:stretch>
            <a:fillRect/>
          </a:stretch>
        </p:blipFill>
        <p:spPr>
          <a:xfrm>
            <a:off x="5572132" y="285728"/>
            <a:ext cx="3214710" cy="2286016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1229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220px-George_bernard_sha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-571528"/>
            <a:ext cx="4040206" cy="6207226"/>
          </a:xfrm>
          <a:prstGeom prst="ellipse">
            <a:avLst/>
          </a:prstGeom>
          <a:ln w="34925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17500" dir="2700000" algn="ctr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Рисунок 4" descr="05nil041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60283">
            <a:off x="5292987" y="3173839"/>
            <a:ext cx="1771650" cy="1971675"/>
          </a:xfrm>
          <a:prstGeom prst="ellipse">
            <a:avLst/>
          </a:prstGeom>
          <a:ln w="34925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17500" dir="2700000" algn="ctr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6" name="Рисунок 5" descr="psh_089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517634">
            <a:off x="6429388" y="4500570"/>
            <a:ext cx="1771650" cy="1971675"/>
          </a:xfrm>
          <a:prstGeom prst="ellipse">
            <a:avLst/>
          </a:prstGeom>
          <a:ln w="34925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17500" dir="2700000" algn="ctr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7" name="Рисунок 6" descr="sh00009i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28604"/>
            <a:ext cx="2914658" cy="3243732"/>
          </a:xfrm>
          <a:prstGeom prst="ellipse">
            <a:avLst/>
          </a:prstGeom>
          <a:ln w="34925">
            <a:solidFill>
              <a:srgbClr xmlns:mc="http://schemas.openxmlformats.org/markup-compatibility/2006" xmlns:a14="http://schemas.microsoft.com/office/drawing/2010/main" val="FFFFFF" mc:Ignorable=""/>
            </a:solidFill>
          </a:ln>
          <a:effectLst>
            <a:outerShdw blurRad="317500" dir="2700000" algn="ctr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35768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Бернард Шоу  скончался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2 ноября 1950, в Эйот-Сент-Лоренсе.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8" name="Рисунок 7" descr="J0382930.JPG"/>
          <p:cNvPicPr>
            <a:picLocks noChangeAspect="1"/>
          </p:cNvPicPr>
          <p:nvPr/>
        </p:nvPicPr>
        <p:blipFill>
          <a:blip r:embed="rId3"/>
          <a:srcRect l="7576" t="9849" r="7196" b="5302"/>
          <a:stretch>
            <a:fillRect/>
          </a:stretch>
        </p:blipFill>
        <p:spPr>
          <a:xfrm>
            <a:off x="4071934" y="4714884"/>
            <a:ext cx="3214710" cy="2286016"/>
          </a:xfrm>
          <a:prstGeom prst="cloud">
            <a:avLst/>
          </a:prstGeom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1785926"/>
            <a:ext cx="4286280" cy="5715039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5" name="Рисунок 4" descr="Фото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876614"/>
            <a:ext cx="7572428" cy="598138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26543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Презентацию подготовила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ученица 11 «А» класса </a:t>
            </a:r>
            <a: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МОУ Ильинская СОШ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Каталова Юлия</a:t>
            </a:r>
            <a:b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</a:br>
            <a:endParaRPr lang="ru-RU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lib.jpg"/>
          <p:cNvPicPr>
            <a:picLocks noChangeAspect="1"/>
          </p:cNvPicPr>
          <p:nvPr/>
        </p:nvPicPr>
        <p:blipFill>
          <a:blip r:embed="rId5"/>
          <a:srcRect l="60884" t="7952" r="-2991" b="37746"/>
          <a:stretch>
            <a:fillRect/>
          </a:stretch>
        </p:blipFill>
        <p:spPr>
          <a:xfrm>
            <a:off x="4500562" y="2643182"/>
            <a:ext cx="4357718" cy="4214818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9" name="Рисунок 8" descr="PICT0014.JPG"/>
          <p:cNvPicPr>
            <a:picLocks noChangeAspect="1"/>
          </p:cNvPicPr>
          <p:nvPr/>
        </p:nvPicPr>
        <p:blipFill>
          <a:blip r:embed="rId6" cstate="print">
            <a:lum bright="40000" contrast="40000"/>
          </a:blip>
          <a:srcRect l="15305" t="28646" r="67448" b="42708"/>
          <a:stretch>
            <a:fillRect/>
          </a:stretch>
        </p:blipFill>
        <p:spPr>
          <a:xfrm rot="20673263">
            <a:off x="6806450" y="3281434"/>
            <a:ext cx="1226028" cy="138844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143380"/>
            <a:ext cx="4443418" cy="2940062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8" name="Рисунок 7" descr="Cloud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0"/>
            <a:ext cx="9036100" cy="6386912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6" name="Содержимое 5" descr="2006_9.jpg"/>
          <p:cNvPicPr>
            <a:picLocks noGrp="1" noChangeAspect="1"/>
          </p:cNvPicPr>
          <p:nvPr>
            <p:ph idx="1"/>
          </p:nvPr>
        </p:nvPicPr>
        <p:blipFill>
          <a:blip r:embed="rId5">
            <a:lum bright="30000"/>
          </a:blip>
          <a:srcRect l="10989" t="15152" r="50000" b="32760"/>
          <a:stretch>
            <a:fillRect/>
          </a:stretch>
        </p:blipFill>
        <p:spPr>
          <a:xfrm>
            <a:off x="214282" y="642918"/>
            <a:ext cx="5286412" cy="492291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7" name="Рисунок 6" descr="2006_9.jpg"/>
          <p:cNvPicPr>
            <a:picLocks noChangeAspect="1"/>
          </p:cNvPicPr>
          <p:nvPr/>
        </p:nvPicPr>
        <p:blipFill>
          <a:blip r:embed="rId5">
            <a:lum bright="20000"/>
          </a:blip>
          <a:srcRect l="50000" t="15652" r="9375" b="32242"/>
          <a:stretch>
            <a:fillRect/>
          </a:stretch>
        </p:blipFill>
        <p:spPr>
          <a:xfrm>
            <a:off x="4071934" y="2125072"/>
            <a:ext cx="5072066" cy="4732928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85750"/>
            <a:ext cx="5000625" cy="53578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Джордж Бернард Шоу </a:t>
            </a:r>
            <a:r>
              <a:rPr lang="ru-RU" sz="2000" b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(1856-1950) — английский писатель, драматург, прозаик, эссеист, один из реформаторов театра 20 века, пропагандист драмы идей. Один из учредителей социал-реформистского «Фабианского общества» (1884). Роман «Социалист-любитель» (1883), статьи о музыке и театре (пропагандировал пьесы Генрика Ибсена как образец новой драмы). Создатель драмы-дискуссии, в центре которой — столкновение враждебных идеологий, социально-этические проблемы: «Дома вдовца» (1892), «Профессия г-жи Уоррен» (1894), «Тележка с яблоками» (1929). </a:t>
            </a:r>
            <a: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ru-RU" sz="20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</a:br>
            <a:endParaRPr lang="ru-RU" sz="2000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big_nature9.jpg"/>
          <p:cNvPicPr>
            <a:picLocks noChangeAspect="1"/>
          </p:cNvPicPr>
          <p:nvPr/>
        </p:nvPicPr>
        <p:blipFill>
          <a:blip r:embed="rId3">
            <a:lum bright="30000"/>
          </a:blip>
          <a:srcRect l="28334" t="11458" r="27499" b="10416"/>
          <a:stretch>
            <a:fillRect/>
          </a:stretch>
        </p:blipFill>
        <p:spPr>
          <a:xfrm>
            <a:off x="357158" y="785794"/>
            <a:ext cx="7572428" cy="5357850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857250"/>
            <a:ext cx="295275" cy="307975"/>
          </a:xfrm>
        </p:spPr>
        <p:txBody>
          <a:bodyPr wrap="none" anchor="ctr">
            <a:spAutoFit/>
          </a:bodyPr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rgbClr xmlns:mc="http://schemas.openxmlformats.org/markup-compatibility/2006" xmlns:a14="http://schemas.microsoft.com/office/drawing/2010/main" val="191970" mc:Ignorable="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endParaRPr lang="ru-RU" sz="1800" smtClean="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8" name="Рисунок 7" descr="220px-George_bernard_shaw.jpg"/>
          <p:cNvPicPr>
            <a:picLocks noChangeAspect="1"/>
          </p:cNvPicPr>
          <p:nvPr/>
        </p:nvPicPr>
        <p:blipFill>
          <a:blip r:embed="rId4">
            <a:lum bright="30000"/>
          </a:blip>
          <a:stretch>
            <a:fillRect/>
          </a:stretch>
        </p:blipFill>
        <p:spPr>
          <a:xfrm>
            <a:off x="4786314" y="0"/>
            <a:ext cx="4540272" cy="5072074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85750" y="214313"/>
            <a:ext cx="610393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Независимый театр </a:t>
            </a:r>
          </a:p>
          <a:p>
            <a:pPr eaLnBrk="0" hangingPunct="0"/>
            <a:r>
              <a:rPr lang="ru-RU" sz="1600">
                <a:solidFill>
                  <a:srgbClr xmlns:mc="http://schemas.openxmlformats.org/markup-compatibility/2006" xmlns:a14="http://schemas.microsoft.com/office/drawing/2010/main" val="2B002B" mc:Ignorable="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Бернард Шоу родился 26 июля 1856 года, в Дублине. Ирландец по происхождению, Шоу неоднократно обращался в своем творчестве к острым проблемам, связанным с отношениями между Англией и «другим островом Джона Булля», как озаглавлена его пьеса (1904). Однако родные места он навсегда покинул двадцатилетним юношей. В Лондоне Шоу тесно сблизился с участниками «Фабианского общества», разделяя их программу реформ с целью постепенного перехода к социализму. </a:t>
            </a:r>
          </a:p>
          <a:p>
            <a:pPr eaLnBrk="0" hangingPunct="0"/>
            <a:r>
              <a:rPr lang="ru-RU" sz="1600">
                <a:solidFill>
                  <a:srgbClr xmlns:mc="http://schemas.openxmlformats.org/markup-compatibility/2006" xmlns:a14="http://schemas.microsoft.com/office/drawing/2010/main" val="2B002B" mc:Ignorable=""/>
                </a:solidFill>
                <a:latin typeface="Comic Sans MS" pitchFamily="66" charset="0"/>
                <a:ea typeface="Times New Roman" pitchFamily="18" charset="0"/>
                <a:cs typeface="Tahoma" pitchFamily="34" charset="0"/>
              </a:rPr>
              <a:t>Принимая участие в пропагандистских кампаниях фабианцев и участвуя в работе муниципалитета одного из лондонских пригородов, Бернард Шоу начинал свою литературную деятельность как автор трактатов, разъясняющих основные установки движения, взявшего имя римского полководца Фабия, который прославился медлительностью и осторожностью, а также романами с откровенной идеологической подоплекой («Неуживчивый социалист», 1887, и другие). К прозе Бернард время от времени возвращался и впоследствии, публикуя новеллы и романы, чаще всего представлявшие собой беллетризированный философский очерк или обозрение понятий и нравов, облеченное в форму занимательного повествования с нетривиальной фабулой. Однако его истинным призванием оказался театр</a:t>
            </a:r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70542">
            <a:off x="0" y="642918"/>
            <a:ext cx="3114684" cy="2060883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Рисунок 7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4626">
            <a:off x="4929190" y="4170028"/>
            <a:ext cx="4062426" cy="2687972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4" name="Рисунок 3" descr="70.gif"/>
          <p:cNvPicPr>
            <a:picLocks noChangeAspect="1"/>
          </p:cNvPicPr>
          <p:nvPr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4805338" y="142852"/>
            <a:ext cx="4338662" cy="5423329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Независимый театр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8229600" cy="53578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Шоу ко времени восстания ирландцев 1916 года уже давно поселился в Лондоне, покинув Ирландию двадцатилетним юношей. «Англия захватила Ирландию. Что было делать мне? Покорить Англию»,— шутил он. А друг Шоу, писатель и публицист Честертон, раз­им ту же мысль, добавил: «Бернард Шоу открыл Англию как чужеземец, как захватчик, как победитель. Иными словами, он открыл Англию как ирландец». К середине</a:t>
            </a:r>
            <a:r>
              <a:rPr lang="ru-RU" sz="1800" b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XIX века ирландский (уэльский) язык был почти вытеснен из литературы, искусства Ирландии. Безусловным центром англоязычной литературы являлся Лондон, где художественная жизнь во второй половине прошлого столетия отличалась большой интенсивностью. Сюда и перебрался юный Шоу, чтобы многому научиться, обрести себя. Тотчас по прибытии в Лондон Бернард Шоу увлекся идеями социализма. Он стал членом маленького общества социали­стов, существующего и по сей день, которое называет себя Фабианским (по имени Фабия, римского полководца, отстаивав­шего политику медленных, постепенных действий,—фабианцы отрицали революционный путь изменения мира).</a:t>
            </a:r>
          </a:p>
          <a:p>
            <a:pPr>
              <a:buFont typeface="Arial" charset="0"/>
              <a:buNone/>
              <a:defRPr/>
            </a:pPr>
            <a:endParaRPr lang="ru-RU" sz="1800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defRPr/>
            </a:pPr>
            <a:endParaRPr lang="ru-RU" sz="1800" dirty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857760"/>
            <a:ext cx="2624142" cy="1736307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_nature22.jpg"/>
          <p:cNvPicPr>
            <a:picLocks noChangeAspect="1"/>
          </p:cNvPicPr>
          <p:nvPr/>
        </p:nvPicPr>
        <p:blipFill>
          <a:blip r:embed="rId3">
            <a:lum bright="30000"/>
          </a:blip>
          <a:srcRect l="30000" t="12500" r="30000" b="13541"/>
          <a:stretch>
            <a:fillRect/>
          </a:stretch>
        </p:blipFill>
        <p:spPr>
          <a:xfrm>
            <a:off x="857224" y="0"/>
            <a:ext cx="7500990" cy="6340123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Независимый театр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143125"/>
            <a:ext cx="4400550" cy="4525963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	</a:t>
            </a:r>
            <a:r>
              <a:rPr lang="ru-RU" sz="62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С 1888 Бернард Шоу постоянно выступал как театральный критик газеты «Стар», где сначала писал о музыкальном театре, а затем и о драме. Рецензии Шоу собраны в трехтомном издании «Наш театр девяностых» (1932). Основное внимание Шоу-критик уделял новым веяниям на подмостках, сопрягавшимся для него прежде всего с именем Генрика Ибсена. Большая статья «Квинтэссенция ибсенизма» (1891) приобрела характер творческого манифеста самого Шоу, возвестившего о своем неприятии господствовавшей театральной эстетики (мелодрама, «хорошо сделанная пьеса» с любовным сюжетом и т. п.) и о приверженности драме, затрагивающей актуальные общественные конфликты.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313"/>
            <a:ext cx="4352925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Современная драматургия должна была вызывать прямой отзвук у аудитории, узнающей в ней ситуации из собственного жизненного опыта, и провоцировать дискуссию, которая выходила бы далеко за пределы частного случая, показанного со сцены. Коллизии этой драматургии, в отличие от шекспировских, которые Бернард Шоу считал устаревшими, должны носить интеллектуальный или социально-обличительный характер, отличаясь подчеркнутой злободневностью, а персонажи важны не столько своей психологической сложностью, сколько чертами типа, проявленными полно и наглядно.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_nature23.jpg"/>
          <p:cNvPicPr>
            <a:picLocks noChangeAspect="1"/>
          </p:cNvPicPr>
          <p:nvPr/>
        </p:nvPicPr>
        <p:blipFill>
          <a:blip r:embed="rId3">
            <a:lum bright="20000"/>
          </a:blip>
          <a:srcRect l="10000" t="12500" r="10000" b="12500"/>
          <a:stretch>
            <a:fillRect/>
          </a:stretch>
        </p:blipFill>
        <p:spPr>
          <a:xfrm>
            <a:off x="-214346" y="0"/>
            <a:ext cx="7429555" cy="5572140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4" name="Рисунок 3" descr="sh00009i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655" y="285728"/>
            <a:ext cx="3743345" cy="500066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  <a:reflection blurRad="6350" stA="50000" endA="300" endPos="55500" dist="50800" dir="5400000" sy="-100000" algn="bl" rotWithShape="0"/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Независимый театр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5900737" cy="5043487"/>
          </a:xfrm>
        </p:spPr>
        <p:txBody>
          <a:bodyPr rtlCol="0">
            <a:normAutofit fontScale="47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	</a:t>
            </a:r>
            <a:r>
              <a:rPr lang="ru-RU" sz="34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«Дома вдовца» (1892) и «Профессия миссис Уоррен» (1893, поставлена 1902), пьесы, ставшие дебютом Шоу-драматурга, последовательно реализуют эту творческую программу. Обе они, как и ряд других, создавались для лондонского Независимого театра, существовавшего на правах полузакрытого клуба и поэтому относительно свободного от давления цензуры, препятствовавшей постановкам пьес, которые отличались смелостью изображения прежде табуированных сторон жизни и нетрафаретным художественным решением.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Цикл, получивший авторское название «Неприятные пьесы» (в него входит также «Сердцеед»,1893), затрагивает темы, никогда прежде не возникавшие в английской драматургии: бесчестные махинации, на которых наживаются респектабельные домовладельцы; любовь, не считающаяся с мещанскими нормами и запретами; проституция, показанная как болезненная социальная язва викторианской Англии. Все они написаны в жанре трагикомедии или трагифарса, самом органичном для дарования Шоу.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6289">
            <a:off x="214282" y="1785926"/>
            <a:ext cx="3657600" cy="2420112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7" name="Рисунок 6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57166"/>
            <a:ext cx="3124208" cy="2067184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Путь к славе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571625"/>
            <a:ext cx="5329237" cy="511492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</a:t>
            </a:r>
            <a:endParaRPr lang="ru-RU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</a:t>
            </a:r>
            <a:r>
              <a:rPr lang="ru-RU" sz="34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На сценах больших лондонских, а затем и европейских театров произведения Бернард Шоу начали проникать с конца 1990-х годов, когда он приступил к циклу «Приятных пьес», включающему пьесу о бунте женщины против предустановленности своего жребия образцовой супруги и матери («Кандида», 1897), за которой в том же году последовал «Избранник судьбы». Целью Шоу и в этих пьесах было «превратить сцену в трибуну пропаганды и арену дискуссий», однако он теперь охотно использовал приемы развлекательного театра, чтобы говорить с публикой на привычном ей языке, не отказываясь ни от значительной и острой проблематики, ни от иронии и пристрастия к парадоксу, во многом определяющим его стилистику. Характер художественных решений принципиально не изменился и в третьем цикле «Пьесы для пуритан», где Шоу строит действие, избегая любовных эпизодов («Ученик Дьявола», 1897, ставший его первым громким успехом, и др.).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4ac2e042569625e9257e82ded47fa8a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32" y="0"/>
            <a:ext cx="3714768" cy="4528462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5" name="Рисунок 4" descr="05nil041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857628"/>
            <a:ext cx="2171709" cy="2702654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Рисунок 7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344" y="4286256"/>
            <a:ext cx="3638656" cy="2407578"/>
          </a:xfrm>
          <a:prstGeom prst="cloud">
            <a:avLst/>
          </a:prstGeom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sh_089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786190"/>
            <a:ext cx="3028965" cy="2814420"/>
          </a:xfrm>
          <a:prstGeom prst="round2Diag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big_nature30.jpg"/>
          <p:cNvPicPr>
            <a:picLocks noChangeAspect="1"/>
          </p:cNvPicPr>
          <p:nvPr/>
        </p:nvPicPr>
        <p:blipFill>
          <a:blip r:embed="rId4">
            <a:lum bright="20000"/>
          </a:blip>
          <a:srcRect l="20833" t="23958" r="20833" b="22916"/>
          <a:stretch>
            <a:fillRect/>
          </a:stretch>
        </p:blipFill>
        <p:spPr>
          <a:xfrm>
            <a:off x="2453918" y="0"/>
            <a:ext cx="6404362" cy="5214950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Путь к славе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57988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Мировая слава приходит к Бернарду Шоу после того, как в постановках Х. Гренвилл-Баркера на сцене королевского театра Корт за три сезона (1904-07) прошли некоторые из наиболее значительных его пьес, в том числе «Человек и сверхчеловек» (1905), «Майор Барбара» (1905), «Цезарь и Клеопатра» (1907). Они окончательно закрепили за Шоу репутацию ниспровергателя мнимых очевидностей, покушающегося на фундаментально важные понятия общепринятой морали и на представления об истории, которые выглядят аксиоматичными. Ирония Шоу, у которого сатирический пафос сочетается со скепсисом, ставящим под сомнение разумность социального устройства и реальность прогресса, является главным отличительным свойством его драматургии, все более отмеченной тяготением к философским коллизиям. Упреки в «недостаточной серьезности», высказанные по адресу Шоу еще Львом Николаевичем Толстым, повторяются с появлением каждой его новой пьесы, приобретая особенно настойчивый характер в тех случаях, когда предметом язвительных нападок драматурга становятся наиболее укорененные верования его эпохи.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017542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 rot="1966422">
            <a:off x="-214346" y="285728"/>
            <a:ext cx="5362921" cy="3548467"/>
          </a:xfrm>
          <a:prstGeom prst="cloud">
            <a:avLst/>
          </a:prstGeom>
          <a:effectLst>
            <a:softEdge rad="635000"/>
          </a:effectLst>
        </p:spPr>
      </p:pic>
      <p:pic>
        <p:nvPicPr>
          <p:cNvPr id="6" name="Рисунок 5" descr="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6142"/>
            <a:ext cx="4000504" cy="3071858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omic Sans MS" pitchFamily="66" charset="0"/>
              </a:rPr>
              <a:t>На пути к социализму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</a:t>
            </a: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Воинствующий атеизм сочетался у Бернарда Шоу с апологией «жизненной силы», которая, в согласии с объективными законами эволюции, должна в конечном итоге создать свободного и всемогущего индивидуума, который свободен и от своекорыстия, и от мещанской ограниченности, и от моральных догм ригористического характера. Социализм, провозглашаемый Шоу в качестве идеала, рисовался ему как общество, основанное на абсолютном равноправии и всестороннем развитии личности.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220px-George_bernard_sha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0" y="0"/>
            <a:ext cx="2794000" cy="3649682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0247" name="Рисунок 6" descr="AG00130_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9026">
            <a:off x="4848225" y="1073150"/>
            <a:ext cx="18637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J0175428.JPG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 rot="8901878">
            <a:off x="3965344" y="1710156"/>
            <a:ext cx="3657600" cy="3353761"/>
          </a:xfrm>
          <a:prstGeom prst="cloud">
            <a:avLst/>
          </a:prstGeom>
          <a:effectLst>
            <a:softEdge rad="635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2332038"/>
            <a:ext cx="4038600" cy="4525962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	Прообразом такого общества Шоу считал Советскую Россию. Не раз заявляя о своей безоговорочной поддержке диктатуры пролетариата и выражая восторг перед Лениным, Бернард Шоу предпринял в 1931 поездку по СССР и в своих отзывах об увиденном грубо исказил реальную ситуацию в угоду собственным теоретическим воззрениям, побуждавшим не замечать ни голода, ни беззакония, ни рабского труда. В отличие от других западных приверженцев советского эксперимента, постепенно убеждавшихся в его политической и моральной несостоятельности, Шоу оставался «другом СССР» до конца жизни.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0" name="Рисунок 9" descr="J0175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4409">
            <a:off x="1000100" y="4714884"/>
            <a:ext cx="3657600" cy="2420112"/>
          </a:xfrm>
          <a:prstGeom prst="cloud">
            <a:avLst/>
          </a:prstGeom>
          <a:effectLst>
            <a:softEdge rad="635000"/>
          </a:effectLst>
        </p:spPr>
      </p:pic>
    </p:spTree>
  </p:cSld>
  <p:clrMapOvr>
    <a:masterClrMapping/>
  </p:clrMapOvr>
  <p:transition xmlns:p14="http://schemas.microsoft.com/office/powerpoint/2010/main" spd="slow">
    <p:circle/>
    <p:sndAc>
      <p:stSnd>
        <p:snd r:embed="rId2" name="chimes.wav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xmlns:mc="http://schemas.openxmlformats.org/markup-compatibility/2006" xmlns:a14="http://schemas.microsoft.com/office/drawing/2010/main" val="FEB2FF" mc:Ignorable=""/>
      </a:dk1>
      <a:lt1>
        <a:srgbClr xmlns:mc="http://schemas.openxmlformats.org/markup-compatibility/2006" xmlns:a14="http://schemas.microsoft.com/office/drawing/2010/main" val="FE66FF" mc:Ignorable=""/>
      </a:lt1>
      <a:dk2>
        <a:srgbClr xmlns:mc="http://schemas.openxmlformats.org/markup-compatibility/2006" xmlns:a14="http://schemas.microsoft.com/office/drawing/2010/main" val="FE66FF" mc:Ignorable=""/>
      </a:dk2>
      <a:lt2>
        <a:srgbClr xmlns:mc="http://schemas.openxmlformats.org/markup-compatibility/2006" xmlns:a14="http://schemas.microsoft.com/office/drawing/2010/main" val="FE19FF" mc:Ignorable=""/>
      </a:lt2>
      <a:accent1>
        <a:srgbClr xmlns:mc="http://schemas.openxmlformats.org/markup-compatibility/2006" xmlns:a14="http://schemas.microsoft.com/office/drawing/2010/main" val="5F0060" mc:Ignorable=""/>
      </a:accent1>
      <a:accent2>
        <a:srgbClr xmlns:mc="http://schemas.openxmlformats.org/markup-compatibility/2006" xmlns:a14="http://schemas.microsoft.com/office/drawing/2010/main" val="5F0060" mc:Ignorable=""/>
      </a:accent2>
      <a:accent3>
        <a:srgbClr xmlns:mc="http://schemas.openxmlformats.org/markup-compatibility/2006" xmlns:a14="http://schemas.microsoft.com/office/drawing/2010/main" val="FE19FF" mc:Ignorable=""/>
      </a:accent3>
      <a:accent4>
        <a:srgbClr xmlns:mc="http://schemas.openxmlformats.org/markup-compatibility/2006" xmlns:a14="http://schemas.microsoft.com/office/drawing/2010/main" val="FE19FF" mc:Ignorable=""/>
      </a:accent4>
      <a:accent5>
        <a:srgbClr xmlns:mc="http://schemas.openxmlformats.org/markup-compatibility/2006" xmlns:a14="http://schemas.microsoft.com/office/drawing/2010/main" val="FE66FF" mc:Ignorable=""/>
      </a:accent5>
      <a:accent6>
        <a:srgbClr xmlns:mc="http://schemas.openxmlformats.org/markup-compatibility/2006" xmlns:a14="http://schemas.microsoft.com/office/drawing/2010/main" val="FEB2FF" mc:Ignorable=""/>
      </a:accent6>
      <a:hlink>
        <a:srgbClr xmlns:mc="http://schemas.openxmlformats.org/markup-compatibility/2006" xmlns:a14="http://schemas.microsoft.com/office/drawing/2010/main" val="FEB2FF" mc:Ignorable=""/>
      </a:hlink>
      <a:folHlink>
        <a:srgbClr xmlns:mc="http://schemas.openxmlformats.org/markup-compatibility/2006" xmlns:a14="http://schemas.microsoft.com/office/drawing/2010/main" val="FEB2FF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303</Words>
  <Application>Microsoft Office PowerPoint</Application>
  <PresentationFormat>Экран (4:3)</PresentationFormat>
  <Paragraphs>26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Tahoma</vt:lpstr>
      <vt:lpstr>Times New Roman</vt:lpstr>
      <vt:lpstr>Тема Office</vt:lpstr>
      <vt:lpstr>Презентация PowerPoint</vt:lpstr>
      <vt:lpstr>Джордж Бернард Шоу (1856-1950) — английский писатель, драматург, прозаик, эссеист, один из реформаторов театра 20 века, пропагандист драмы идей. Один из учредителей социал-реформистского «Фабианского общества» (1884). Роман «Социалист-любитель» (1883), статьи о музыке и театре (пропагандировал пьесы Генрика Ибсена как образец новой драмы). Создатель драмы-дискуссии, в центре которой — столкновение враждебных идеологий, социально-этические проблемы: «Дома вдовца» (1892), «Профессия г-жи Уоррен» (1894), «Тележка с яблоками» (1929).  </vt:lpstr>
      <vt:lpstr>Презентация PowerPoint</vt:lpstr>
      <vt:lpstr>Независимый театр</vt:lpstr>
      <vt:lpstr>Независимый театр</vt:lpstr>
      <vt:lpstr>Независимый театр</vt:lpstr>
      <vt:lpstr>Путь к славе</vt:lpstr>
      <vt:lpstr>Путь к славе</vt:lpstr>
      <vt:lpstr>На пути к социализму</vt:lpstr>
      <vt:lpstr>Поворот к социализму</vt:lpstr>
      <vt:lpstr>Презентация PowerPoint</vt:lpstr>
      <vt:lpstr>Презентацию подготовила  ученица 11 «А» класса  МОУ Ильинская СОШ Каталова Юлия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Тема</cp:lastModifiedBy>
  <cp:revision>28</cp:revision>
  <dcterms:created xsi:type="dcterms:W3CDTF">2010-05-14T16:03:44Z</dcterms:created>
  <dcterms:modified xsi:type="dcterms:W3CDTF">2010-05-18T18:52:42Z</dcterms:modified>
</cp:coreProperties>
</file>