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33E587-052E-4101-9023-B98AD53224E4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8AA536-AB43-4AAC-8D8A-02229630913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BB7A0B-EF7B-4425-8E26-C7DA03F91A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5842992" cy="1470025"/>
          </a:xfrm>
        </p:spPr>
        <p:txBody>
          <a:bodyPr/>
          <a:lstStyle/>
          <a:p>
            <a:r>
              <a:rPr lang="uk-UA" dirty="0" smtClean="0"/>
              <a:t>Іларіон Київський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4248472" cy="1113238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Презентацію підготувала</a:t>
            </a:r>
          </a:p>
          <a:p>
            <a:r>
              <a:rPr lang="uk-UA" dirty="0" err="1" smtClean="0"/>
              <a:t>Незуненко</a:t>
            </a:r>
            <a:r>
              <a:rPr lang="uk-UA" dirty="0" smtClean="0"/>
              <a:t> </a:t>
            </a:r>
            <a:r>
              <a:rPr lang="uk-UA" dirty="0" err="1" smtClean="0"/>
              <a:t>Альона</a:t>
            </a:r>
            <a:r>
              <a:rPr lang="uk-UA" dirty="0" smtClean="0"/>
              <a:t> 11-Б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06" y="548680"/>
            <a:ext cx="58916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effectLst/>
                <a:latin typeface="georgia"/>
              </a:rPr>
              <a:t>Філологи</a:t>
            </a:r>
            <a:r>
              <a:rPr lang="ru-RU" sz="1400" dirty="0" smtClean="0">
                <a:effectLst/>
                <a:latin typeface="georgia"/>
              </a:rPr>
              <a:t> й </a:t>
            </a:r>
            <a:r>
              <a:rPr lang="ru-RU" sz="1400" dirty="0" err="1" smtClean="0">
                <a:effectLst/>
                <a:latin typeface="georgia"/>
              </a:rPr>
              <a:t>історики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докладно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вивчили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другий</a:t>
            </a:r>
            <a:r>
              <a:rPr lang="ru-RU" sz="1400" dirty="0" smtClean="0">
                <a:effectLst/>
                <a:latin typeface="georgia"/>
              </a:rPr>
              <a:t> за часом </a:t>
            </a:r>
            <a:r>
              <a:rPr lang="ru-RU" sz="1400" dirty="0" err="1" smtClean="0">
                <a:effectLst/>
                <a:latin typeface="georgia"/>
              </a:rPr>
              <a:t>створення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київський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літопис</a:t>
            </a:r>
            <a:r>
              <a:rPr lang="ru-RU" sz="1400" dirty="0" smtClean="0">
                <a:effectLst/>
                <a:latin typeface="georgia"/>
              </a:rPr>
              <a:t>, так званий </a:t>
            </a:r>
            <a:r>
              <a:rPr lang="ru-RU" sz="1400" dirty="0" err="1" smtClean="0">
                <a:effectLst/>
                <a:latin typeface="georgia"/>
              </a:rPr>
              <a:t>Печерський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звід</a:t>
            </a:r>
            <a:r>
              <a:rPr lang="ru-RU" sz="1400" dirty="0" smtClean="0">
                <a:effectLst/>
                <a:latin typeface="georgia"/>
              </a:rPr>
              <a:t> 1073 p., написаний у </a:t>
            </a:r>
            <a:r>
              <a:rPr lang="ru-RU" sz="1400" dirty="0" err="1" smtClean="0">
                <a:effectLst/>
                <a:latin typeface="georgia"/>
              </a:rPr>
              <a:t>Печерському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монастирі</a:t>
            </a:r>
            <a:r>
              <a:rPr lang="ru-RU" sz="1400" dirty="0" smtClean="0">
                <a:effectLst/>
                <a:latin typeface="georgia"/>
              </a:rPr>
              <a:t>. Вони </a:t>
            </a:r>
            <a:r>
              <a:rPr lang="ru-RU" sz="1400" dirty="0" err="1" smtClean="0">
                <a:effectLst/>
                <a:latin typeface="georgia"/>
              </a:rPr>
              <a:t>зійшлися</a:t>
            </a:r>
            <a:r>
              <a:rPr lang="ru-RU" sz="1400" dirty="0" smtClean="0">
                <a:effectLst/>
                <a:latin typeface="georgia"/>
              </a:rPr>
              <a:t> на </a:t>
            </a:r>
            <a:r>
              <a:rPr lang="ru-RU" sz="1400" dirty="0" err="1" smtClean="0">
                <a:effectLst/>
                <a:latin typeface="georgia"/>
              </a:rPr>
              <a:t>думці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що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діяльну</a:t>
            </a:r>
            <a:r>
              <a:rPr lang="ru-RU" sz="1400" dirty="0" smtClean="0">
                <a:effectLst/>
                <a:latin typeface="georgia"/>
              </a:rPr>
              <a:t> участь у </a:t>
            </a:r>
            <a:r>
              <a:rPr lang="ru-RU" sz="1400" dirty="0" err="1" smtClean="0">
                <a:effectLst/>
                <a:latin typeface="georgia"/>
              </a:rPr>
              <a:t>його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складанні</a:t>
            </a:r>
            <a:r>
              <a:rPr lang="ru-RU" sz="1400" dirty="0" smtClean="0">
                <a:effectLst/>
                <a:latin typeface="georgia"/>
              </a:rPr>
              <a:t> брав учений </a:t>
            </a:r>
            <a:r>
              <a:rPr lang="ru-RU" sz="1400" dirty="0" err="1" smtClean="0">
                <a:effectLst/>
                <a:latin typeface="georgia"/>
              </a:rPr>
              <a:t>чернець</a:t>
            </a:r>
            <a:r>
              <a:rPr lang="ru-RU" sz="1400" dirty="0" smtClean="0">
                <a:effectLst/>
                <a:latin typeface="georgia"/>
              </a:rPr>
              <a:t> Никон, сподвижник </a:t>
            </a:r>
            <a:r>
              <a:rPr lang="ru-RU" sz="1400" dirty="0" err="1" smtClean="0">
                <a:effectLst/>
                <a:latin typeface="georgia"/>
              </a:rPr>
              <a:t>фундаторів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монастиря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Антонія</a:t>
            </a:r>
            <a:r>
              <a:rPr lang="ru-RU" sz="1400" dirty="0" smtClean="0">
                <a:effectLst/>
                <a:latin typeface="georgia"/>
              </a:rPr>
              <a:t> й </a:t>
            </a:r>
            <a:r>
              <a:rPr lang="ru-RU" sz="1400" dirty="0" err="1" smtClean="0">
                <a:effectLst/>
                <a:latin typeface="georgia"/>
              </a:rPr>
              <a:t>Феодосія</a:t>
            </a:r>
            <a:r>
              <a:rPr lang="ru-RU" sz="1400" dirty="0" smtClean="0">
                <a:effectLst/>
                <a:latin typeface="georgia"/>
              </a:rPr>
              <a:t>. У </a:t>
            </a:r>
            <a:r>
              <a:rPr lang="ru-RU" sz="1400" dirty="0" err="1" smtClean="0">
                <a:effectLst/>
                <a:latin typeface="georgia"/>
              </a:rPr>
              <a:t>несторовському</a:t>
            </a:r>
            <a:r>
              <a:rPr lang="ru-RU" sz="1400" dirty="0" smtClean="0">
                <a:effectLst/>
                <a:latin typeface="georgia"/>
              </a:rPr>
              <a:t> «</a:t>
            </a:r>
            <a:r>
              <a:rPr lang="ru-RU" sz="1400" dirty="0" err="1" smtClean="0">
                <a:effectLst/>
                <a:latin typeface="georgia"/>
              </a:rPr>
              <a:t>Житії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Феодосія</a:t>
            </a:r>
            <a:r>
              <a:rPr lang="ru-RU" sz="1400" dirty="0" smtClean="0">
                <a:effectLst/>
                <a:latin typeface="georgia"/>
              </a:rPr>
              <a:t>» Никон </a:t>
            </a:r>
            <a:r>
              <a:rPr lang="ru-RU" sz="1400" dirty="0" err="1" smtClean="0">
                <a:effectLst/>
                <a:latin typeface="georgia"/>
              </a:rPr>
              <a:t>шанобливо</a:t>
            </a:r>
            <a:r>
              <a:rPr lang="ru-RU" sz="1400" dirty="0" smtClean="0">
                <a:effectLst/>
                <a:latin typeface="georgia"/>
              </a:rPr>
              <a:t> названий Великим. Нестор </a:t>
            </a:r>
            <a:r>
              <a:rPr lang="ru-RU" sz="1400" dirty="0" err="1" smtClean="0">
                <a:effectLst/>
                <a:latin typeface="georgia"/>
              </a:rPr>
              <a:t>зображує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його</a:t>
            </a:r>
            <a:r>
              <a:rPr lang="ru-RU" sz="1400" dirty="0" smtClean="0">
                <a:effectLst/>
                <a:latin typeface="georgia"/>
              </a:rPr>
              <a:t> за </a:t>
            </a:r>
            <a:r>
              <a:rPr lang="ru-RU" sz="1400" dirty="0" err="1" smtClean="0">
                <a:effectLst/>
                <a:latin typeface="georgia"/>
              </a:rPr>
              <a:t>невтомною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працею</a:t>
            </a:r>
            <a:r>
              <a:rPr lang="ru-RU" sz="1400" dirty="0" smtClean="0">
                <a:effectLst/>
                <a:latin typeface="georgia"/>
              </a:rPr>
              <a:t> над </a:t>
            </a:r>
            <a:r>
              <a:rPr lang="ru-RU" sz="1400" dirty="0" err="1" smtClean="0">
                <a:effectLst/>
                <a:latin typeface="georgia"/>
              </a:rPr>
              <a:t>створенням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книжок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тобто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літопису</a:t>
            </a:r>
            <a:r>
              <a:rPr lang="ru-RU" sz="1400" dirty="0" smtClean="0">
                <a:effectLst/>
                <a:latin typeface="georgia"/>
              </a:rPr>
              <a:t>: «</a:t>
            </a:r>
            <a:r>
              <a:rPr lang="ru-RU" sz="1400" dirty="0" err="1" smtClean="0">
                <a:effectLst/>
                <a:latin typeface="georgia"/>
              </a:rPr>
              <a:t>Сидить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бувало</a:t>
            </a:r>
            <a:r>
              <a:rPr lang="ru-RU" sz="1400" dirty="0" smtClean="0">
                <a:effectLst/>
                <a:latin typeface="georgia"/>
              </a:rPr>
              <a:t>, Великий Никон і </a:t>
            </a:r>
            <a:r>
              <a:rPr lang="ru-RU" sz="1400" dirty="0" err="1" smtClean="0">
                <a:effectLst/>
                <a:latin typeface="georgia"/>
              </a:rPr>
              <a:t>пише</a:t>
            </a:r>
            <a:r>
              <a:rPr lang="ru-RU" sz="1400" dirty="0" smtClean="0">
                <a:effectLst/>
                <a:latin typeface="georgia"/>
              </a:rPr>
              <a:t> книжки». </a:t>
            </a:r>
            <a:r>
              <a:rPr lang="ru-RU" sz="1400" dirty="0" err="1" smtClean="0">
                <a:effectLst/>
                <a:latin typeface="georgia"/>
              </a:rPr>
              <a:t>Його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ім'я</a:t>
            </a:r>
            <a:r>
              <a:rPr lang="ru-RU" sz="1400" dirty="0" smtClean="0">
                <a:effectLst/>
                <a:latin typeface="georgia"/>
              </a:rPr>
              <a:t> ставиться Нестором </a:t>
            </a:r>
            <a:r>
              <a:rPr lang="ru-RU" sz="1400" dirty="0" err="1" smtClean="0">
                <a:effectLst/>
                <a:latin typeface="georgia"/>
              </a:rPr>
              <a:t>поряд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славними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іменами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Антонія</a:t>
            </a:r>
            <a:r>
              <a:rPr lang="ru-RU" sz="1400" dirty="0" smtClean="0">
                <a:effectLst/>
                <a:latin typeface="georgia"/>
              </a:rPr>
              <a:t> й </a:t>
            </a:r>
            <a:r>
              <a:rPr lang="ru-RU" sz="1400" dirty="0" err="1" smtClean="0">
                <a:effectLst/>
                <a:latin typeface="georgia"/>
              </a:rPr>
              <a:t>Феодосія</a:t>
            </a:r>
            <a:r>
              <a:rPr lang="ru-RU" sz="1400" dirty="0" smtClean="0">
                <a:effectLst/>
                <a:latin typeface="georgia"/>
              </a:rPr>
              <a:t>. Але </a:t>
            </a:r>
            <a:r>
              <a:rPr lang="ru-RU" sz="1400" dirty="0" err="1" smtClean="0">
                <a:effectLst/>
                <a:latin typeface="georgia"/>
              </a:rPr>
              <a:t>хто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був</a:t>
            </a:r>
            <a:r>
              <a:rPr lang="ru-RU" sz="1400" dirty="0" smtClean="0">
                <a:effectLst/>
                <a:latin typeface="georgia"/>
              </a:rPr>
              <a:t> той Никон, наш </a:t>
            </a:r>
            <a:r>
              <a:rPr lang="ru-RU" sz="1400" dirty="0" err="1" smtClean="0">
                <a:effectLst/>
                <a:latin typeface="georgia"/>
              </a:rPr>
              <a:t>літописець</a:t>
            </a:r>
            <a:r>
              <a:rPr lang="ru-RU" sz="1400" dirty="0" smtClean="0">
                <a:effectLst/>
                <a:latin typeface="georgia"/>
              </a:rPr>
              <a:t> не </a:t>
            </a:r>
            <a:r>
              <a:rPr lang="ru-RU" sz="1400" dirty="0" err="1" smtClean="0">
                <a:effectLst/>
                <a:latin typeface="georgia"/>
              </a:rPr>
              <a:t>згадав</a:t>
            </a:r>
            <a:r>
              <a:rPr lang="ru-RU" sz="1400" dirty="0" smtClean="0">
                <a:effectLst/>
                <a:latin typeface="georgia"/>
              </a:rPr>
              <a:t>. </a:t>
            </a:r>
            <a:r>
              <a:rPr lang="ru-RU" sz="1400" dirty="0" err="1" smtClean="0">
                <a:effectLst/>
                <a:latin typeface="georgia"/>
              </a:rPr>
              <a:t>Можливо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існувала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якась</a:t>
            </a:r>
            <a:r>
              <a:rPr lang="ru-RU" sz="1400" dirty="0" smtClean="0">
                <a:effectLst/>
                <a:latin typeface="georgia"/>
              </a:rPr>
              <a:t> причина тому.</a:t>
            </a:r>
          </a:p>
          <a:p>
            <a:r>
              <a:rPr lang="ru-RU" sz="1400" dirty="0" err="1" smtClean="0">
                <a:effectLst/>
                <a:latin typeface="georgia"/>
              </a:rPr>
              <a:t>Повертаючись</a:t>
            </a:r>
            <a:r>
              <a:rPr lang="ru-RU" sz="1400" dirty="0" smtClean="0">
                <a:effectLst/>
                <a:latin typeface="georgia"/>
              </a:rPr>
              <a:t> до </a:t>
            </a:r>
            <a:r>
              <a:rPr lang="ru-RU" sz="1400" dirty="0" err="1" smtClean="0">
                <a:effectLst/>
                <a:latin typeface="georgia"/>
              </a:rPr>
              <a:t>дальшої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долі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Іларіона</a:t>
            </a:r>
            <a:r>
              <a:rPr lang="ru-RU" sz="1400" dirty="0" smtClean="0">
                <a:effectLst/>
                <a:latin typeface="georgia"/>
              </a:rPr>
              <a:t> по </a:t>
            </a:r>
            <a:r>
              <a:rPr lang="ru-RU" sz="1400" dirty="0" err="1" smtClean="0">
                <a:effectLst/>
                <a:latin typeface="georgia"/>
              </a:rPr>
              <a:t>зміщенні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його</a:t>
            </a:r>
            <a:r>
              <a:rPr lang="ru-RU" sz="1400" dirty="0" smtClean="0">
                <a:effectLst/>
                <a:latin typeface="georgia"/>
              </a:rPr>
              <a:t> з </a:t>
            </a:r>
            <a:r>
              <a:rPr lang="ru-RU" sz="1400" dirty="0" err="1" smtClean="0">
                <a:effectLst/>
                <a:latin typeface="georgia"/>
              </a:rPr>
              <a:t>митрополичої</a:t>
            </a:r>
            <a:r>
              <a:rPr lang="ru-RU" sz="1400" dirty="0" smtClean="0">
                <a:effectLst/>
                <a:latin typeface="georgia"/>
              </a:rPr>
              <a:t> посади, не </a:t>
            </a:r>
            <a:r>
              <a:rPr lang="ru-RU" sz="1400" dirty="0" err="1" smtClean="0">
                <a:effectLst/>
                <a:latin typeface="georgia"/>
              </a:rPr>
              <a:t>можна</a:t>
            </a:r>
            <a:r>
              <a:rPr lang="ru-RU" sz="1400" dirty="0" smtClean="0">
                <a:effectLst/>
                <a:latin typeface="georgia"/>
              </a:rPr>
              <a:t> не </a:t>
            </a:r>
            <a:r>
              <a:rPr lang="ru-RU" sz="1400" dirty="0" err="1" smtClean="0">
                <a:effectLst/>
                <a:latin typeface="georgia"/>
              </a:rPr>
              <a:t>згадати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дотепної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гіпотези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відомого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літописознавця</a:t>
            </a:r>
            <a:r>
              <a:rPr lang="ru-RU" sz="1400" dirty="0" smtClean="0">
                <a:effectLst/>
                <a:latin typeface="georgia"/>
              </a:rPr>
              <a:t> М. </a:t>
            </a:r>
            <a:r>
              <a:rPr lang="ru-RU" sz="1400" dirty="0" err="1" smtClean="0">
                <a:effectLst/>
                <a:latin typeface="georgia"/>
              </a:rPr>
              <a:t>Присьолкова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котрий</a:t>
            </a:r>
            <a:r>
              <a:rPr lang="ru-RU" sz="1400" dirty="0" smtClean="0">
                <a:effectLst/>
                <a:latin typeface="georgia"/>
              </a:rPr>
              <a:t> на початку </a:t>
            </a:r>
            <a:r>
              <a:rPr lang="ru-RU" sz="1400" dirty="0" err="1" smtClean="0">
                <a:effectLst/>
                <a:latin typeface="georgia"/>
              </a:rPr>
              <a:t>нашого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століття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висловив</a:t>
            </a:r>
            <a:r>
              <a:rPr lang="ru-RU" sz="1400" dirty="0" smtClean="0">
                <a:effectLst/>
                <a:latin typeface="georgia"/>
              </a:rPr>
              <a:t> думку, </a:t>
            </a:r>
            <a:r>
              <a:rPr lang="ru-RU" sz="1400" dirty="0" err="1" smtClean="0">
                <a:effectLst/>
                <a:latin typeface="georgia"/>
              </a:rPr>
              <a:t>ніби</a:t>
            </a:r>
            <a:r>
              <a:rPr lang="ru-RU" sz="1400" dirty="0" smtClean="0">
                <a:effectLst/>
                <a:latin typeface="georgia"/>
              </a:rPr>
              <a:t> Никон </a:t>
            </a:r>
            <a:r>
              <a:rPr lang="ru-RU" sz="1400" dirty="0" err="1" smtClean="0">
                <a:effectLst/>
                <a:latin typeface="georgia"/>
              </a:rPr>
              <a:t>був</a:t>
            </a:r>
            <a:r>
              <a:rPr lang="ru-RU" sz="1400" dirty="0" smtClean="0">
                <a:effectLst/>
                <a:latin typeface="georgia"/>
              </a:rPr>
              <a:t> ... </a:t>
            </a:r>
            <a:r>
              <a:rPr lang="ru-RU" sz="1400" dirty="0" err="1" smtClean="0">
                <a:effectLst/>
                <a:latin typeface="georgia"/>
              </a:rPr>
              <a:t>Іларіоном</a:t>
            </a:r>
            <a:r>
              <a:rPr lang="ru-RU" sz="1400" dirty="0" smtClean="0">
                <a:effectLst/>
                <a:latin typeface="georgia"/>
              </a:rPr>
              <a:t>! Коли перед Ярославом і </a:t>
            </a:r>
            <a:r>
              <a:rPr lang="ru-RU" sz="1400" dirty="0" err="1" smtClean="0">
                <a:effectLst/>
                <a:latin typeface="georgia"/>
              </a:rPr>
              <a:t>його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радниками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постало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питання</a:t>
            </a:r>
            <a:r>
              <a:rPr lang="ru-RU" sz="1400" dirty="0" smtClean="0">
                <a:effectLst/>
                <a:latin typeface="georgia"/>
              </a:rPr>
              <a:t>: </a:t>
            </a:r>
            <a:r>
              <a:rPr lang="ru-RU" sz="1400" dirty="0" err="1" smtClean="0">
                <a:effectLst/>
                <a:latin typeface="georgia"/>
              </a:rPr>
              <a:t>що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робити</a:t>
            </a:r>
            <a:r>
              <a:rPr lang="ru-RU" sz="1400" dirty="0" smtClean="0">
                <a:effectLst/>
                <a:latin typeface="georgia"/>
              </a:rPr>
              <a:t> з </a:t>
            </a:r>
            <a:r>
              <a:rPr lang="ru-RU" sz="1400" dirty="0" err="1" smtClean="0">
                <a:effectLst/>
                <a:latin typeface="georgia"/>
              </a:rPr>
              <a:t>усунутим</a:t>
            </a:r>
            <a:r>
              <a:rPr lang="ru-RU" sz="1400" dirty="0" smtClean="0">
                <a:effectLst/>
                <a:latin typeface="georgia"/>
              </a:rPr>
              <a:t> з </a:t>
            </a:r>
            <a:r>
              <a:rPr lang="ru-RU" sz="1400" dirty="0" err="1" smtClean="0">
                <a:effectLst/>
                <a:latin typeface="georgia"/>
              </a:rPr>
              <a:t>митрополитів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Іларіоном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вирішили</a:t>
            </a:r>
            <a:r>
              <a:rPr lang="ru-RU" sz="1400" dirty="0" smtClean="0">
                <a:effectLst/>
                <a:latin typeface="georgia"/>
              </a:rPr>
              <a:t> — </a:t>
            </a:r>
            <a:r>
              <a:rPr lang="ru-RU" sz="1400" dirty="0" err="1" smtClean="0">
                <a:effectLst/>
                <a:latin typeface="georgia"/>
              </a:rPr>
              <a:t>найкраще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йому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податися</a:t>
            </a:r>
            <a:r>
              <a:rPr lang="ru-RU" sz="1400" dirty="0" smtClean="0">
                <a:effectLst/>
                <a:latin typeface="georgia"/>
              </a:rPr>
              <a:t> в </a:t>
            </a:r>
            <a:r>
              <a:rPr lang="ru-RU" sz="1400" dirty="0" err="1" smtClean="0">
                <a:effectLst/>
                <a:latin typeface="georgia"/>
              </a:rPr>
              <a:t>ченці</a:t>
            </a:r>
            <a:r>
              <a:rPr lang="ru-RU" sz="1400" dirty="0" smtClean="0">
                <a:effectLst/>
                <a:latin typeface="georgia"/>
              </a:rPr>
              <a:t>. </a:t>
            </a:r>
            <a:r>
              <a:rPr lang="ru-RU" sz="1400" dirty="0" err="1" smtClean="0">
                <a:effectLst/>
                <a:latin typeface="georgia"/>
              </a:rPr>
              <a:t>Він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прийняв</a:t>
            </a:r>
            <a:r>
              <a:rPr lang="ru-RU" sz="1400" dirty="0" smtClean="0">
                <a:effectLst/>
                <a:latin typeface="georgia"/>
              </a:rPr>
              <a:t> схиму і став Никоном. </a:t>
            </a:r>
            <a:r>
              <a:rPr lang="ru-RU" sz="1400" dirty="0" err="1" smtClean="0">
                <a:effectLst/>
                <a:latin typeface="georgia"/>
              </a:rPr>
              <a:t>Це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сталося</a:t>
            </a:r>
            <a:r>
              <a:rPr lang="ru-RU" sz="1400" dirty="0" smtClean="0">
                <a:effectLst/>
                <a:latin typeface="georgia"/>
              </a:rPr>
              <a:t> 1053 р. На </a:t>
            </a:r>
            <a:r>
              <a:rPr lang="ru-RU" sz="1400" dirty="0" err="1" smtClean="0">
                <a:effectLst/>
                <a:latin typeface="georgia"/>
              </a:rPr>
              <a:t>користь</a:t>
            </a:r>
            <a:r>
              <a:rPr lang="ru-RU" sz="1400" dirty="0" smtClean="0">
                <a:effectLst/>
                <a:latin typeface="georgia"/>
              </a:rPr>
              <a:t> думки про </a:t>
            </a:r>
            <a:r>
              <a:rPr lang="ru-RU" sz="1400" dirty="0" err="1" smtClean="0">
                <a:effectLst/>
                <a:latin typeface="georgia"/>
              </a:rPr>
              <a:t>тотожність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Іларіона</a:t>
            </a:r>
            <a:r>
              <a:rPr lang="ru-RU" sz="1400" dirty="0" smtClean="0">
                <a:effectLst/>
                <a:latin typeface="georgia"/>
              </a:rPr>
              <a:t> й Никона </a:t>
            </a:r>
            <a:r>
              <a:rPr lang="ru-RU" sz="1400" dirty="0" err="1" smtClean="0">
                <a:effectLst/>
                <a:latin typeface="georgia"/>
              </a:rPr>
              <a:t>існують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такі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аргументи</a:t>
            </a:r>
            <a:r>
              <a:rPr lang="ru-RU" sz="1400" dirty="0" smtClean="0">
                <a:effectLst/>
                <a:latin typeface="georgia"/>
              </a:rPr>
              <a:t>.</a:t>
            </a:r>
            <a:br>
              <a:rPr lang="ru-RU" sz="1400" dirty="0" smtClean="0">
                <a:effectLst/>
                <a:latin typeface="georgia"/>
              </a:rPr>
            </a:br>
            <a:r>
              <a:rPr lang="ru-RU" sz="1400" dirty="0" smtClean="0">
                <a:effectLst/>
                <a:latin typeface="georgia"/>
              </a:rPr>
              <a:t/>
            </a:r>
            <a:br>
              <a:rPr lang="ru-RU" sz="1400" dirty="0" smtClean="0">
                <a:effectLst/>
                <a:latin typeface="georgia"/>
              </a:rPr>
            </a:b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03" y="647010"/>
            <a:ext cx="3047568" cy="430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051272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georgia"/>
              </a:rPr>
              <a:t>У «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Житії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Феодосія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» Нестор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оповідає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що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Никон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прийшов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до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Печерського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монастиря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й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оселився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в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печерці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його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фундатора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Антонія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. А перед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цим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Нестор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зауважив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що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коли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Антоній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за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багато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років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до того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потрапив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до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Києва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, «став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він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ходити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пущами й горами у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пошуках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місця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, яке б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йому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Бог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вказав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. І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прийшов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він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на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пагорб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, де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Іларіон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викопав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печерку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, й полюбив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це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місце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й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поселився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він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(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Антоній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) у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ній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». На той час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Іларіон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зробився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вже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митрополитом і перестав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молитися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у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своїй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печерці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Немає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сумніву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в тому,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що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Антоній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оселився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у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тій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печерці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за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згодою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georgia"/>
              </a:rPr>
              <a:t>Іларіона</a:t>
            </a:r>
            <a:r>
              <a:rPr lang="ru-RU" sz="1400" dirty="0">
                <a:solidFill>
                  <a:prstClr val="black"/>
                </a:solidFill>
                <a:latin typeface="georgia"/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6" y="458444"/>
            <a:ext cx="9015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effectLst/>
                <a:latin typeface="georgia"/>
              </a:rPr>
              <a:t>Далі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Іларіона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змістили</a:t>
            </a:r>
            <a:r>
              <a:rPr lang="ru-RU" dirty="0" smtClean="0">
                <a:effectLst/>
                <a:latin typeface="georgia"/>
              </a:rPr>
              <a:t> з </a:t>
            </a:r>
            <a:r>
              <a:rPr lang="ru-RU" dirty="0" err="1" smtClean="0">
                <a:effectLst/>
                <a:latin typeface="georgia"/>
              </a:rPr>
              <a:t>митрополичої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кафедри</a:t>
            </a:r>
            <a:r>
              <a:rPr lang="ru-RU" dirty="0" smtClean="0">
                <a:effectLst/>
                <a:latin typeface="georgia"/>
              </a:rPr>
              <a:t>, і </a:t>
            </a:r>
            <a:r>
              <a:rPr lang="ru-RU" dirty="0" err="1" smtClean="0">
                <a:effectLst/>
                <a:latin typeface="georgia"/>
              </a:rPr>
              <a:t>він</a:t>
            </a:r>
            <a:r>
              <a:rPr lang="ru-RU" dirty="0" smtClean="0">
                <a:effectLst/>
                <a:latin typeface="georgia"/>
              </a:rPr>
              <a:t>, </a:t>
            </a:r>
            <a:r>
              <a:rPr lang="ru-RU" dirty="0" err="1" smtClean="0">
                <a:effectLst/>
                <a:latin typeface="georgia"/>
              </a:rPr>
              <a:t>здавалось</a:t>
            </a:r>
            <a:r>
              <a:rPr lang="ru-RU" dirty="0" smtClean="0">
                <a:effectLst/>
                <a:latin typeface="georgia"/>
              </a:rPr>
              <a:t>, </a:t>
            </a:r>
            <a:r>
              <a:rPr lang="ru-RU" dirty="0" err="1" smtClean="0">
                <a:effectLst/>
                <a:latin typeface="georgia"/>
              </a:rPr>
              <a:t>назавжди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зникає</a:t>
            </a:r>
            <a:r>
              <a:rPr lang="ru-RU" dirty="0" smtClean="0">
                <a:effectLst/>
                <a:latin typeface="georgia"/>
              </a:rPr>
              <a:t> з </a:t>
            </a:r>
            <a:r>
              <a:rPr lang="ru-RU" dirty="0" err="1" smtClean="0">
                <a:effectLst/>
                <a:latin typeface="georgia"/>
              </a:rPr>
              <a:t>політичного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обрію</a:t>
            </a:r>
            <a:r>
              <a:rPr lang="ru-RU" dirty="0" smtClean="0">
                <a:effectLst/>
                <a:latin typeface="georgia"/>
              </a:rPr>
              <a:t>,— </a:t>
            </a:r>
            <a:r>
              <a:rPr lang="ru-RU" dirty="0" err="1" smtClean="0">
                <a:effectLst/>
                <a:latin typeface="georgia"/>
              </a:rPr>
              <a:t>проте</a:t>
            </a:r>
            <a:r>
              <a:rPr lang="ru-RU" dirty="0" smtClean="0">
                <a:effectLst/>
                <a:latin typeface="georgia"/>
              </a:rPr>
              <a:t> в </a:t>
            </a:r>
            <a:r>
              <a:rPr lang="ru-RU" dirty="0" err="1" smtClean="0">
                <a:effectLst/>
                <a:latin typeface="georgia"/>
              </a:rPr>
              <a:t>колишній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його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печерці</a:t>
            </a:r>
            <a:r>
              <a:rPr lang="ru-RU" dirty="0" smtClean="0">
                <a:effectLst/>
                <a:latin typeface="georgia"/>
              </a:rPr>
              <a:t>, де </a:t>
            </a:r>
            <a:r>
              <a:rPr lang="ru-RU" dirty="0" err="1" smtClean="0">
                <a:effectLst/>
                <a:latin typeface="georgia"/>
              </a:rPr>
              <a:t>живе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Антоній</a:t>
            </a:r>
            <a:r>
              <a:rPr lang="ru-RU" dirty="0" smtClean="0">
                <a:effectLst/>
                <a:latin typeface="georgia"/>
              </a:rPr>
              <a:t>, </a:t>
            </a:r>
            <a:r>
              <a:rPr lang="ru-RU" dirty="0" err="1" smtClean="0">
                <a:effectLst/>
                <a:latin typeface="georgia"/>
              </a:rPr>
              <a:t>з'являється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новий</a:t>
            </a:r>
            <a:r>
              <a:rPr lang="ru-RU" dirty="0" smtClean="0">
                <a:effectLst/>
                <a:latin typeface="georgia"/>
              </a:rPr>
              <a:t> насельник Никон, </a:t>
            </a:r>
            <a:r>
              <a:rPr lang="ru-RU" dirty="0" err="1" smtClean="0">
                <a:effectLst/>
                <a:latin typeface="georgia"/>
              </a:rPr>
              <a:t>чомусь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одразу</a:t>
            </a:r>
            <a:r>
              <a:rPr lang="ru-RU" dirty="0" smtClean="0">
                <a:effectLst/>
                <a:latin typeface="georgia"/>
              </a:rPr>
              <a:t> прозваний у </a:t>
            </a:r>
            <a:r>
              <a:rPr lang="ru-RU" dirty="0" err="1" smtClean="0">
                <a:effectLst/>
                <a:latin typeface="georgia"/>
              </a:rPr>
              <a:t>монастирі</a:t>
            </a:r>
            <a:r>
              <a:rPr lang="ru-RU" dirty="0" smtClean="0">
                <a:effectLst/>
                <a:latin typeface="georgia"/>
              </a:rPr>
              <a:t> Великим. З «</a:t>
            </a:r>
            <a:r>
              <a:rPr lang="ru-RU" dirty="0" err="1" smtClean="0">
                <a:effectLst/>
                <a:latin typeface="georgia"/>
              </a:rPr>
              <a:t>Житія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Феодосія</a:t>
            </a:r>
            <a:r>
              <a:rPr lang="ru-RU" dirty="0" smtClean="0">
                <a:effectLst/>
                <a:latin typeface="georgia"/>
              </a:rPr>
              <a:t>» </a:t>
            </a:r>
            <a:r>
              <a:rPr lang="ru-RU" dirty="0" err="1" smtClean="0">
                <a:effectLst/>
                <a:latin typeface="georgia"/>
              </a:rPr>
              <a:t>виходить</a:t>
            </a:r>
            <a:r>
              <a:rPr lang="ru-RU" dirty="0" smtClean="0">
                <a:effectLst/>
                <a:latin typeface="georgia"/>
              </a:rPr>
              <a:t>, </a:t>
            </a:r>
            <a:r>
              <a:rPr lang="ru-RU" dirty="0" err="1" smtClean="0">
                <a:effectLst/>
                <a:latin typeface="georgia"/>
              </a:rPr>
              <a:t>що</a:t>
            </a:r>
            <a:r>
              <a:rPr lang="ru-RU" dirty="0" smtClean="0">
                <a:effectLst/>
                <a:latin typeface="georgia"/>
              </a:rPr>
              <a:t> у </a:t>
            </a:r>
            <a:r>
              <a:rPr lang="ru-RU" dirty="0" err="1" smtClean="0">
                <a:effectLst/>
                <a:latin typeface="georgia"/>
              </a:rPr>
              <a:t>тій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печерці</a:t>
            </a:r>
            <a:r>
              <a:rPr lang="ru-RU" dirty="0" smtClean="0">
                <a:effectLst/>
                <a:latin typeface="georgia"/>
              </a:rPr>
              <a:t> Никон </a:t>
            </a:r>
            <a:r>
              <a:rPr lang="ru-RU" dirty="0" err="1" smtClean="0">
                <a:effectLst/>
                <a:latin typeface="georgia"/>
              </a:rPr>
              <a:t>почувався</a:t>
            </a:r>
            <a:r>
              <a:rPr lang="ru-RU" dirty="0" smtClean="0">
                <a:effectLst/>
                <a:latin typeface="georgia"/>
              </a:rPr>
              <a:t> господарем. Тому </a:t>
            </a:r>
            <a:r>
              <a:rPr lang="ru-RU" dirty="0" err="1" smtClean="0">
                <a:effectLst/>
                <a:latin typeface="georgia"/>
              </a:rPr>
              <a:t>найприродніше</a:t>
            </a:r>
            <a:r>
              <a:rPr lang="ru-RU" dirty="0" smtClean="0">
                <a:effectLst/>
                <a:latin typeface="georgia"/>
              </a:rPr>
              <a:t> буде </a:t>
            </a:r>
            <a:r>
              <a:rPr lang="ru-RU" dirty="0" err="1" smtClean="0">
                <a:effectLst/>
                <a:latin typeface="georgia"/>
              </a:rPr>
              <a:t>гадати</a:t>
            </a:r>
            <a:r>
              <a:rPr lang="ru-RU" dirty="0" smtClean="0">
                <a:effectLst/>
                <a:latin typeface="georgia"/>
              </a:rPr>
              <a:t>, </a:t>
            </a:r>
            <a:r>
              <a:rPr lang="ru-RU" dirty="0" err="1" smtClean="0">
                <a:effectLst/>
                <a:latin typeface="georgia"/>
              </a:rPr>
              <a:t>що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Іларіон</a:t>
            </a:r>
            <a:r>
              <a:rPr lang="ru-RU" dirty="0" smtClean="0">
                <a:effectLst/>
                <a:latin typeface="georgia"/>
              </a:rPr>
              <a:t> просто </a:t>
            </a:r>
            <a:r>
              <a:rPr lang="ru-RU" dirty="0" err="1" smtClean="0">
                <a:effectLst/>
                <a:latin typeface="georgia"/>
              </a:rPr>
              <a:t>повернувся</a:t>
            </a:r>
            <a:r>
              <a:rPr lang="ru-RU" dirty="0" smtClean="0">
                <a:effectLst/>
                <a:latin typeface="georgia"/>
              </a:rPr>
              <a:t> до </a:t>
            </a:r>
            <a:r>
              <a:rPr lang="ru-RU" dirty="0" err="1" smtClean="0">
                <a:effectLst/>
                <a:latin typeface="georgia"/>
              </a:rPr>
              <a:t>власноручно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викопаної</a:t>
            </a:r>
            <a:r>
              <a:rPr lang="ru-RU" dirty="0" smtClean="0">
                <a:effectLst/>
                <a:latin typeface="georgia"/>
              </a:rPr>
              <a:t> </a:t>
            </a:r>
            <a:r>
              <a:rPr lang="ru-RU" dirty="0" err="1" smtClean="0">
                <a:effectLst/>
                <a:latin typeface="georgia"/>
              </a:rPr>
              <a:t>печерки</a:t>
            </a:r>
            <a:r>
              <a:rPr lang="ru-RU" dirty="0" smtClean="0">
                <a:effectLst/>
                <a:latin typeface="georgia"/>
              </a:rPr>
              <a:t>.</a:t>
            </a:r>
            <a:br>
              <a:rPr lang="ru-RU" dirty="0" smtClean="0">
                <a:effectLst/>
                <a:latin typeface="georgia"/>
              </a:rPr>
            </a:br>
            <a:r>
              <a:rPr lang="ru-RU" dirty="0" smtClean="0">
                <a:effectLst/>
                <a:latin typeface="georgia"/>
              </a:rPr>
              <a:t/>
            </a:r>
            <a:br>
              <a:rPr lang="ru-RU" dirty="0" smtClean="0">
                <a:effectLst/>
                <a:latin typeface="georgia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48" y="2312145"/>
            <a:ext cx="2175024" cy="35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82" y="2204863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  <a:latin typeface="georgia"/>
              </a:rPr>
              <a:t>Слід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узяти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уваги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що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Никон, так само, як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Іларіон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був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пресвітером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тобто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старшим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священиком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притому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—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єдиним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Печерському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монастирі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в час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своєї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появи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Тоді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Русі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священики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рідко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мали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сан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пресвітера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Нарешті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якщо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виходити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з того,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що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Никон і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був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недавно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усунутим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київським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митрополитом, то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стануть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зрозумілими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та ревнива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увага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й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навіть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одверта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неприязнь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тогочасного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глави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руської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церкви до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життя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скромного,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здавалось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би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ченця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Печерської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обителі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Напевне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й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позбавлений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митрополичого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сану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Іларіон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залишався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впливовою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постаттю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суспіль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-но-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політичного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життя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Києва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і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навіть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усієї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Давньої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Русі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Київський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князь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Ізяслав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старший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син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Ярослава Мудрого,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піддався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умовляння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митрополита і,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присікавшись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до того,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що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Никон постриг у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ченці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двох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київських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вельмож без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дозволу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змусив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Никона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залишити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Київ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Це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сталося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1061 р.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052736"/>
            <a:ext cx="586803" cy="4681637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Житія</a:t>
            </a:r>
            <a:r>
              <a:rPr lang="ru-RU" dirty="0"/>
              <a:t> </a:t>
            </a:r>
            <a:r>
              <a:rPr lang="ru-RU" dirty="0" err="1"/>
              <a:t>Феодосія</a:t>
            </a:r>
            <a:r>
              <a:rPr lang="ru-RU" dirty="0"/>
              <a:t>»</a:t>
            </a:r>
          </a:p>
        </p:txBody>
      </p:sp>
      <p:pic>
        <p:nvPicPr>
          <p:cNvPr id="9218" name="Picture 2" descr="http://img-fotki.yandex.ru/get/6004/94280059.19c/0_6b998_9860848a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5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908720"/>
            <a:ext cx="25908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georgia"/>
              </a:rPr>
              <a:t>Іларіон</a:t>
            </a:r>
            <a:r>
              <a:rPr lang="ru-RU" dirty="0">
                <a:latin typeface="georgia"/>
              </a:rPr>
              <a:t>-Никон — </a:t>
            </a:r>
            <a:r>
              <a:rPr lang="ru-RU" dirty="0" err="1">
                <a:latin typeface="georgia"/>
              </a:rPr>
              <a:t>здається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існує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чимало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підстав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називати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його</a:t>
            </a:r>
            <a:r>
              <a:rPr lang="ru-RU" dirty="0">
                <a:latin typeface="georgia"/>
              </a:rPr>
              <a:t> так — </a:t>
            </a:r>
            <a:r>
              <a:rPr lang="ru-RU" dirty="0" err="1">
                <a:latin typeface="georgia"/>
              </a:rPr>
              <a:t>подався</a:t>
            </a:r>
            <a:r>
              <a:rPr lang="ru-RU" dirty="0">
                <a:latin typeface="georgia"/>
              </a:rPr>
              <a:t> до </a:t>
            </a:r>
            <a:r>
              <a:rPr lang="ru-RU" dirty="0" err="1">
                <a:latin typeface="georgia"/>
              </a:rPr>
              <a:t>далекої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Тмутаракані</a:t>
            </a:r>
            <a:r>
              <a:rPr lang="ru-RU" dirty="0">
                <a:latin typeface="georgia"/>
              </a:rPr>
              <a:t>, на </a:t>
            </a:r>
            <a:r>
              <a:rPr lang="ru-RU" dirty="0" err="1">
                <a:latin typeface="georgia"/>
              </a:rPr>
              <a:t>узбережжя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Чорного</a:t>
            </a:r>
            <a:r>
              <a:rPr lang="ru-RU" dirty="0">
                <a:latin typeface="georgia"/>
              </a:rPr>
              <a:t> й </a:t>
            </a:r>
            <a:r>
              <a:rPr lang="ru-RU" dirty="0" err="1">
                <a:latin typeface="georgia"/>
              </a:rPr>
              <a:t>Азовського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морів</a:t>
            </a:r>
            <a:r>
              <a:rPr lang="ru-RU" dirty="0">
                <a:latin typeface="georgia"/>
              </a:rPr>
              <a:t>. Там </a:t>
            </a:r>
            <a:r>
              <a:rPr lang="ru-RU" dirty="0" err="1">
                <a:latin typeface="georgia"/>
              </a:rPr>
              <a:t>йому</a:t>
            </a:r>
            <a:r>
              <a:rPr lang="ru-RU" dirty="0">
                <a:latin typeface="georgia"/>
              </a:rPr>
              <a:t> дозволили </a:t>
            </a:r>
            <a:r>
              <a:rPr lang="ru-RU" dirty="0" err="1">
                <a:latin typeface="georgia"/>
              </a:rPr>
              <a:t>започаткувати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монастир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що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швидко</a:t>
            </a:r>
            <a:r>
              <a:rPr lang="ru-RU" dirty="0">
                <a:latin typeface="georgia"/>
              </a:rPr>
              <a:t> став одним з </a:t>
            </a:r>
            <a:r>
              <a:rPr lang="ru-RU" dirty="0" err="1">
                <a:latin typeface="georgia"/>
              </a:rPr>
              <a:t>найпомітніших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осередків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книжності</a:t>
            </a:r>
            <a:r>
              <a:rPr lang="ru-RU" dirty="0">
                <a:latin typeface="georgia"/>
              </a:rPr>
              <a:t> й </a:t>
            </a:r>
            <a:r>
              <a:rPr lang="ru-RU" dirty="0" err="1">
                <a:latin typeface="georgia"/>
              </a:rPr>
              <a:t>вченості</a:t>
            </a:r>
            <a:r>
              <a:rPr lang="ru-RU" dirty="0">
                <a:latin typeface="georgia"/>
              </a:rPr>
              <a:t> на </a:t>
            </a:r>
            <a:r>
              <a:rPr lang="ru-RU" dirty="0" err="1">
                <a:latin typeface="georgia"/>
              </a:rPr>
              <a:t>Русі</a:t>
            </a:r>
            <a:r>
              <a:rPr lang="ru-RU" dirty="0">
                <a:latin typeface="georgia"/>
              </a:rPr>
              <a:t>. У «</a:t>
            </a:r>
            <a:r>
              <a:rPr lang="ru-RU" dirty="0" err="1">
                <a:latin typeface="georgia"/>
              </a:rPr>
              <a:t>Житії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Феодосія</a:t>
            </a:r>
            <a:r>
              <a:rPr lang="ru-RU" dirty="0">
                <a:latin typeface="georgia"/>
              </a:rPr>
              <a:t>» Нестор з </a:t>
            </a:r>
            <a:r>
              <a:rPr lang="ru-RU" dirty="0" err="1">
                <a:latin typeface="georgia"/>
              </a:rPr>
              <a:t>шаною</a:t>
            </a:r>
            <a:r>
              <a:rPr lang="ru-RU" dirty="0">
                <a:latin typeface="georgia"/>
              </a:rPr>
              <a:t> до Никона писав: «</a:t>
            </a:r>
            <a:r>
              <a:rPr lang="ru-RU" dirty="0" err="1">
                <a:latin typeface="georgia"/>
              </a:rPr>
              <a:t>Заснував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ній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монастир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славний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що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існує</a:t>
            </a:r>
            <a:r>
              <a:rPr lang="ru-RU" dirty="0">
                <a:latin typeface="georgia"/>
              </a:rPr>
              <a:t> й </a:t>
            </a:r>
            <a:r>
              <a:rPr lang="ru-RU" dirty="0" err="1">
                <a:latin typeface="georgia"/>
              </a:rPr>
              <a:t>донині</a:t>
            </a:r>
            <a:r>
              <a:rPr lang="ru-RU" dirty="0">
                <a:latin typeface="georgia"/>
              </a:rPr>
              <a:t>».</a:t>
            </a:r>
            <a:br>
              <a:rPr lang="ru-RU" dirty="0">
                <a:latin typeface="georgia"/>
              </a:rPr>
            </a:br>
            <a:r>
              <a:rPr lang="ru-RU" dirty="0">
                <a:latin typeface="georgia"/>
              </a:rPr>
              <a:t/>
            </a:r>
            <a:br>
              <a:rPr lang="ru-RU" dirty="0">
                <a:latin typeface="georgia"/>
              </a:rPr>
            </a:br>
            <a:r>
              <a:rPr lang="ru-RU" dirty="0" err="1">
                <a:latin typeface="georgia"/>
              </a:rPr>
              <a:t>Вигнання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Іларіона</a:t>
            </a:r>
            <a:r>
              <a:rPr lang="ru-RU" dirty="0">
                <a:latin typeface="georgia"/>
              </a:rPr>
              <a:t>-Никона не </a:t>
            </a:r>
            <a:r>
              <a:rPr lang="ru-RU" dirty="0" err="1">
                <a:latin typeface="georgia"/>
              </a:rPr>
              <a:t>зменшило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його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загальноруського</a:t>
            </a:r>
            <a:r>
              <a:rPr lang="ru-RU" dirty="0">
                <a:latin typeface="georgia"/>
              </a:rPr>
              <a:t> авторитету. </a:t>
            </a:r>
            <a:r>
              <a:rPr lang="ru-RU" dirty="0" err="1">
                <a:latin typeface="georgia"/>
              </a:rPr>
              <a:t>Він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залишився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суддею</a:t>
            </a:r>
            <a:r>
              <a:rPr lang="ru-RU" dirty="0">
                <a:latin typeface="georgia"/>
              </a:rPr>
              <a:t> в </a:t>
            </a:r>
            <a:r>
              <a:rPr lang="ru-RU" dirty="0" err="1">
                <a:latin typeface="georgia"/>
              </a:rPr>
              <a:t>головних</a:t>
            </a:r>
            <a:r>
              <a:rPr lang="ru-RU" dirty="0">
                <a:latin typeface="georgia"/>
              </a:rPr>
              <a:t> справа?! </a:t>
            </a:r>
            <a:r>
              <a:rPr lang="ru-RU" dirty="0" err="1">
                <a:latin typeface="georgia"/>
              </a:rPr>
              <a:t>держави</a:t>
            </a:r>
            <a:r>
              <a:rPr lang="ru-RU" dirty="0">
                <a:latin typeface="georgia"/>
              </a:rPr>
              <a:t>. Коли 1067 р. помер князь </a:t>
            </a:r>
            <a:r>
              <a:rPr lang="ru-RU" dirty="0" err="1">
                <a:latin typeface="georgia"/>
              </a:rPr>
              <a:t>Тмутаракані</a:t>
            </a:r>
            <a:r>
              <a:rPr lang="ru-RU" dirty="0">
                <a:latin typeface="georgia"/>
              </a:rPr>
              <a:t> Ростислав, </a:t>
            </a:r>
            <a:r>
              <a:rPr lang="ru-RU" dirty="0" err="1">
                <a:latin typeface="georgia"/>
              </a:rPr>
              <a:t>жителі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міста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умовили</a:t>
            </a:r>
            <a:r>
              <a:rPr lang="ru-RU" dirty="0">
                <a:latin typeface="georgia"/>
              </a:rPr>
              <a:t> Никона </a:t>
            </a:r>
            <a:r>
              <a:rPr lang="ru-RU" dirty="0" err="1">
                <a:latin typeface="georgia"/>
              </a:rPr>
              <a:t>поїхати</a:t>
            </a:r>
            <a:r>
              <a:rPr lang="ru-RU" dirty="0">
                <a:latin typeface="georgia"/>
              </a:rPr>
              <a:t> до </a:t>
            </a:r>
            <a:r>
              <a:rPr lang="ru-RU" dirty="0" err="1">
                <a:latin typeface="georgia"/>
              </a:rPr>
              <a:t>чернігівського</a:t>
            </a:r>
            <a:r>
              <a:rPr lang="ru-RU" dirty="0">
                <a:latin typeface="georgia"/>
              </a:rPr>
              <a:t> князя Святослава й </a:t>
            </a:r>
            <a:r>
              <a:rPr lang="ru-RU" dirty="0" err="1">
                <a:latin typeface="georgia"/>
              </a:rPr>
              <a:t>просити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щоб</a:t>
            </a:r>
            <a:r>
              <a:rPr lang="ru-RU" dirty="0">
                <a:latin typeface="georgia"/>
              </a:rPr>
              <a:t> той </a:t>
            </a:r>
            <a:r>
              <a:rPr lang="ru-RU" dirty="0" err="1">
                <a:latin typeface="georgia"/>
              </a:rPr>
              <a:t>відпустив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піна</a:t>
            </a:r>
            <a:r>
              <a:rPr lang="ru-RU" dirty="0">
                <a:latin typeface="georgia"/>
              </a:rPr>
              <a:t> до них </a:t>
            </a:r>
            <a:r>
              <a:rPr lang="ru-RU" dirty="0" err="1">
                <a:latin typeface="georgia"/>
              </a:rPr>
              <a:t>князювати</a:t>
            </a:r>
            <a:r>
              <a:rPr lang="ru-RU" dirty="0">
                <a:latin typeface="georgia"/>
              </a:rPr>
              <a:t>. Никон </a:t>
            </a:r>
            <a:r>
              <a:rPr lang="ru-RU" dirty="0" err="1">
                <a:latin typeface="georgia"/>
              </a:rPr>
              <a:t>одвіз</a:t>
            </a:r>
            <a:r>
              <a:rPr lang="ru-RU" dirty="0">
                <a:latin typeface="georgia"/>
              </a:rPr>
              <a:t> нового князя </a:t>
            </a:r>
            <a:r>
              <a:rPr lang="ru-RU" dirty="0" err="1">
                <a:latin typeface="georgia"/>
              </a:rPr>
              <a:t>Гліба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Святославича</a:t>
            </a:r>
            <a:r>
              <a:rPr lang="ru-RU" dirty="0">
                <a:latin typeface="georgia"/>
              </a:rPr>
              <a:t> до </a:t>
            </a:r>
            <a:r>
              <a:rPr lang="ru-RU" dirty="0" err="1">
                <a:latin typeface="georgia"/>
              </a:rPr>
              <a:t>Тмутаракані</a:t>
            </a:r>
            <a:r>
              <a:rPr lang="ru-RU" dirty="0">
                <a:latin typeface="georgia"/>
              </a:rPr>
              <a:t>, а сам, на </a:t>
            </a:r>
            <a:r>
              <a:rPr lang="ru-RU" dirty="0" err="1">
                <a:latin typeface="georgia"/>
              </a:rPr>
              <a:t>умовляння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Феодосія</a:t>
            </a:r>
            <a:r>
              <a:rPr lang="ru-RU" dirty="0">
                <a:latin typeface="georgia"/>
              </a:rPr>
              <a:t>, у </a:t>
            </a:r>
            <a:r>
              <a:rPr lang="ru-RU" dirty="0" err="1">
                <a:latin typeface="georgia"/>
              </a:rPr>
              <a:t>вересні</a:t>
            </a:r>
            <a:r>
              <a:rPr lang="ru-RU" dirty="0">
                <a:latin typeface="georgia"/>
              </a:rPr>
              <a:t> 1068 р. </a:t>
            </a:r>
            <a:r>
              <a:rPr lang="ru-RU" dirty="0" err="1">
                <a:latin typeface="georgia"/>
              </a:rPr>
              <a:t>повернувся</a:t>
            </a:r>
            <a:r>
              <a:rPr lang="ru-RU" dirty="0">
                <a:latin typeface="georgia"/>
              </a:rPr>
              <a:t> до </a:t>
            </a:r>
            <a:r>
              <a:rPr lang="ru-RU" dirty="0" err="1">
                <a:latin typeface="georgia"/>
              </a:rPr>
              <a:t>Києво-Печерського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монастиря</a:t>
            </a:r>
            <a:r>
              <a:rPr lang="ru-RU" dirty="0">
                <a:latin typeface="georgia"/>
              </a:rPr>
              <a:t>. І </a:t>
            </a:r>
            <a:r>
              <a:rPr lang="ru-RU" dirty="0" err="1">
                <a:latin typeface="georgia"/>
              </a:rPr>
              <a:t>знову</a:t>
            </a:r>
            <a:r>
              <a:rPr lang="ru-RU" dirty="0">
                <a:latin typeface="georgia"/>
              </a:rPr>
              <a:t> активно </a:t>
            </a:r>
            <a:r>
              <a:rPr lang="ru-RU" dirty="0" err="1">
                <a:latin typeface="georgia"/>
              </a:rPr>
              <a:t>поринув</a:t>
            </a:r>
            <a:r>
              <a:rPr lang="ru-RU" dirty="0">
                <a:latin typeface="georgia"/>
              </a:rPr>
              <a:t> у </a:t>
            </a:r>
            <a:r>
              <a:rPr lang="ru-RU" dirty="0" err="1">
                <a:latin typeface="georgia"/>
              </a:rPr>
              <a:t>суспільно-політичне</a:t>
            </a:r>
            <a:r>
              <a:rPr lang="ru-RU" dirty="0">
                <a:latin typeface="georgia"/>
              </a:rPr>
              <a:t> й </a:t>
            </a:r>
            <a:r>
              <a:rPr lang="ru-RU" dirty="0" err="1">
                <a:latin typeface="georgia"/>
              </a:rPr>
              <a:t>ідеологічне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життя</a:t>
            </a:r>
            <a:r>
              <a:rPr lang="ru-RU" dirty="0">
                <a:latin typeface="georgia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2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3672408" cy="612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effectLst/>
                <a:latin typeface="georgia"/>
              </a:rPr>
              <a:t>Іларіон</a:t>
            </a:r>
            <a:r>
              <a:rPr lang="ru-RU" sz="1400" dirty="0" smtClean="0">
                <a:effectLst/>
                <a:latin typeface="georgia"/>
              </a:rPr>
              <a:t>-Никон </a:t>
            </a:r>
            <a:r>
              <a:rPr lang="ru-RU" sz="1400" dirty="0" err="1" smtClean="0">
                <a:effectLst/>
                <a:latin typeface="georgia"/>
              </a:rPr>
              <a:t>докладав</a:t>
            </a:r>
            <a:r>
              <a:rPr lang="ru-RU" sz="1400" dirty="0" smtClean="0">
                <a:effectLst/>
                <a:latin typeface="georgia"/>
              </a:rPr>
              <a:t> великих </a:t>
            </a:r>
            <a:r>
              <a:rPr lang="ru-RU" sz="1400" dirty="0" err="1" smtClean="0">
                <a:effectLst/>
                <a:latin typeface="georgia"/>
              </a:rPr>
              <a:t>зусиль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щоб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забезпечиш</a:t>
            </a:r>
            <a:r>
              <a:rPr lang="ru-RU" sz="1400" dirty="0" smtClean="0">
                <a:effectLst/>
                <a:latin typeface="georgia"/>
              </a:rPr>
              <a:t> мир на </a:t>
            </a:r>
            <a:r>
              <a:rPr lang="ru-RU" sz="1400" dirty="0" err="1" smtClean="0">
                <a:effectLst/>
                <a:latin typeface="georgia"/>
              </a:rPr>
              <a:t>Русі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припинити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чвари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між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нащадками</a:t>
            </a:r>
            <a:r>
              <a:rPr lang="ru-RU" sz="1400" dirty="0" smtClean="0">
                <a:effectLst/>
                <a:latin typeface="georgia"/>
              </a:rPr>
              <a:t> Ярослава. И коли 1073 р. </a:t>
            </a:r>
            <a:r>
              <a:rPr lang="ru-RU" sz="1400" dirty="0" err="1" smtClean="0">
                <a:effectLst/>
                <a:latin typeface="georgia"/>
              </a:rPr>
              <a:t>чернігівський</a:t>
            </a:r>
            <a:r>
              <a:rPr lang="ru-RU" sz="1400" dirty="0" smtClean="0">
                <a:effectLst/>
                <a:latin typeface="georgia"/>
              </a:rPr>
              <a:t> князь Святослав </a:t>
            </a:r>
            <a:r>
              <a:rPr lang="ru-RU" sz="1400" dirty="0" err="1" smtClean="0">
                <a:effectLst/>
                <a:latin typeface="georgia"/>
              </a:rPr>
              <a:t>вигнав</a:t>
            </a:r>
            <a:r>
              <a:rPr lang="ru-RU" sz="1400" dirty="0" smtClean="0">
                <a:effectLst/>
                <a:latin typeface="georgia"/>
              </a:rPr>
              <a:t> з </a:t>
            </a:r>
            <a:r>
              <a:rPr lang="ru-RU" sz="1400" dirty="0" err="1" smtClean="0">
                <a:effectLst/>
                <a:latin typeface="georgia"/>
              </a:rPr>
              <a:t>Києва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свого</a:t>
            </a:r>
            <a:r>
              <a:rPr lang="ru-RU" sz="1400" dirty="0" smtClean="0">
                <a:effectLst/>
                <a:latin typeface="georgia"/>
              </a:rPr>
              <a:t> старшого брата </a:t>
            </a:r>
            <a:r>
              <a:rPr lang="ru-RU" sz="1400" dirty="0" err="1" smtClean="0">
                <a:effectLst/>
                <a:latin typeface="georgia"/>
              </a:rPr>
              <a:t>Ізяслава</a:t>
            </a:r>
            <a:r>
              <a:rPr lang="ru-RU" sz="1400" dirty="0" smtClean="0">
                <a:effectLst/>
                <a:latin typeface="georgia"/>
              </a:rPr>
              <a:t> й </a:t>
            </a:r>
            <a:r>
              <a:rPr lang="ru-RU" sz="1400" dirty="0" err="1" smtClean="0">
                <a:effectLst/>
                <a:latin typeface="georgia"/>
              </a:rPr>
              <a:t>посів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його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місце</a:t>
            </a:r>
            <a:r>
              <a:rPr lang="ru-RU" sz="1400" dirty="0" smtClean="0">
                <a:effectLst/>
                <a:latin typeface="georgia"/>
              </a:rPr>
              <a:t>, Никон </a:t>
            </a:r>
            <a:r>
              <a:rPr lang="ru-RU" sz="1400" dirty="0" err="1" smtClean="0">
                <a:effectLst/>
                <a:latin typeface="georgia"/>
              </a:rPr>
              <a:t>рішуче</a:t>
            </a:r>
            <a:r>
              <a:rPr lang="ru-RU" sz="1400" dirty="0" smtClean="0">
                <a:effectLst/>
                <a:latin typeface="georgia"/>
              </a:rPr>
              <a:t> засудив </a:t>
            </a:r>
            <a:r>
              <a:rPr lang="ru-RU" sz="1400" dirty="0" err="1" smtClean="0">
                <a:effectLst/>
                <a:latin typeface="georgia"/>
              </a:rPr>
              <a:t>його</a:t>
            </a:r>
            <a:r>
              <a:rPr lang="ru-RU" sz="1400" dirty="0" smtClean="0">
                <a:effectLst/>
                <a:latin typeface="georgia"/>
              </a:rPr>
              <a:t>. </a:t>
            </a:r>
            <a:r>
              <a:rPr lang="ru-RU" sz="1400" dirty="0" err="1" smtClean="0">
                <a:effectLst/>
                <a:latin typeface="georgia"/>
              </a:rPr>
              <a:t>Гнів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дражливого</a:t>
            </a:r>
            <a:r>
              <a:rPr lang="ru-RU" sz="1400" dirty="0" smtClean="0">
                <a:effectLst/>
                <a:latin typeface="georgia"/>
              </a:rPr>
              <a:t> Святослава впав на Никона, але той </a:t>
            </a:r>
            <a:r>
              <a:rPr lang="ru-RU" sz="1400" dirty="0" err="1" smtClean="0">
                <a:effectLst/>
                <a:latin typeface="georgia"/>
              </a:rPr>
              <a:t>тримався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мужньо</a:t>
            </a:r>
            <a:r>
              <a:rPr lang="ru-RU" sz="1400" dirty="0" smtClean="0">
                <a:effectLst/>
                <a:latin typeface="georgia"/>
              </a:rPr>
              <a:t>. По </a:t>
            </a:r>
            <a:r>
              <a:rPr lang="ru-RU" sz="1400" dirty="0" err="1" smtClean="0">
                <a:effectLst/>
                <a:latin typeface="georgia"/>
              </a:rPr>
              <a:t>смерті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Феодосія</a:t>
            </a:r>
            <a:r>
              <a:rPr lang="ru-RU" sz="1400" dirty="0" smtClean="0">
                <a:effectLst/>
                <a:latin typeface="georgia"/>
              </a:rPr>
              <a:t> 1074 р. </a:t>
            </a:r>
            <a:r>
              <a:rPr lang="ru-RU" sz="1400" dirty="0" err="1" smtClean="0">
                <a:effectLst/>
                <a:latin typeface="georgia"/>
              </a:rPr>
              <a:t>Іларіон</a:t>
            </a:r>
            <a:r>
              <a:rPr lang="ru-RU" sz="1400" dirty="0" smtClean="0">
                <a:effectLst/>
                <a:latin typeface="georgia"/>
              </a:rPr>
              <a:t>-Никон </a:t>
            </a:r>
            <a:r>
              <a:rPr lang="ru-RU" sz="1400" dirty="0" err="1" smtClean="0">
                <a:effectLst/>
                <a:latin typeface="georgia"/>
              </a:rPr>
              <a:t>стає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ігуменом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Печерського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монастиря</a:t>
            </a:r>
            <a:r>
              <a:rPr lang="ru-RU" sz="1400" dirty="0" smtClean="0">
                <a:effectLst/>
                <a:latin typeface="georgia"/>
              </a:rPr>
              <a:t>. </a:t>
            </a:r>
            <a:r>
              <a:rPr lang="ru-RU" sz="1400" dirty="0" err="1" smtClean="0">
                <a:effectLst/>
                <a:latin typeface="georgia"/>
              </a:rPr>
              <a:t>Останні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чотирнадцять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років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життя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він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очолює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цей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головний</a:t>
            </a:r>
            <a:r>
              <a:rPr lang="ru-RU" sz="1400" dirty="0" smtClean="0">
                <a:effectLst/>
                <a:latin typeface="georgia"/>
              </a:rPr>
              <a:t> на </a:t>
            </a:r>
            <a:r>
              <a:rPr lang="ru-RU" sz="1400" dirty="0" err="1" smtClean="0">
                <a:effectLst/>
                <a:latin typeface="georgia"/>
              </a:rPr>
              <a:t>Русі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монастир</a:t>
            </a:r>
            <a:r>
              <a:rPr lang="ru-RU" sz="1400" dirty="0" smtClean="0">
                <a:effectLst/>
                <a:latin typeface="georgia"/>
              </a:rPr>
              <a:t> і </a:t>
            </a:r>
            <a:r>
              <a:rPr lang="ru-RU" sz="1400" dirty="0" err="1" smtClean="0">
                <a:effectLst/>
                <a:latin typeface="georgia"/>
              </a:rPr>
              <a:t>помирає</a:t>
            </a:r>
            <a:r>
              <a:rPr lang="ru-RU" sz="1400" dirty="0" smtClean="0">
                <a:effectLst/>
                <a:latin typeface="georgia"/>
              </a:rPr>
              <a:t> 1088 р. у </a:t>
            </a:r>
            <a:r>
              <a:rPr lang="ru-RU" sz="1400" dirty="0" err="1" smtClean="0">
                <a:effectLst/>
                <a:latin typeface="georgia"/>
              </a:rPr>
              <a:t>похилому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віці</a:t>
            </a:r>
            <a:r>
              <a:rPr lang="ru-RU" sz="1400" dirty="0" smtClean="0">
                <a:effectLst/>
                <a:latin typeface="georgia"/>
              </a:rPr>
              <a:t>.</a:t>
            </a:r>
            <a:br>
              <a:rPr lang="ru-RU" sz="1400" dirty="0" smtClean="0">
                <a:effectLst/>
                <a:latin typeface="georgia"/>
              </a:rPr>
            </a:br>
            <a:r>
              <a:rPr lang="ru-RU" sz="1400" dirty="0" smtClean="0">
                <a:effectLst/>
                <a:latin typeface="georgia"/>
              </a:rPr>
              <a:t/>
            </a:r>
            <a:br>
              <a:rPr lang="ru-RU" sz="1400" dirty="0" smtClean="0">
                <a:effectLst/>
                <a:latin typeface="georgia"/>
              </a:rPr>
            </a:br>
            <a:r>
              <a:rPr lang="ru-RU" sz="1400" dirty="0" err="1" smtClean="0">
                <a:effectLst/>
                <a:latin typeface="georgia"/>
              </a:rPr>
              <a:t>Іларіону</a:t>
            </a:r>
            <a:r>
              <a:rPr lang="ru-RU" sz="1400" dirty="0" smtClean="0">
                <a:effectLst/>
                <a:latin typeface="georgia"/>
              </a:rPr>
              <a:t>-Никону </a:t>
            </a:r>
            <a:r>
              <a:rPr lang="ru-RU" sz="1400" dirty="0" err="1" smtClean="0">
                <a:effectLst/>
                <a:latin typeface="georgia"/>
              </a:rPr>
              <a:t>належить</a:t>
            </a:r>
            <a:r>
              <a:rPr lang="ru-RU" sz="1400" dirty="0" smtClean="0">
                <a:effectLst/>
                <a:latin typeface="georgia"/>
              </a:rPr>
              <a:t> заслуга </a:t>
            </a:r>
            <a:r>
              <a:rPr lang="ru-RU" sz="1400" dirty="0" err="1" smtClean="0">
                <a:effectLst/>
                <a:latin typeface="georgia"/>
              </a:rPr>
              <a:t>надання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давньоруським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літописам</a:t>
            </a:r>
            <a:r>
              <a:rPr lang="ru-RU" sz="1400" dirty="0" smtClean="0">
                <a:effectLst/>
                <a:latin typeface="georgia"/>
              </a:rPr>
              <a:t> того </a:t>
            </a:r>
            <a:r>
              <a:rPr lang="ru-RU" sz="1400" dirty="0" err="1" smtClean="0">
                <a:effectLst/>
                <a:latin typeface="georgia"/>
              </a:rPr>
              <a:t>вигляду</a:t>
            </a:r>
            <a:r>
              <a:rPr lang="ru-RU" sz="1400" dirty="0" smtClean="0">
                <a:effectLst/>
                <a:latin typeface="georgia"/>
              </a:rPr>
              <a:t>, в </a:t>
            </a:r>
            <a:r>
              <a:rPr lang="ru-RU" sz="1400" dirty="0" err="1" smtClean="0">
                <a:effectLst/>
                <a:latin typeface="georgia"/>
              </a:rPr>
              <a:t>якому</a:t>
            </a:r>
            <a:r>
              <a:rPr lang="ru-RU" sz="1400" dirty="0" smtClean="0">
                <a:effectLst/>
                <a:latin typeface="georgia"/>
              </a:rPr>
              <a:t> вони </a:t>
            </a:r>
            <a:r>
              <a:rPr lang="ru-RU" sz="1400" dirty="0" err="1" smtClean="0">
                <a:effectLst/>
                <a:latin typeface="georgia"/>
              </a:rPr>
              <a:t>збереглись</a:t>
            </a:r>
            <a:r>
              <a:rPr lang="ru-RU" sz="1400" dirty="0" smtClean="0">
                <a:effectLst/>
                <a:latin typeface="georgia"/>
              </a:rPr>
              <a:t> до </a:t>
            </a:r>
            <a:r>
              <a:rPr lang="ru-RU" sz="1400" dirty="0" err="1" smtClean="0">
                <a:effectLst/>
                <a:latin typeface="georgia"/>
              </a:rPr>
              <a:t>нашого</a:t>
            </a:r>
            <a:r>
              <a:rPr lang="ru-RU" sz="1400" dirty="0" smtClean="0">
                <a:effectLst/>
                <a:latin typeface="georgia"/>
              </a:rPr>
              <a:t> часу: </a:t>
            </a:r>
            <a:r>
              <a:rPr lang="ru-RU" sz="1400" dirty="0" err="1" smtClean="0">
                <a:effectLst/>
                <a:latin typeface="georgia"/>
              </a:rPr>
              <a:t>він</a:t>
            </a:r>
            <a:r>
              <a:rPr lang="ru-RU" sz="1400" dirty="0" smtClean="0">
                <a:effectLst/>
                <a:latin typeface="georgia"/>
              </a:rPr>
              <a:t> почав </a:t>
            </a:r>
            <a:r>
              <a:rPr lang="ru-RU" sz="1400" dirty="0" err="1" smtClean="0">
                <a:effectLst/>
                <a:latin typeface="georgia"/>
              </a:rPr>
              <a:t>викладати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події</a:t>
            </a:r>
            <a:r>
              <a:rPr lang="ru-RU" sz="1400" dirty="0" smtClean="0">
                <a:effectLst/>
                <a:latin typeface="georgia"/>
              </a:rPr>
              <a:t> в </a:t>
            </a:r>
            <a:r>
              <a:rPr lang="ru-RU" sz="1400" dirty="0" err="1" smtClean="0">
                <a:effectLst/>
                <a:latin typeface="georgia"/>
              </a:rPr>
              <a:t>порічних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статтях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припасував</a:t>
            </a:r>
            <a:r>
              <a:rPr lang="ru-RU" sz="1400" dirty="0" smtClean="0">
                <a:effectLst/>
                <a:latin typeface="georgia"/>
              </a:rPr>
              <a:t> до </a:t>
            </a:r>
            <a:r>
              <a:rPr lang="ru-RU" sz="1400" dirty="0" err="1" smtClean="0">
                <a:effectLst/>
                <a:latin typeface="georgia"/>
              </a:rPr>
              <a:t>літопису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хронологічну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сітку</a:t>
            </a:r>
            <a:r>
              <a:rPr lang="ru-RU" sz="1400" dirty="0" smtClean="0">
                <a:effectLst/>
                <a:latin typeface="georgia"/>
              </a:rPr>
              <a:t>. </a:t>
            </a:r>
            <a:r>
              <a:rPr lang="ru-RU" sz="1400" dirty="0" err="1" smtClean="0">
                <a:effectLst/>
                <a:latin typeface="georgia"/>
              </a:rPr>
              <a:t>Історики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мають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вагомі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підстави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проголосити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видатного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письменника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філософа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літописця</a:t>
            </a:r>
            <a:r>
              <a:rPr lang="ru-RU" sz="1400" dirty="0" smtClean="0">
                <a:effectLst/>
                <a:latin typeface="georgia"/>
              </a:rPr>
              <a:t>, церковного й </a:t>
            </a:r>
            <a:r>
              <a:rPr lang="ru-RU" sz="1400" dirty="0" err="1" smtClean="0">
                <a:effectLst/>
                <a:latin typeface="georgia"/>
              </a:rPr>
              <a:t>політичного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діяча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Іларіона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Київського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однією</a:t>
            </a:r>
            <a:r>
              <a:rPr lang="ru-RU" sz="1400" dirty="0" smtClean="0">
                <a:effectLst/>
                <a:latin typeface="georgia"/>
              </a:rPr>
              <a:t> з </a:t>
            </a:r>
            <a:r>
              <a:rPr lang="ru-RU" sz="1400" dirty="0" err="1" smtClean="0">
                <a:effectLst/>
                <a:latin typeface="georgia"/>
              </a:rPr>
              <a:t>найбільш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яскравих</a:t>
            </a:r>
            <a:r>
              <a:rPr lang="ru-RU" sz="1400" dirty="0" smtClean="0">
                <a:effectLst/>
                <a:latin typeface="georgia"/>
              </a:rPr>
              <a:t> і </a:t>
            </a:r>
            <a:r>
              <a:rPr lang="ru-RU" sz="1400" dirty="0" err="1" smtClean="0">
                <a:effectLst/>
                <a:latin typeface="georgia"/>
              </a:rPr>
              <a:t>привабливих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постатей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давньоруської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історії</a:t>
            </a:r>
            <a:r>
              <a:rPr lang="ru-RU" sz="1400" dirty="0" smtClean="0">
                <a:effectLst/>
                <a:latin typeface="georgia"/>
              </a:rPr>
              <a:t>.</a:t>
            </a:r>
            <a:endParaRPr lang="ru-RU" sz="1400" dirty="0"/>
          </a:p>
        </p:txBody>
      </p:sp>
      <p:pic>
        <p:nvPicPr>
          <p:cNvPr id="10242" name="Picture 2" descr="http://str1.crestin-ortodox.ro/foto/1218/121744_sfantul_ilar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3255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effectLst/>
                <a:latin typeface="Times New Roman"/>
              </a:rPr>
              <a:t>«О </a:t>
            </a:r>
            <a:r>
              <a:rPr lang="uk-UA" sz="2400" i="1" dirty="0" err="1" smtClean="0">
                <a:effectLst/>
                <a:latin typeface="Times New Roman"/>
              </a:rPr>
              <a:t>закон</a:t>
            </a:r>
            <a:r>
              <a:rPr lang="uk-UA" sz="2400" i="1" dirty="0" err="1" smtClean="0">
                <a:effectLst/>
                <a:latin typeface="Cambria Math"/>
              </a:rPr>
              <a:t>ѣ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Моис</a:t>
            </a:r>
            <a:r>
              <a:rPr lang="uk-UA" sz="2400" i="1" dirty="0" err="1" smtClean="0">
                <a:effectLst/>
                <a:latin typeface="Cambria Math"/>
              </a:rPr>
              <a:t>ѣ</a:t>
            </a:r>
            <a:r>
              <a:rPr lang="uk-UA" sz="2400" i="1" dirty="0" err="1" smtClean="0">
                <a:effectLst/>
                <a:latin typeface="Times New Roman"/>
              </a:rPr>
              <a:t>омъ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дан</a:t>
            </a:r>
            <a:r>
              <a:rPr lang="uk-UA" sz="2400" i="1" dirty="0" err="1" smtClean="0">
                <a:effectLst/>
                <a:latin typeface="Cambria Math"/>
              </a:rPr>
              <a:t>ѣѣ</a:t>
            </a:r>
            <a:r>
              <a:rPr lang="uk-UA" sz="2400" i="1" dirty="0" err="1" smtClean="0">
                <a:effectLst/>
                <a:latin typeface="Times New Roman"/>
              </a:rPr>
              <a:t>мъ</a:t>
            </a:r>
            <a:r>
              <a:rPr lang="uk-UA" sz="2400" i="1" dirty="0" smtClean="0">
                <a:effectLst/>
                <a:latin typeface="Times New Roman"/>
              </a:rPr>
              <a:t>, и о </a:t>
            </a:r>
            <a:r>
              <a:rPr lang="uk-UA" sz="2400" i="1" dirty="0" err="1" smtClean="0">
                <a:effectLst/>
                <a:latin typeface="Times New Roman"/>
              </a:rPr>
              <a:t>благод</a:t>
            </a:r>
            <a:r>
              <a:rPr lang="uk-UA" sz="2400" i="1" dirty="0" err="1" smtClean="0">
                <a:effectLst/>
                <a:latin typeface="Cambria Math"/>
              </a:rPr>
              <a:t>ѣ</a:t>
            </a:r>
            <a:r>
              <a:rPr lang="uk-UA" sz="2400" i="1" dirty="0" err="1" smtClean="0">
                <a:effectLst/>
                <a:latin typeface="Times New Roman"/>
              </a:rPr>
              <a:t>ти</a:t>
            </a:r>
            <a:r>
              <a:rPr lang="uk-UA" sz="2400" i="1" dirty="0" smtClean="0">
                <a:effectLst/>
                <a:latin typeface="Times New Roman"/>
              </a:rPr>
              <a:t> и </a:t>
            </a:r>
            <a:r>
              <a:rPr lang="uk-UA" sz="2400" i="1" dirty="0" err="1" smtClean="0">
                <a:effectLst/>
                <a:latin typeface="Times New Roman"/>
              </a:rPr>
              <a:t>истин</a:t>
            </a:r>
            <a:r>
              <a:rPr lang="uk-UA" sz="2400" i="1" dirty="0" err="1" smtClean="0">
                <a:effectLst/>
                <a:latin typeface="Cambria Math"/>
              </a:rPr>
              <a:t>ѣ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Исусомъ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Христомъ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бывшии</a:t>
            </a:r>
            <a:r>
              <a:rPr lang="uk-UA" sz="2400" i="1" dirty="0" smtClean="0">
                <a:effectLst/>
                <a:latin typeface="Times New Roman"/>
              </a:rPr>
              <a:t>. И </a:t>
            </a:r>
            <a:r>
              <a:rPr lang="uk-UA" sz="2400" i="1" dirty="0" err="1" smtClean="0">
                <a:effectLst/>
                <a:latin typeface="Times New Roman"/>
              </a:rPr>
              <a:t>како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законъ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отиде</a:t>
            </a:r>
            <a:r>
              <a:rPr lang="uk-UA" sz="2400" i="1" dirty="0" smtClean="0">
                <a:effectLst/>
                <a:latin typeface="Times New Roman"/>
              </a:rPr>
              <a:t>, </a:t>
            </a:r>
            <a:r>
              <a:rPr lang="uk-UA" sz="2400" i="1" dirty="0" err="1" smtClean="0">
                <a:effectLst/>
                <a:latin typeface="Times New Roman"/>
              </a:rPr>
              <a:t>благод</a:t>
            </a:r>
            <a:r>
              <a:rPr lang="uk-UA" sz="2400" i="1" dirty="0" err="1" smtClean="0">
                <a:effectLst/>
                <a:latin typeface="Cambria Math"/>
              </a:rPr>
              <a:t>ѣ</a:t>
            </a:r>
            <a:r>
              <a:rPr lang="uk-UA" sz="2400" i="1" dirty="0" err="1" smtClean="0">
                <a:effectLst/>
                <a:latin typeface="Times New Roman"/>
              </a:rPr>
              <a:t>ть</a:t>
            </a:r>
            <a:r>
              <a:rPr lang="uk-UA" sz="2400" i="1" dirty="0" smtClean="0">
                <a:effectLst/>
                <a:latin typeface="Times New Roman"/>
              </a:rPr>
              <a:t> же и </a:t>
            </a:r>
            <a:r>
              <a:rPr lang="uk-UA" sz="2400" i="1" dirty="0" err="1" smtClean="0">
                <a:effectLst/>
                <a:latin typeface="Times New Roman"/>
              </a:rPr>
              <a:t>истина</a:t>
            </a:r>
            <a:r>
              <a:rPr lang="uk-UA" sz="2400" i="1" dirty="0" smtClean="0">
                <a:effectLst/>
                <a:latin typeface="Times New Roman"/>
              </a:rPr>
              <a:t> всю землю </a:t>
            </a:r>
            <a:r>
              <a:rPr lang="uk-UA" sz="2400" i="1" dirty="0" err="1" smtClean="0">
                <a:effectLst/>
                <a:latin typeface="Times New Roman"/>
              </a:rPr>
              <a:t>исполни</a:t>
            </a:r>
            <a:r>
              <a:rPr lang="uk-UA" sz="2400" i="1" dirty="0" smtClean="0">
                <a:effectLst/>
                <a:latin typeface="Times New Roman"/>
              </a:rPr>
              <a:t>, и </a:t>
            </a:r>
            <a:r>
              <a:rPr lang="uk-UA" sz="2400" i="1" dirty="0" err="1" smtClean="0">
                <a:effectLst/>
                <a:latin typeface="Times New Roman"/>
              </a:rPr>
              <a:t>в</a:t>
            </a:r>
            <a:r>
              <a:rPr lang="uk-UA" sz="2400" i="1" dirty="0" err="1" smtClean="0">
                <a:effectLst/>
                <a:latin typeface="Cambria Math"/>
              </a:rPr>
              <a:t>ѣ</a:t>
            </a:r>
            <a:r>
              <a:rPr lang="uk-UA" sz="2400" i="1" dirty="0" err="1" smtClean="0">
                <a:effectLst/>
                <a:latin typeface="Times New Roman"/>
              </a:rPr>
              <a:t>ра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въ</a:t>
            </a:r>
            <a:r>
              <a:rPr lang="uk-UA" sz="2400" i="1" dirty="0" smtClean="0">
                <a:effectLst/>
                <a:latin typeface="Times New Roman"/>
              </a:rPr>
              <a:t> вся </a:t>
            </a:r>
            <a:r>
              <a:rPr lang="uk-UA" sz="2400" i="1" dirty="0" err="1" smtClean="0">
                <a:effectLst/>
                <a:latin typeface="Times New Roman"/>
              </a:rPr>
              <a:t>языкы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простреся</a:t>
            </a:r>
            <a:r>
              <a:rPr lang="uk-UA" sz="2400" i="1" dirty="0" smtClean="0">
                <a:effectLst/>
                <a:latin typeface="Times New Roman"/>
              </a:rPr>
              <a:t> и до </a:t>
            </a:r>
            <a:r>
              <a:rPr lang="uk-UA" sz="2400" i="1" dirty="0" err="1" smtClean="0">
                <a:effectLst/>
                <a:latin typeface="Times New Roman"/>
              </a:rPr>
              <a:t>нашего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языка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рускаго</a:t>
            </a:r>
            <a:r>
              <a:rPr lang="uk-UA" sz="2400" i="1" dirty="0" smtClean="0">
                <a:effectLst/>
                <a:latin typeface="Times New Roman"/>
              </a:rPr>
              <a:t>, и похвала кагану </a:t>
            </a:r>
            <a:r>
              <a:rPr lang="uk-UA" sz="2400" i="1" dirty="0" err="1" smtClean="0">
                <a:effectLst/>
                <a:latin typeface="Times New Roman"/>
              </a:rPr>
              <a:t>нашему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Влодимеру</a:t>
            </a:r>
            <a:r>
              <a:rPr lang="uk-UA" sz="2400" i="1" dirty="0" smtClean="0">
                <a:effectLst/>
                <a:latin typeface="Times New Roman"/>
              </a:rPr>
              <a:t>, от негоже </a:t>
            </a:r>
            <a:r>
              <a:rPr lang="uk-UA" sz="2400" i="1" dirty="0" err="1" smtClean="0">
                <a:effectLst/>
                <a:latin typeface="Times New Roman"/>
              </a:rPr>
              <a:t>крещени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быхомъ</a:t>
            </a:r>
            <a:r>
              <a:rPr lang="uk-UA" sz="2400" i="1" dirty="0" smtClean="0">
                <a:effectLst/>
                <a:latin typeface="Times New Roman"/>
              </a:rPr>
              <a:t> и молитва </a:t>
            </a:r>
            <a:r>
              <a:rPr lang="uk-UA" sz="2400" i="1" dirty="0" err="1" smtClean="0">
                <a:effectLst/>
                <a:latin typeface="Times New Roman"/>
              </a:rPr>
              <a:t>къ</a:t>
            </a:r>
            <a:r>
              <a:rPr lang="uk-UA" sz="2400" i="1" dirty="0" smtClean="0">
                <a:effectLst/>
                <a:latin typeface="Times New Roman"/>
              </a:rPr>
              <a:t> Богу от </a:t>
            </a:r>
            <a:r>
              <a:rPr lang="uk-UA" sz="2400" i="1" dirty="0" err="1" smtClean="0">
                <a:effectLst/>
                <a:latin typeface="Times New Roman"/>
              </a:rPr>
              <a:t>всеа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земли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нашеа</a:t>
            </a:r>
            <a:r>
              <a:rPr lang="uk-UA" sz="2400" i="1" dirty="0" smtClean="0">
                <a:effectLst/>
                <a:latin typeface="Times New Roman"/>
              </a:rPr>
              <a:t>» </a:t>
            </a:r>
          </a:p>
          <a:p>
            <a:r>
              <a:rPr lang="uk-UA" sz="2400" i="1" dirty="0" smtClean="0">
                <a:latin typeface="Times New Roman"/>
              </a:rPr>
              <a:t>                         </a:t>
            </a:r>
            <a:r>
              <a:rPr lang="uk-UA" sz="2400" i="1" dirty="0" err="1" smtClean="0">
                <a:latin typeface="Times New Roman"/>
              </a:rPr>
              <a:t>М</a:t>
            </a:r>
            <a:r>
              <a:rPr lang="uk-UA" sz="2400" i="1" dirty="0" err="1" smtClean="0">
                <a:effectLst/>
                <a:latin typeface="Times New Roman"/>
              </a:rPr>
              <a:t>нихъ</a:t>
            </a:r>
            <a:r>
              <a:rPr lang="uk-UA" sz="2400" i="1" dirty="0" smtClean="0">
                <a:effectLst/>
                <a:latin typeface="Times New Roman"/>
              </a:rPr>
              <a:t> и </a:t>
            </a:r>
            <a:r>
              <a:rPr lang="uk-UA" sz="2400" i="1" dirty="0" err="1" smtClean="0">
                <a:effectLst/>
                <a:latin typeface="Times New Roman"/>
              </a:rPr>
              <a:t>прозвитеръ</a:t>
            </a:r>
            <a:r>
              <a:rPr lang="uk-UA" sz="2400" i="1" dirty="0" smtClean="0">
                <a:effectLst/>
                <a:latin typeface="Times New Roman"/>
              </a:rPr>
              <a:t> </a:t>
            </a:r>
            <a:r>
              <a:rPr lang="uk-UA" sz="2400" i="1" dirty="0" err="1" smtClean="0">
                <a:effectLst/>
                <a:latin typeface="Times New Roman"/>
              </a:rPr>
              <a:t>Иларионъ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54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Святи́тель Іларіо́н І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vi-VN" dirty="0" smtClean="0"/>
              <a:t>(</a:t>
            </a:r>
            <a:r>
              <a:rPr lang="vi-VN" dirty="0"/>
              <a:t>990 — † 1088)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4402832" cy="43479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Митрополит </a:t>
            </a:r>
            <a:r>
              <a:rPr lang="ru-RU" dirty="0" err="1"/>
              <a:t>Київський</a:t>
            </a:r>
            <a:r>
              <a:rPr lang="ru-RU" dirty="0"/>
              <a:t> та </a:t>
            </a:r>
            <a:r>
              <a:rPr lang="ru-RU" dirty="0" err="1"/>
              <a:t>всієї</a:t>
            </a:r>
            <a:r>
              <a:rPr lang="ru-RU" dirty="0"/>
              <a:t> Руси, перший митрополит </a:t>
            </a:r>
            <a:r>
              <a:rPr lang="ru-RU" dirty="0" err="1"/>
              <a:t>слов'янського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оратор і </a:t>
            </a:r>
            <a:r>
              <a:rPr lang="ru-RU" dirty="0" err="1"/>
              <a:t>письменник</a:t>
            </a:r>
            <a:r>
              <a:rPr lang="ru-RU" dirty="0"/>
              <a:t>, церковно-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 </a:t>
            </a:r>
            <a:r>
              <a:rPr lang="ru-RU" dirty="0" err="1"/>
              <a:t>давньої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Причислений до лику </a:t>
            </a:r>
            <a:r>
              <a:rPr lang="ru-RU" dirty="0" err="1"/>
              <a:t>Святих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День </a:t>
            </a:r>
            <a:r>
              <a:rPr lang="ru-RU" dirty="0" err="1"/>
              <a:t>пам'яті</a:t>
            </a:r>
            <a:r>
              <a:rPr lang="ru-RU" dirty="0"/>
              <a:t>: 28 </a:t>
            </a:r>
            <a:r>
              <a:rPr lang="ru-RU" dirty="0" err="1"/>
              <a:t>серпня</a:t>
            </a:r>
            <a:r>
              <a:rPr lang="ru-RU" dirty="0"/>
              <a:t> за старим стилем та 3 листопада (21 </a:t>
            </a:r>
            <a:r>
              <a:rPr lang="ru-RU" dirty="0" err="1"/>
              <a:t>жовтня</a:t>
            </a:r>
            <a:r>
              <a:rPr lang="ru-RU" dirty="0"/>
              <a:t> за старим стилем)</a:t>
            </a:r>
          </a:p>
        </p:txBody>
      </p:sp>
      <p:pic>
        <p:nvPicPr>
          <p:cNvPr id="1026" name="Picture 2" descr="http://www.history.vn.ua/mark/ilar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12368" cy="45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Видатний оратор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>
                <a:latin typeface="georgia"/>
              </a:rPr>
              <a:t>Однією</a:t>
            </a:r>
            <a:r>
              <a:rPr lang="ru-RU" dirty="0">
                <a:latin typeface="georgia"/>
              </a:rPr>
              <a:t> з </a:t>
            </a:r>
            <a:r>
              <a:rPr lang="ru-RU" dirty="0" err="1">
                <a:latin typeface="georgia"/>
              </a:rPr>
              <a:t>найвизначніших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постатей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суспільно-політичного</a:t>
            </a:r>
            <a:r>
              <a:rPr lang="ru-RU" dirty="0">
                <a:latin typeface="georgia"/>
              </a:rPr>
              <a:t>, культурного й церковного </a:t>
            </a:r>
            <a:r>
              <a:rPr lang="ru-RU" dirty="0" err="1">
                <a:latin typeface="georgia"/>
              </a:rPr>
              <a:t>життя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Київської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Русі</a:t>
            </a:r>
            <a:r>
              <a:rPr lang="ru-RU" dirty="0">
                <a:latin typeface="georgia"/>
              </a:rPr>
              <a:t> </a:t>
            </a:r>
            <a:r>
              <a:rPr lang="en-US" dirty="0">
                <a:latin typeface="georgia"/>
              </a:rPr>
              <a:t>XI </a:t>
            </a:r>
            <a:r>
              <a:rPr lang="ru-RU" dirty="0">
                <a:latin typeface="georgia"/>
              </a:rPr>
              <a:t>ст. </a:t>
            </a:r>
            <a:r>
              <a:rPr lang="ru-RU" dirty="0" err="1">
                <a:latin typeface="georgia"/>
              </a:rPr>
              <a:t>був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знаменитий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письменник</a:t>
            </a:r>
            <a:r>
              <a:rPr lang="ru-RU" dirty="0">
                <a:latin typeface="georgia"/>
              </a:rPr>
              <a:t> і оратор, </a:t>
            </a:r>
            <a:r>
              <a:rPr lang="ru-RU" dirty="0" err="1">
                <a:latin typeface="georgia"/>
              </a:rPr>
              <a:t>історик</a:t>
            </a:r>
            <a:r>
              <a:rPr lang="ru-RU" dirty="0">
                <a:latin typeface="georgia"/>
              </a:rPr>
              <a:t> і </a:t>
            </a:r>
            <a:r>
              <a:rPr lang="ru-RU" dirty="0" err="1">
                <a:latin typeface="georgia"/>
              </a:rPr>
              <a:t>філософ</a:t>
            </a:r>
            <a:r>
              <a:rPr lang="ru-RU" dirty="0">
                <a:latin typeface="georgia"/>
              </a:rPr>
              <a:t>, перший </a:t>
            </a:r>
            <a:r>
              <a:rPr lang="ru-RU" dirty="0" err="1">
                <a:latin typeface="georgia"/>
              </a:rPr>
              <a:t>руського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походження</a:t>
            </a:r>
            <a:r>
              <a:rPr lang="ru-RU" dirty="0">
                <a:latin typeface="georgia"/>
              </a:rPr>
              <a:t> глава (митрополит) церкви </a:t>
            </a:r>
            <a:r>
              <a:rPr lang="ru-RU" dirty="0" err="1">
                <a:latin typeface="georgia"/>
              </a:rPr>
              <a:t>Іларіон</a:t>
            </a:r>
            <a:r>
              <a:rPr lang="ru-RU" dirty="0">
                <a:latin typeface="georgia"/>
              </a:rPr>
              <a:t>. Доводиться з </a:t>
            </a:r>
            <a:r>
              <a:rPr lang="ru-RU" dirty="0" err="1">
                <a:latin typeface="georgia"/>
              </a:rPr>
              <a:t>жалем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констатувати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що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історики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майже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нічого</a:t>
            </a:r>
            <a:r>
              <a:rPr lang="ru-RU" dirty="0">
                <a:latin typeface="georgia"/>
              </a:rPr>
              <a:t> не </a:t>
            </a:r>
            <a:r>
              <a:rPr lang="ru-RU" dirty="0" err="1">
                <a:latin typeface="georgia"/>
              </a:rPr>
              <a:t>змогли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дізнатися</a:t>
            </a:r>
            <a:r>
              <a:rPr lang="ru-RU" dirty="0">
                <a:latin typeface="georgia"/>
              </a:rPr>
              <a:t> про </a:t>
            </a:r>
            <a:r>
              <a:rPr lang="ru-RU" dirty="0" err="1">
                <a:latin typeface="georgia"/>
              </a:rPr>
              <a:t>життєвий</a:t>
            </a:r>
            <a:r>
              <a:rPr lang="ru-RU" dirty="0">
                <a:latin typeface="georgia"/>
              </a:rPr>
              <a:t> шлях </a:t>
            </a:r>
            <a:r>
              <a:rPr lang="ru-RU" dirty="0" err="1">
                <a:latin typeface="georgia"/>
              </a:rPr>
              <a:t>цієї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людини</a:t>
            </a:r>
            <a:r>
              <a:rPr lang="ru-RU" dirty="0">
                <a:latin typeface="georgia"/>
              </a:rPr>
              <a:t>. </a:t>
            </a:r>
            <a:r>
              <a:rPr lang="ru-RU" dirty="0" err="1">
                <a:latin typeface="georgia"/>
              </a:rPr>
              <a:t>Навіть</a:t>
            </a:r>
            <a:r>
              <a:rPr lang="ru-RU" dirty="0">
                <a:latin typeface="georgia"/>
              </a:rPr>
              <a:t> роки </a:t>
            </a:r>
            <a:r>
              <a:rPr lang="ru-RU" dirty="0" err="1">
                <a:latin typeface="georgia"/>
              </a:rPr>
              <a:t>її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народження</a:t>
            </a:r>
            <a:r>
              <a:rPr lang="ru-RU" dirty="0">
                <a:latin typeface="georgia"/>
              </a:rPr>
              <a:t> й </a:t>
            </a:r>
            <a:r>
              <a:rPr lang="ru-RU" dirty="0" err="1">
                <a:latin typeface="georgia"/>
              </a:rPr>
              <a:t>смерті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залишилися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невідомими</a:t>
            </a:r>
            <a:r>
              <a:rPr lang="ru-RU" dirty="0">
                <a:latin typeface="georgia"/>
              </a:rPr>
              <a:t>.</a:t>
            </a:r>
            <a:br>
              <a:rPr lang="ru-RU" dirty="0">
                <a:latin typeface="georgia"/>
              </a:rPr>
            </a:br>
            <a:r>
              <a:rPr lang="ru-RU" dirty="0">
                <a:latin typeface="georgia"/>
              </a:rPr>
              <a:t/>
            </a:r>
            <a:br>
              <a:rPr lang="ru-RU" dirty="0">
                <a:latin typeface="georgia"/>
              </a:rPr>
            </a:br>
            <a:r>
              <a:rPr lang="ru-RU" dirty="0">
                <a:latin typeface="georgia"/>
              </a:rPr>
              <a:t>З «</a:t>
            </a:r>
            <a:r>
              <a:rPr lang="ru-RU" dirty="0" err="1">
                <a:latin typeface="georgia"/>
              </a:rPr>
              <a:t>Повісті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временних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літ</a:t>
            </a:r>
            <a:r>
              <a:rPr lang="ru-RU" dirty="0">
                <a:latin typeface="georgia"/>
              </a:rPr>
              <a:t>» </a:t>
            </a:r>
            <a:r>
              <a:rPr lang="ru-RU" dirty="0" err="1">
                <a:latin typeface="georgia"/>
              </a:rPr>
              <a:t>знаємо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що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Іларіон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був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пресвітером</a:t>
            </a:r>
            <a:r>
              <a:rPr lang="ru-RU" dirty="0">
                <a:latin typeface="georgia"/>
              </a:rPr>
              <a:t> (старшим </a:t>
            </a:r>
            <a:r>
              <a:rPr lang="ru-RU" dirty="0" err="1">
                <a:latin typeface="georgia"/>
              </a:rPr>
              <a:t>священиком</a:t>
            </a:r>
            <a:r>
              <a:rPr lang="ru-RU" dirty="0">
                <a:latin typeface="georgia"/>
              </a:rPr>
              <a:t>) </a:t>
            </a:r>
            <a:r>
              <a:rPr lang="ru-RU" dirty="0" err="1">
                <a:latin typeface="georgia"/>
              </a:rPr>
              <a:t>палацової</a:t>
            </a:r>
            <a:r>
              <a:rPr lang="ru-RU" dirty="0">
                <a:latin typeface="georgia"/>
              </a:rPr>
              <a:t> церкви на честь </a:t>
            </a:r>
            <a:r>
              <a:rPr lang="ru-RU" dirty="0" err="1">
                <a:latin typeface="georgia"/>
              </a:rPr>
              <a:t>Апостолів</a:t>
            </a:r>
            <a:r>
              <a:rPr lang="ru-RU" dirty="0">
                <a:latin typeface="georgia"/>
              </a:rPr>
              <a:t> у </a:t>
            </a:r>
            <a:r>
              <a:rPr lang="ru-RU" dirty="0" err="1">
                <a:latin typeface="georgia"/>
              </a:rPr>
              <a:t>князівській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заміській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резиденції</a:t>
            </a:r>
            <a:r>
              <a:rPr lang="ru-RU" dirty="0">
                <a:latin typeface="georgia"/>
              </a:rPr>
              <a:t> — с Берестовому </a:t>
            </a:r>
            <a:r>
              <a:rPr lang="ru-RU" dirty="0" err="1">
                <a:latin typeface="georgia"/>
              </a:rPr>
              <a:t>поруч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із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Печерським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монастирем</a:t>
            </a:r>
            <a:r>
              <a:rPr lang="ru-RU" dirty="0">
                <a:latin typeface="georgia"/>
              </a:rPr>
              <a:t>. Нестор </a:t>
            </a:r>
            <a:r>
              <a:rPr lang="ru-RU" dirty="0" err="1">
                <a:latin typeface="georgia"/>
              </a:rPr>
              <a:t>пояснює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чому</a:t>
            </a:r>
            <a:r>
              <a:rPr lang="ru-RU" dirty="0">
                <a:latin typeface="georgia"/>
              </a:rPr>
              <a:t> Ярослав </a:t>
            </a:r>
            <a:r>
              <a:rPr lang="ru-RU" dirty="0" err="1">
                <a:latin typeface="georgia"/>
              </a:rPr>
              <a:t>Мудрий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спинив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свій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вибір</a:t>
            </a:r>
            <a:r>
              <a:rPr lang="ru-RU" dirty="0">
                <a:latin typeface="georgia"/>
              </a:rPr>
              <a:t>" </a:t>
            </a:r>
            <a:r>
              <a:rPr lang="ru-RU" dirty="0" err="1">
                <a:latin typeface="georgia"/>
              </a:rPr>
              <a:t>саме</a:t>
            </a:r>
            <a:r>
              <a:rPr lang="ru-RU" dirty="0">
                <a:latin typeface="georgia"/>
              </a:rPr>
              <a:t> на </a:t>
            </a:r>
            <a:r>
              <a:rPr lang="ru-RU" dirty="0" err="1">
                <a:latin typeface="georgia"/>
              </a:rPr>
              <a:t>цьому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священикові</a:t>
            </a:r>
            <a:r>
              <a:rPr lang="ru-RU" dirty="0">
                <a:latin typeface="georgia"/>
              </a:rPr>
              <a:t>, коли </a:t>
            </a:r>
            <a:r>
              <a:rPr lang="ru-RU" dirty="0" err="1">
                <a:latin typeface="georgia"/>
              </a:rPr>
              <a:t>вирішив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поставити</a:t>
            </a:r>
            <a:r>
              <a:rPr lang="ru-RU" dirty="0">
                <a:latin typeface="georgia"/>
              </a:rPr>
              <a:t> на </a:t>
            </a:r>
            <a:r>
              <a:rPr lang="ru-RU" dirty="0" err="1">
                <a:latin typeface="georgia"/>
              </a:rPr>
              <a:t>Русі</a:t>
            </a:r>
            <a:r>
              <a:rPr lang="ru-RU" dirty="0">
                <a:latin typeface="georgia"/>
              </a:rPr>
              <a:t> митрополита. </a:t>
            </a:r>
            <a:r>
              <a:rPr lang="ru-RU" dirty="0" err="1">
                <a:latin typeface="georgia"/>
              </a:rPr>
              <a:t>Адже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звичайно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митрополити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надсилались</a:t>
            </a:r>
            <a:r>
              <a:rPr lang="ru-RU" dirty="0">
                <a:latin typeface="georgia"/>
              </a:rPr>
              <a:t> на Русь </a:t>
            </a:r>
            <a:r>
              <a:rPr lang="ru-RU" dirty="0" err="1">
                <a:latin typeface="georgia"/>
              </a:rPr>
              <a:t>із</a:t>
            </a:r>
            <a:r>
              <a:rPr lang="ru-RU" dirty="0">
                <a:latin typeface="georgia"/>
              </a:rPr>
              <a:t> Константинополя, </a:t>
            </a:r>
            <a:r>
              <a:rPr lang="ru-RU" dirty="0" err="1">
                <a:latin typeface="georgia"/>
              </a:rPr>
              <a:t>від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глави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вселенської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православної</a:t>
            </a:r>
            <a:r>
              <a:rPr lang="ru-RU" dirty="0">
                <a:latin typeface="georgia"/>
              </a:rPr>
              <a:t> церкви — </a:t>
            </a:r>
            <a:r>
              <a:rPr lang="ru-RU" dirty="0" err="1">
                <a:latin typeface="georgia"/>
              </a:rPr>
              <a:t>патріарха</a:t>
            </a:r>
            <a:r>
              <a:rPr lang="ru-RU" dirty="0">
                <a:latin typeface="georgia"/>
              </a:rPr>
              <a:t>. </a:t>
            </a:r>
            <a:r>
              <a:rPr lang="ru-RU" dirty="0" err="1">
                <a:latin typeface="georgia"/>
              </a:rPr>
              <a:t>Літописець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зауважує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що</a:t>
            </a:r>
            <a:r>
              <a:rPr lang="ru-RU" dirty="0">
                <a:latin typeface="georgia"/>
              </a:rPr>
              <a:t> Ярослав </a:t>
            </a:r>
            <a:r>
              <a:rPr lang="ru-RU" dirty="0" err="1">
                <a:latin typeface="georgia"/>
              </a:rPr>
              <a:t>опікувався</a:t>
            </a:r>
            <a:r>
              <a:rPr lang="ru-RU" dirty="0">
                <a:latin typeface="georgia"/>
              </a:rPr>
              <a:t> попами, </a:t>
            </a:r>
            <a:r>
              <a:rPr lang="ru-RU" dirty="0" err="1">
                <a:latin typeface="georgia"/>
              </a:rPr>
              <a:t>серед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яких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виділяв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Іларіона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людину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благосну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книжну</a:t>
            </a:r>
            <a:r>
              <a:rPr lang="ru-RU" dirty="0">
                <a:latin typeface="georgia"/>
              </a:rPr>
              <a:t> і постника. </a:t>
            </a:r>
            <a:r>
              <a:rPr lang="ru-RU" dirty="0" err="1">
                <a:latin typeface="georgia"/>
              </a:rPr>
              <a:t>Він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видався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князеві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найбільш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підхожим</a:t>
            </a:r>
            <a:r>
              <a:rPr lang="ru-RU" dirty="0">
                <a:latin typeface="georgia"/>
              </a:rPr>
              <a:t> для </a:t>
            </a:r>
            <a:r>
              <a:rPr lang="ru-RU" dirty="0" err="1">
                <a:latin typeface="georgia"/>
              </a:rPr>
              <a:t>відповідальної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ролі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глави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Руської</a:t>
            </a:r>
            <a:r>
              <a:rPr lang="ru-RU" dirty="0">
                <a:latin typeface="georgia"/>
              </a:rPr>
              <a:t> церкви.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3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764704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Нестор подав </a:t>
            </a:r>
            <a:r>
              <a:rPr lang="ru-RU" sz="1400" dirty="0" err="1" smtClean="0"/>
              <a:t>дорогоцінну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вдумливого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історика</a:t>
            </a:r>
            <a:r>
              <a:rPr lang="ru-RU" sz="1400" dirty="0" smtClean="0"/>
              <a:t> деталь, яка </a:t>
            </a:r>
            <a:r>
              <a:rPr lang="ru-RU" sz="1400" dirty="0" err="1" smtClean="0"/>
              <a:t>допомагає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пролити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світло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дальшу</a:t>
            </a:r>
            <a:r>
              <a:rPr lang="ru-RU" sz="1400" dirty="0" smtClean="0"/>
              <a:t> долю героя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нарису</a:t>
            </a:r>
            <a:r>
              <a:rPr lang="ru-RU" sz="1400" dirty="0" smtClean="0"/>
              <a:t>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того, коли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перестав бути митрополитом: «Приходив </a:t>
            </a:r>
            <a:r>
              <a:rPr lang="ru-RU" sz="1400" dirty="0" err="1" smtClean="0"/>
              <a:t>Іларіон</a:t>
            </a:r>
            <a:r>
              <a:rPr lang="ru-RU" sz="1400" dirty="0" smtClean="0"/>
              <a:t> з Берестового на </a:t>
            </a:r>
            <a:r>
              <a:rPr lang="ru-RU" sz="1400" dirty="0" err="1" smtClean="0"/>
              <a:t>пагорбок</a:t>
            </a:r>
            <a:r>
              <a:rPr lang="ru-RU" sz="1400" dirty="0" smtClean="0"/>
              <a:t>, де </a:t>
            </a:r>
            <a:r>
              <a:rPr lang="ru-RU" sz="1400" dirty="0" err="1" smtClean="0"/>
              <a:t>тепер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стоїть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старий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монастир</a:t>
            </a:r>
            <a:r>
              <a:rPr lang="ru-RU" sz="1400" dirty="0" smtClean="0"/>
              <a:t> </a:t>
            </a:r>
            <a:r>
              <a:rPr lang="ru-RU" sz="1400" dirty="0" err="1" smtClean="0"/>
              <a:t>Печерський</a:t>
            </a:r>
            <a:r>
              <a:rPr lang="ru-RU" sz="1400" dirty="0" smtClean="0"/>
              <a:t>, і там </a:t>
            </a:r>
            <a:r>
              <a:rPr lang="ru-RU" sz="1400" dirty="0" err="1" smtClean="0"/>
              <a:t>молився</a:t>
            </a:r>
            <a:r>
              <a:rPr lang="ru-RU" sz="1400" dirty="0" smtClean="0"/>
              <a:t>, ..</a:t>
            </a:r>
            <a:r>
              <a:rPr lang="ru-RU" sz="1400" dirty="0" err="1" smtClean="0"/>
              <a:t>бо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там </a:t>
            </a:r>
            <a:r>
              <a:rPr lang="ru-RU" sz="1400" dirty="0" err="1" smtClean="0"/>
              <a:t>ліс</a:t>
            </a:r>
            <a:r>
              <a:rPr lang="ru-RU" sz="1400" dirty="0" smtClean="0"/>
              <a:t> великий. </a:t>
            </a:r>
            <a:r>
              <a:rPr lang="ru-RU" sz="1400" dirty="0" err="1" smtClean="0"/>
              <a:t>Викопав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печерку</a:t>
            </a:r>
            <a:r>
              <a:rPr lang="ru-RU" sz="1400" dirty="0" smtClean="0"/>
              <a:t> малу, у два </a:t>
            </a:r>
            <a:r>
              <a:rPr lang="ru-RU" sz="1400" dirty="0" err="1" smtClean="0"/>
              <a:t>сажені</a:t>
            </a:r>
            <a:r>
              <a:rPr lang="ru-RU" sz="1400" dirty="0" smtClean="0"/>
              <a:t>, й, </a:t>
            </a:r>
            <a:r>
              <a:rPr lang="ru-RU" sz="1400" dirty="0" err="1" smtClean="0"/>
              <a:t>приходити</a:t>
            </a:r>
            <a:r>
              <a:rPr lang="ru-RU" sz="1400" dirty="0" smtClean="0"/>
              <a:t> з Берестового, </a:t>
            </a:r>
            <a:r>
              <a:rPr lang="ru-RU" sz="1400" dirty="0" err="1" smtClean="0"/>
              <a:t>відспівував</a:t>
            </a:r>
            <a:r>
              <a:rPr lang="ru-RU" sz="1400" dirty="0" smtClean="0"/>
              <a:t> там «</a:t>
            </a:r>
            <a:r>
              <a:rPr lang="ru-RU" sz="1400" dirty="0" err="1" smtClean="0"/>
              <a:t>години</a:t>
            </a:r>
            <a:r>
              <a:rPr lang="ru-RU" sz="1400" dirty="0" smtClean="0"/>
              <a:t>» й </a:t>
            </a:r>
            <a:r>
              <a:rPr lang="ru-RU" sz="1400" dirty="0" err="1" smtClean="0"/>
              <a:t>молився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Богові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таємно</a:t>
            </a:r>
            <a:r>
              <a:rPr lang="ru-RU" sz="1400" dirty="0" smtClean="0"/>
              <a:t>. </a:t>
            </a:r>
            <a:r>
              <a:rPr lang="ru-RU" sz="1400" dirty="0" err="1" smtClean="0"/>
              <a:t>Потім</a:t>
            </a:r>
            <a:r>
              <a:rPr lang="ru-RU" sz="1400" dirty="0" smtClean="0"/>
              <a:t> Бог </a:t>
            </a:r>
            <a:r>
              <a:rPr lang="ru-RU" sz="1400" dirty="0" err="1" smtClean="0"/>
              <a:t>підказав</a:t>
            </a:r>
            <a:r>
              <a:rPr lang="ru-RU" sz="1400" dirty="0" smtClean="0"/>
              <a:t> </a:t>
            </a:r>
            <a:r>
              <a:rPr lang="ru-RU" sz="1400" dirty="0" err="1" smtClean="0"/>
              <a:t>князеві</a:t>
            </a:r>
            <a:r>
              <a:rPr lang="ru-RU" sz="1400" dirty="0" smtClean="0"/>
              <a:t> думку </a:t>
            </a:r>
            <a:r>
              <a:rPr lang="ru-RU" sz="1400" dirty="0" err="1" smtClean="0"/>
              <a:t>поставити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митрополитом у </a:t>
            </a:r>
            <a:r>
              <a:rPr lang="ru-RU" sz="1400" dirty="0" err="1" smtClean="0"/>
              <a:t>церкві</a:t>
            </a:r>
            <a:r>
              <a:rPr lang="ru-RU" sz="1400" dirty="0" smtClean="0"/>
              <a:t> </a:t>
            </a:r>
            <a:r>
              <a:rPr lang="ru-RU" sz="1400" dirty="0" err="1" smtClean="0"/>
              <a:t>святої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Софії</a:t>
            </a:r>
            <a:r>
              <a:rPr lang="ru-RU" sz="1400" dirty="0" smtClean="0"/>
              <a:t>, а </a:t>
            </a:r>
            <a:r>
              <a:rPr lang="ru-RU" sz="1400" dirty="0" err="1" smtClean="0"/>
              <a:t>печерка</a:t>
            </a:r>
            <a:r>
              <a:rPr lang="ru-RU" sz="1400" dirty="0" smtClean="0"/>
              <a:t> </a:t>
            </a:r>
            <a:r>
              <a:rPr lang="ru-RU" sz="1400" dirty="0" err="1" smtClean="0"/>
              <a:t>ця</a:t>
            </a:r>
            <a:r>
              <a:rPr lang="ru-RU" sz="1400" dirty="0" smtClean="0"/>
              <a:t> так і </a:t>
            </a:r>
            <a:r>
              <a:rPr lang="ru-RU" sz="1400" dirty="0" err="1" smtClean="0"/>
              <a:t>залишилась</a:t>
            </a:r>
            <a:r>
              <a:rPr lang="ru-RU" sz="1400" dirty="0" smtClean="0"/>
              <a:t>». </a:t>
            </a:r>
            <a:r>
              <a:rPr lang="ru-RU" sz="1400" dirty="0" err="1" smtClean="0"/>
              <a:t>Запам'ятаймо</a:t>
            </a:r>
            <a:r>
              <a:rPr lang="ru-RU" sz="1400" dirty="0" smtClean="0"/>
              <a:t>, </a:t>
            </a:r>
            <a:r>
              <a:rPr lang="ru-RU" sz="1400" dirty="0" err="1" smtClean="0"/>
              <a:t>читачу</a:t>
            </a:r>
            <a:r>
              <a:rPr lang="ru-RU" sz="1400" dirty="0" smtClean="0"/>
              <a:t>, </a:t>
            </a:r>
            <a:r>
              <a:rPr lang="ru-RU" sz="1400" dirty="0" err="1" smtClean="0"/>
              <a:t>цю</a:t>
            </a:r>
            <a:r>
              <a:rPr lang="ru-RU" sz="1400" dirty="0" smtClean="0"/>
              <a:t> </a:t>
            </a:r>
            <a:r>
              <a:rPr lang="ru-RU" sz="1400" dirty="0" err="1" smtClean="0"/>
              <a:t>печерку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Іларіон</a:t>
            </a:r>
            <a:r>
              <a:rPr lang="ru-RU" sz="1400" dirty="0" smtClean="0"/>
              <a:t> входив до кола </a:t>
            </a:r>
            <a:r>
              <a:rPr lang="ru-RU" sz="1400" dirty="0" err="1" smtClean="0"/>
              <a:t>найближчих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радників</a:t>
            </a:r>
            <a:r>
              <a:rPr lang="ru-RU" sz="1400" dirty="0" smtClean="0"/>
              <a:t> князя Ярослава, про </a:t>
            </a:r>
            <a:r>
              <a:rPr lang="ru-RU" sz="1400" dirty="0" err="1" smtClean="0"/>
              <a:t>що</a:t>
            </a:r>
            <a:r>
              <a:rPr lang="ru-RU" sz="1400" dirty="0" smtClean="0"/>
              <a:t>,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, </a:t>
            </a:r>
            <a:r>
              <a:rPr lang="ru-RU" sz="1400" dirty="0" err="1" smtClean="0"/>
              <a:t>свідчить</a:t>
            </a:r>
            <a:r>
              <a:rPr lang="ru-RU" sz="1400" dirty="0" smtClean="0"/>
              <a:t> одна з </a:t>
            </a:r>
            <a:r>
              <a:rPr lang="ru-RU" sz="1400" dirty="0" err="1" smtClean="0"/>
              <a:t>найдавніших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пам'яток</a:t>
            </a:r>
            <a:r>
              <a:rPr lang="ru-RU" sz="1400" dirty="0" smtClean="0"/>
              <a:t> </a:t>
            </a:r>
            <a:r>
              <a:rPr lang="ru-RU" sz="1400" dirty="0" err="1" smtClean="0"/>
              <a:t>руського</a:t>
            </a:r>
            <a:r>
              <a:rPr lang="ru-RU" sz="1400" dirty="0" smtClean="0"/>
              <a:t> права, «Устав князя </a:t>
            </a:r>
            <a:r>
              <a:rPr lang="ru-RU" sz="1400" dirty="0" err="1" smtClean="0"/>
              <a:t>Володимира</a:t>
            </a:r>
            <a:r>
              <a:rPr lang="ru-RU" sz="1400" dirty="0" smtClean="0"/>
              <a:t>», де записано, як Ярослав разом з митрополитом </a:t>
            </a:r>
            <a:r>
              <a:rPr lang="ru-RU" sz="1400" dirty="0" err="1" smtClean="0"/>
              <a:t>Іларіоном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пристосував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візантійське</a:t>
            </a:r>
            <a:r>
              <a:rPr lang="ru-RU" sz="1400" dirty="0" smtClean="0"/>
              <a:t> </a:t>
            </a:r>
            <a:r>
              <a:rPr lang="ru-RU" sz="1400" dirty="0" err="1" smtClean="0"/>
              <a:t>церковне</a:t>
            </a:r>
            <a:r>
              <a:rPr lang="ru-RU" sz="1400" dirty="0" smtClean="0"/>
              <a:t> право до умов і потреб </a:t>
            </a:r>
            <a:r>
              <a:rPr lang="ru-RU" sz="1400" dirty="0" err="1" smtClean="0"/>
              <a:t>релігійного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буття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Давньоруської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держави</a:t>
            </a:r>
            <a:r>
              <a:rPr lang="ru-RU" sz="1400" dirty="0" smtClean="0"/>
              <a:t>. При </a:t>
            </a:r>
            <a:r>
              <a:rPr lang="ru-RU" sz="1400" dirty="0" err="1" smtClean="0"/>
              <a:t>всьому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залишаються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неясними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обставини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Іларіона</a:t>
            </a:r>
            <a:r>
              <a:rPr lang="ru-RU" sz="1400" dirty="0" smtClean="0"/>
              <a:t> на </a:t>
            </a:r>
            <a:r>
              <a:rPr lang="ru-RU" sz="1400" dirty="0" err="1" smtClean="0"/>
              <a:t>митрополичу</a:t>
            </a:r>
            <a:r>
              <a:rPr lang="ru-RU" sz="1400" dirty="0" smtClean="0"/>
              <a:t> кафедру </a:t>
            </a:r>
            <a:r>
              <a:rPr lang="ru-RU" sz="1400" dirty="0" err="1" smtClean="0"/>
              <a:t>Київської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Русі</a:t>
            </a:r>
            <a:r>
              <a:rPr lang="ru-RU" sz="1400" dirty="0" smtClean="0"/>
              <a:t>. Ту кафедру </a:t>
            </a:r>
            <a:r>
              <a:rPr lang="ru-RU" sz="1400" dirty="0" err="1" smtClean="0"/>
              <a:t>раніше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посідали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виключно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посланці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константинопольського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патріарха</a:t>
            </a:r>
            <a:r>
              <a:rPr lang="ru-RU" sz="1400" dirty="0" smtClean="0"/>
              <a:t>, греки за </a:t>
            </a:r>
            <a:r>
              <a:rPr lang="ru-RU" sz="1400" dirty="0" err="1" smtClean="0"/>
              <a:t>етнічною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приналежністю</a:t>
            </a:r>
            <a:r>
              <a:rPr lang="ru-RU" sz="1400" dirty="0" smtClean="0"/>
              <a:t>. Самочинно поставивши митрополитом русина </a:t>
            </a:r>
            <a:r>
              <a:rPr lang="ru-RU" sz="1400" dirty="0" err="1" smtClean="0"/>
              <a:t>Іларіона</a:t>
            </a:r>
            <a:r>
              <a:rPr lang="ru-RU" sz="1400" dirty="0" smtClean="0"/>
              <a:t>, князь Ярослав неминуче </a:t>
            </a:r>
            <a:r>
              <a:rPr lang="ru-RU" sz="1400" dirty="0" err="1" smtClean="0"/>
              <a:t>викликав</a:t>
            </a:r>
            <a:r>
              <a:rPr lang="ru-RU" sz="1400" dirty="0" smtClean="0"/>
              <a:t> </a:t>
            </a:r>
            <a:r>
              <a:rPr lang="ru-RU" sz="1400" dirty="0" err="1" smtClean="0"/>
              <a:t>гнів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патріарха</a:t>
            </a:r>
            <a:r>
              <a:rPr lang="ru-RU" sz="1400" dirty="0" smtClean="0"/>
              <a:t>, а </a:t>
            </a:r>
            <a:r>
              <a:rPr lang="ru-RU" sz="1400" dirty="0" err="1" smtClean="0"/>
              <a:t>відтак</a:t>
            </a:r>
            <a:r>
              <a:rPr lang="ru-RU" sz="1400" dirty="0" smtClean="0"/>
              <a:t> — </a:t>
            </a:r>
            <a:r>
              <a:rPr lang="ru-RU" sz="1400" dirty="0" err="1" smtClean="0"/>
              <a:t>імператора</a:t>
            </a:r>
            <a:r>
              <a:rPr lang="ru-RU" sz="1400" dirty="0" smtClean="0"/>
              <a:t>, тому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церква</a:t>
            </a:r>
            <a:r>
              <a:rPr lang="ru-RU" sz="1400" dirty="0" smtClean="0"/>
              <a:t> в руках </a:t>
            </a:r>
            <a:r>
              <a:rPr lang="ru-RU" sz="1400" dirty="0" err="1" smtClean="0"/>
              <a:t>Візантії</a:t>
            </a:r>
            <a:r>
              <a:rPr lang="ru-RU" sz="1400" dirty="0" smtClean="0"/>
              <a:t> та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панівного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класу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головним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засобом</a:t>
            </a:r>
            <a:r>
              <a:rPr lang="ru-RU" sz="1400" dirty="0" smtClean="0"/>
              <a:t> </a:t>
            </a:r>
            <a:r>
              <a:rPr lang="ru-RU" sz="1400" dirty="0" err="1" smtClean="0"/>
              <a:t>здійснення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впливу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сусідів</a:t>
            </a:r>
            <a:r>
              <a:rPr lang="ru-RU" sz="1400" dirty="0" smtClean="0"/>
              <a:t>, </a:t>
            </a:r>
            <a:r>
              <a:rPr lang="ru-RU" sz="1400" dirty="0" err="1" smtClean="0"/>
              <a:t>проведення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власної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політики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417168" cy="486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32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43" y="1628800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Доводиться </a:t>
            </a:r>
            <a:r>
              <a:rPr lang="ru-RU" sz="1400" dirty="0" err="1" smtClean="0"/>
              <a:t>пожалкувати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Нестор та </a:t>
            </a:r>
            <a:r>
              <a:rPr lang="ru-RU" sz="1400" dirty="0" err="1" smtClean="0"/>
              <a:t>інші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літописці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сповіщають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Іларіона</a:t>
            </a:r>
            <a:r>
              <a:rPr lang="ru-RU" sz="1400" dirty="0" smtClean="0"/>
              <a:t> на </a:t>
            </a:r>
            <a:r>
              <a:rPr lang="ru-RU" sz="1400" dirty="0" err="1" smtClean="0"/>
              <a:t>митрополичу</a:t>
            </a:r>
            <a:r>
              <a:rPr lang="ru-RU" sz="1400" dirty="0" smtClean="0"/>
              <a:t> кафедру </a:t>
            </a:r>
            <a:r>
              <a:rPr lang="ru-RU" sz="1400" dirty="0" err="1" smtClean="0"/>
              <a:t>надміру</a:t>
            </a:r>
            <a:r>
              <a:rPr lang="ru-RU" sz="1400" dirty="0" smtClean="0"/>
              <a:t> </a:t>
            </a:r>
            <a:r>
              <a:rPr lang="ru-RU" sz="1400" dirty="0" err="1" smtClean="0"/>
              <a:t>лаконічно</a:t>
            </a:r>
            <a:r>
              <a:rPr lang="ru-RU" sz="1400" dirty="0" smtClean="0"/>
              <a:t>.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1051 р. </a:t>
            </a:r>
            <a:r>
              <a:rPr lang="ru-RU" sz="1400" dirty="0" err="1" smtClean="0"/>
              <a:t>читаємо</a:t>
            </a:r>
            <a:r>
              <a:rPr lang="ru-RU" sz="1400" dirty="0" smtClean="0"/>
              <a:t> в «</a:t>
            </a:r>
            <a:r>
              <a:rPr lang="ru-RU" sz="1400" dirty="0" err="1" smtClean="0"/>
              <a:t>Повісті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временних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літ</a:t>
            </a:r>
            <a:r>
              <a:rPr lang="ru-RU" sz="1400" dirty="0" smtClean="0"/>
              <a:t>»: «Поставив Ярослав </a:t>
            </a:r>
            <a:r>
              <a:rPr lang="ru-RU" sz="1400" dirty="0" err="1" smtClean="0"/>
              <a:t>Іларіона</a:t>
            </a:r>
            <a:r>
              <a:rPr lang="ru-RU" sz="1400" dirty="0" smtClean="0"/>
              <a:t> в </a:t>
            </a:r>
            <a:r>
              <a:rPr lang="ru-RU" sz="1400" dirty="0" err="1" smtClean="0"/>
              <a:t>митрополити</a:t>
            </a:r>
            <a:r>
              <a:rPr lang="ru-RU" sz="1400" dirty="0" smtClean="0"/>
              <a:t>, русина родом, у </a:t>
            </a:r>
            <a:r>
              <a:rPr lang="ru-RU" sz="1400" dirty="0" err="1" smtClean="0"/>
              <a:t>церкві</a:t>
            </a:r>
            <a:r>
              <a:rPr lang="ru-RU" sz="1400" dirty="0" smtClean="0"/>
              <a:t> </a:t>
            </a:r>
            <a:r>
              <a:rPr lang="ru-RU" sz="1400" dirty="0" err="1" smtClean="0"/>
              <a:t>святої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Софії</a:t>
            </a:r>
            <a:r>
              <a:rPr lang="ru-RU" sz="1400" dirty="0" smtClean="0"/>
              <a:t>, </a:t>
            </a:r>
            <a:r>
              <a:rPr lang="ru-RU" sz="1400" dirty="0" err="1" smtClean="0"/>
              <a:t>зібравши</a:t>
            </a:r>
            <a:r>
              <a:rPr lang="ru-RU" sz="1400" dirty="0" smtClean="0"/>
              <a:t> для того </a:t>
            </a:r>
            <a:r>
              <a:rPr lang="ru-RU" sz="1400" dirty="0" err="1" smtClean="0"/>
              <a:t>єпископів</a:t>
            </a:r>
            <a:r>
              <a:rPr lang="ru-RU" sz="1400" dirty="0" smtClean="0"/>
              <a:t>». Сам же </a:t>
            </a:r>
            <a:r>
              <a:rPr lang="ru-RU" sz="1400" dirty="0" err="1" smtClean="0"/>
              <a:t>Іларіон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своєму</a:t>
            </a:r>
            <a:r>
              <a:rPr lang="ru-RU" sz="1400" dirty="0" smtClean="0"/>
              <a:t> «</a:t>
            </a:r>
            <a:r>
              <a:rPr lang="ru-RU" sz="1400" dirty="0" err="1" smtClean="0"/>
              <a:t>Сповіданні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віри</a:t>
            </a:r>
            <a:r>
              <a:rPr lang="ru-RU" sz="1400" dirty="0" smtClean="0"/>
              <a:t>» </a:t>
            </a:r>
            <a:r>
              <a:rPr lang="ru-RU" sz="1400" dirty="0" err="1" smtClean="0"/>
              <a:t>відзначив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поставили </a:t>
            </a:r>
            <a:r>
              <a:rPr lang="ru-RU" sz="1400" dirty="0" err="1" smtClean="0"/>
              <a:t>єпископи</a:t>
            </a:r>
            <a:r>
              <a:rPr lang="ru-RU" sz="1400" dirty="0" smtClean="0"/>
              <a:t>, а не князь: </a:t>
            </a:r>
            <a:r>
              <a:rPr lang="ru-RU" sz="1400" dirty="0" err="1" smtClean="0"/>
              <a:t>здається</a:t>
            </a:r>
            <a:r>
              <a:rPr lang="ru-RU" sz="1400" dirty="0" smtClean="0"/>
              <a:t>, тому,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за </a:t>
            </a:r>
            <a:r>
              <a:rPr lang="ru-RU" sz="1400" dirty="0" err="1" smtClean="0"/>
              <a:t>церковними</a:t>
            </a:r>
            <a:r>
              <a:rPr lang="ru-RU" sz="1400" dirty="0" smtClean="0"/>
              <a:t> канонами Ярослав не </a:t>
            </a:r>
            <a:r>
              <a:rPr lang="ru-RU" sz="1400" dirty="0" err="1" smtClean="0"/>
              <a:t>мав</a:t>
            </a:r>
            <a:r>
              <a:rPr lang="ru-RU" sz="1400" dirty="0" smtClean="0"/>
              <a:t> права так </a:t>
            </a:r>
            <a:r>
              <a:rPr lang="ru-RU" sz="1400" dirty="0" err="1" smtClean="0"/>
              <a:t>вчинити</a:t>
            </a:r>
            <a:r>
              <a:rPr lang="ru-RU" sz="1400" dirty="0" smtClean="0"/>
              <a:t>. </a:t>
            </a:r>
            <a:r>
              <a:rPr lang="ru-RU" sz="1400" dirty="0" err="1" smtClean="0"/>
              <a:t>Пізній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Никонівський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літопис</a:t>
            </a:r>
            <a:r>
              <a:rPr lang="ru-RU" sz="1400" dirty="0" smtClean="0"/>
              <a:t> </a:t>
            </a:r>
            <a:r>
              <a:rPr lang="en-US" sz="1400" dirty="0" smtClean="0"/>
              <a:t>XVI </a:t>
            </a:r>
            <a:r>
              <a:rPr lang="ru-RU" sz="1400" dirty="0" smtClean="0"/>
              <a:t>ст. так </a:t>
            </a:r>
            <a:r>
              <a:rPr lang="ru-RU" sz="1400" dirty="0" err="1" smtClean="0"/>
              <a:t>пояснює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Іларіона</a:t>
            </a:r>
            <a:r>
              <a:rPr lang="ru-RU" sz="1400" dirty="0" smtClean="0"/>
              <a:t> на </a:t>
            </a:r>
            <a:r>
              <a:rPr lang="ru-RU" sz="1400" dirty="0" err="1" smtClean="0"/>
              <a:t>митрополичу</a:t>
            </a:r>
            <a:r>
              <a:rPr lang="ru-RU" sz="1400" dirty="0" smtClean="0"/>
              <a:t> кафедру: </a:t>
            </a:r>
            <a:r>
              <a:rPr lang="ru-RU" sz="1400" dirty="0" err="1" smtClean="0"/>
              <a:t>тоді</a:t>
            </a:r>
            <a:r>
              <a:rPr lang="ru-RU" sz="1400" dirty="0" smtClean="0"/>
              <a:t>, </a:t>
            </a:r>
            <a:r>
              <a:rPr lang="ru-RU" sz="1400" dirty="0" err="1" smtClean="0"/>
              <a:t>мовляв</a:t>
            </a:r>
            <a:r>
              <a:rPr lang="ru-RU" sz="1400" dirty="0" smtClean="0"/>
              <a:t>, </a:t>
            </a:r>
            <a:r>
              <a:rPr lang="ru-RU" sz="1400" dirty="0" err="1" smtClean="0"/>
              <a:t>Давньоруська</a:t>
            </a:r>
            <a:r>
              <a:rPr lang="ru-RU" sz="1400" dirty="0" smtClean="0"/>
              <a:t> держава мала з </a:t>
            </a:r>
            <a:r>
              <a:rPr lang="ru-RU" sz="1400" dirty="0" err="1" smtClean="0"/>
              <a:t>Візантією</a:t>
            </a:r>
            <a:r>
              <a:rPr lang="ru-RU" sz="1400" dirty="0" smtClean="0"/>
              <a:t> «брани и нестроения», </a:t>
            </a:r>
            <a:r>
              <a:rPr lang="ru-RU" sz="1400" dirty="0" err="1" smtClean="0"/>
              <a:t>тобто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війни</a:t>
            </a:r>
            <a:r>
              <a:rPr lang="ru-RU" sz="1400" dirty="0" smtClean="0"/>
              <a:t> й </a:t>
            </a:r>
            <a:r>
              <a:rPr lang="ru-RU" sz="1400" dirty="0" err="1" smtClean="0"/>
              <a:t>незгоди</a:t>
            </a:r>
            <a:r>
              <a:rPr lang="ru-RU" sz="1400" dirty="0" smtClean="0"/>
              <a:t>, тому-то князь Ярослав, </a:t>
            </a:r>
            <a:r>
              <a:rPr lang="ru-RU" sz="1400" dirty="0" err="1" smtClean="0"/>
              <a:t>порадившись</a:t>
            </a:r>
            <a:r>
              <a:rPr lang="ru-RU" sz="1400" dirty="0" smtClean="0"/>
              <a:t> з </a:t>
            </a:r>
            <a:r>
              <a:rPr lang="ru-RU" sz="1400" dirty="0" err="1" smtClean="0"/>
              <a:t>руськими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єпископами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вирішив</a:t>
            </a:r>
            <a:r>
              <a:rPr lang="ru-RU" sz="1400" dirty="0" smtClean="0"/>
              <a:t> </a:t>
            </a:r>
            <a:r>
              <a:rPr lang="ru-RU" sz="1400" dirty="0" err="1" smtClean="0"/>
              <a:t>зробити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Іларіона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загальноруським</a:t>
            </a:r>
            <a:r>
              <a:rPr lang="ru-RU" sz="1400" dirty="0" smtClean="0"/>
              <a:t> митрополитом, і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акція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зовсім</a:t>
            </a:r>
            <a:r>
              <a:rPr lang="ru-RU" sz="1400" dirty="0" smtClean="0"/>
              <a:t> не означала церковного </a:t>
            </a:r>
            <a:r>
              <a:rPr lang="ru-RU" sz="1400" dirty="0" err="1" smtClean="0"/>
              <a:t>розриву</a:t>
            </a:r>
            <a:r>
              <a:rPr lang="ru-RU" sz="1400" dirty="0" smtClean="0"/>
              <a:t> з Константинополем.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Взагалі</a:t>
            </a:r>
            <a:r>
              <a:rPr lang="ru-RU" sz="1400" dirty="0" smtClean="0"/>
              <a:t> </a:t>
            </a:r>
            <a:r>
              <a:rPr lang="ru-RU" sz="1400" dirty="0" err="1" smtClean="0"/>
              <a:t>звістки</a:t>
            </a:r>
            <a:r>
              <a:rPr lang="ru-RU" sz="1400" dirty="0" smtClean="0"/>
              <a:t> </a:t>
            </a:r>
            <a:r>
              <a:rPr lang="ru-RU" sz="1400" dirty="0" err="1" smtClean="0"/>
              <a:t>Никонівського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літопису</a:t>
            </a:r>
            <a:r>
              <a:rPr lang="ru-RU" sz="1400" dirty="0" smtClean="0"/>
              <a:t> за </a:t>
            </a:r>
            <a:r>
              <a:rPr lang="en-US" sz="1400" dirty="0" smtClean="0"/>
              <a:t>X </a:t>
            </a:r>
            <a:r>
              <a:rPr lang="ru-RU" sz="1400" dirty="0" smtClean="0"/>
              <a:t>і </a:t>
            </a:r>
            <a:r>
              <a:rPr lang="en-US" sz="1400" dirty="0" smtClean="0"/>
              <a:t>XI </a:t>
            </a:r>
            <a:r>
              <a:rPr lang="ru-RU" sz="1400" dirty="0" smtClean="0"/>
              <a:t>ст. </a:t>
            </a:r>
            <a:r>
              <a:rPr lang="ru-RU" sz="1400" dirty="0" err="1" smtClean="0"/>
              <a:t>викликають</a:t>
            </a:r>
            <a:r>
              <a:rPr lang="ru-RU" sz="1400" dirty="0" smtClean="0"/>
              <a:t> скепсис у </a:t>
            </a:r>
            <a:r>
              <a:rPr lang="ru-RU" sz="1400" dirty="0" err="1" smtClean="0"/>
              <a:t>сучасних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істориків</a:t>
            </a:r>
            <a:r>
              <a:rPr lang="ru-RU" sz="1400" dirty="0" smtClean="0"/>
              <a:t>. Але в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випадку</a:t>
            </a:r>
            <a:r>
              <a:rPr lang="ru-RU" sz="1400" dirty="0" smtClean="0"/>
              <a:t> є </a:t>
            </a:r>
            <a:r>
              <a:rPr lang="ru-RU" sz="1400" dirty="0" err="1" smtClean="0"/>
              <a:t>певні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підстави</a:t>
            </a:r>
            <a:r>
              <a:rPr lang="ru-RU" sz="1400" dirty="0" smtClean="0"/>
              <a:t> </a:t>
            </a:r>
            <a:r>
              <a:rPr lang="ru-RU" sz="1400" dirty="0" err="1" smtClean="0"/>
              <a:t>вірити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інформації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никонівського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літописця</a:t>
            </a:r>
            <a:r>
              <a:rPr lang="ru-RU" sz="1400" dirty="0" smtClean="0"/>
              <a:t>. </a:t>
            </a:r>
            <a:r>
              <a:rPr lang="ru-RU" sz="1400" dirty="0" err="1" smtClean="0"/>
              <a:t>Адже</a:t>
            </a:r>
            <a:r>
              <a:rPr lang="ru-RU" sz="1400" dirty="0" smtClean="0"/>
              <a:t> 1043 р. </a:t>
            </a:r>
            <a:r>
              <a:rPr lang="ru-RU" sz="1400" dirty="0" err="1" smtClean="0"/>
              <a:t>стався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останній</a:t>
            </a:r>
            <a:r>
              <a:rPr lang="ru-RU" sz="1400" dirty="0" smtClean="0"/>
              <a:t> великий </a:t>
            </a:r>
            <a:r>
              <a:rPr lang="ru-RU" sz="1400" dirty="0" err="1" smtClean="0"/>
              <a:t>похід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війська</a:t>
            </a:r>
            <a:r>
              <a:rPr lang="ru-RU" sz="1400" dirty="0" smtClean="0"/>
              <a:t> й флоту </a:t>
            </a:r>
            <a:r>
              <a:rPr lang="ru-RU" sz="1400" dirty="0" err="1" smtClean="0"/>
              <a:t>Київської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Русі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Царгород</a:t>
            </a:r>
            <a:r>
              <a:rPr lang="ru-RU" sz="1400" dirty="0" smtClean="0"/>
              <a:t>. </a:t>
            </a:r>
            <a:r>
              <a:rPr lang="ru-RU" sz="1400" dirty="0" err="1" smtClean="0"/>
              <a:t>Безпосереднім</a:t>
            </a:r>
            <a:r>
              <a:rPr lang="ru-RU" sz="1400" dirty="0" smtClean="0"/>
              <a:t> приводом до </a:t>
            </a:r>
            <a:r>
              <a:rPr lang="ru-RU" sz="1400" dirty="0" err="1" smtClean="0"/>
              <a:t>війни</a:t>
            </a:r>
            <a:r>
              <a:rPr lang="ru-RU" sz="1400" dirty="0" smtClean="0"/>
              <a:t> стало </a:t>
            </a:r>
            <a:r>
              <a:rPr lang="ru-RU" sz="1400" dirty="0" err="1" smtClean="0"/>
              <a:t>вбивство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Константинополі</a:t>
            </a:r>
            <a:r>
              <a:rPr lang="ru-RU" sz="1400" dirty="0" smtClean="0"/>
              <a:t> </a:t>
            </a:r>
            <a:r>
              <a:rPr lang="ru-RU" sz="1400" dirty="0" err="1" smtClean="0"/>
              <a:t>руського</a:t>
            </a:r>
            <a:r>
              <a:rPr lang="ru-RU" sz="1400" dirty="0" smtClean="0"/>
              <a:t> посла, про яке </a:t>
            </a:r>
            <a:r>
              <a:rPr lang="ru-RU" sz="1400" dirty="0" err="1" smtClean="0"/>
              <a:t>сповістив</a:t>
            </a:r>
            <a:r>
              <a:rPr lang="ru-RU" sz="1400" dirty="0" smtClean="0"/>
              <a:t> </a:t>
            </a:r>
            <a:r>
              <a:rPr lang="ru-RU" sz="1400" dirty="0" err="1" smtClean="0"/>
              <a:t>грецький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хроніст</a:t>
            </a:r>
            <a:r>
              <a:rPr lang="ru-RU" sz="1400" dirty="0" smtClean="0"/>
              <a:t> </a:t>
            </a:r>
            <a:r>
              <a:rPr lang="ru-RU" sz="1400" dirty="0" err="1" smtClean="0"/>
              <a:t>Іоанн</a:t>
            </a:r>
            <a:r>
              <a:rPr lang="ru-RU" sz="1400" dirty="0" smtClean="0"/>
              <a:t> </a:t>
            </a:r>
            <a:r>
              <a:rPr lang="ru-RU" sz="1400" dirty="0" err="1" smtClean="0"/>
              <a:t>Зонара</a:t>
            </a:r>
            <a:r>
              <a:rPr lang="ru-RU" sz="1400" dirty="0" smtClean="0"/>
              <a:t>. Та й до того </a:t>
            </a:r>
            <a:r>
              <a:rPr lang="ru-RU" sz="1400" dirty="0" err="1" smtClean="0"/>
              <a:t>стосунки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двома</a:t>
            </a:r>
            <a:r>
              <a:rPr lang="ru-RU" sz="1400" dirty="0" smtClean="0"/>
              <a:t> державами </a:t>
            </a:r>
            <a:r>
              <a:rPr lang="ru-RU" sz="1400" dirty="0" err="1" smtClean="0"/>
              <a:t>стрімко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погіршувалися</a:t>
            </a:r>
            <a:r>
              <a:rPr lang="ru-RU" sz="1400" dirty="0" smtClean="0"/>
              <a:t>. </a:t>
            </a:r>
            <a:r>
              <a:rPr lang="ru-RU" sz="1400" dirty="0" err="1" smtClean="0"/>
              <a:t>Візантія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за </a:t>
            </a:r>
            <a:r>
              <a:rPr lang="ru-RU" sz="1400" dirty="0" err="1" smtClean="0"/>
              <a:t>угодами</a:t>
            </a:r>
            <a:r>
              <a:rPr lang="ru-RU" sz="1400" dirty="0" smtClean="0"/>
              <a:t> з </a:t>
            </a:r>
            <a:r>
              <a:rPr lang="ru-RU" sz="1400" dirty="0" err="1" smtClean="0"/>
              <a:t>Руссю</a:t>
            </a:r>
            <a:r>
              <a:rPr lang="ru-RU" sz="1400" dirty="0" smtClean="0"/>
              <a:t> </a:t>
            </a:r>
            <a:r>
              <a:rPr lang="en-US" sz="1400" dirty="0" smtClean="0"/>
              <a:t>X </a:t>
            </a:r>
            <a:r>
              <a:rPr lang="ru-RU" sz="1400" dirty="0" smtClean="0"/>
              <a:t>ст. мала </a:t>
            </a:r>
            <a:r>
              <a:rPr lang="ru-RU" sz="1400" dirty="0" err="1" smtClean="0"/>
              <a:t>надавати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руським</a:t>
            </a:r>
            <a:r>
              <a:rPr lang="ru-RU" sz="1400" dirty="0" smtClean="0"/>
              <a:t> </a:t>
            </a:r>
            <a:r>
              <a:rPr lang="ru-RU" sz="1400" dirty="0" err="1" smtClean="0"/>
              <a:t>купцям</a:t>
            </a:r>
            <a:r>
              <a:rPr lang="ru-RU" sz="1400" dirty="0" smtClean="0"/>
              <a:t> і послам </a:t>
            </a:r>
            <a:r>
              <a:rPr lang="ru-RU" sz="1400" dirty="0" err="1" smtClean="0"/>
              <a:t>різні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пільги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Константинополі</a:t>
            </a:r>
            <a:r>
              <a:rPr lang="ru-RU" sz="1400" dirty="0" smtClean="0"/>
              <a:t> й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містах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імперії</a:t>
            </a:r>
            <a:r>
              <a:rPr lang="ru-RU" sz="1400" dirty="0" smtClean="0"/>
              <a:t>, </a:t>
            </a:r>
            <a:r>
              <a:rPr lang="ru-RU" sz="1400" dirty="0" err="1" smtClean="0"/>
              <a:t>тяготилася</a:t>
            </a:r>
            <a:r>
              <a:rPr lang="ru-RU" sz="1400" dirty="0" smtClean="0"/>
              <a:t> таким </a:t>
            </a:r>
            <a:r>
              <a:rPr lang="ru-RU" sz="1400" dirty="0" err="1" smtClean="0"/>
              <a:t>принизливим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неї</a:t>
            </a:r>
            <a:r>
              <a:rPr lang="ru-RU" sz="1400" dirty="0" smtClean="0"/>
              <a:t> становищем. </a:t>
            </a:r>
            <a:r>
              <a:rPr lang="ru-RU" sz="1400" dirty="0" err="1" smtClean="0"/>
              <a:t>Мабуть</a:t>
            </a:r>
            <a:r>
              <a:rPr lang="ru-RU" sz="1400" dirty="0" smtClean="0"/>
              <a:t>, </a:t>
            </a:r>
            <a:r>
              <a:rPr lang="ru-RU" sz="1400" dirty="0" err="1" smtClean="0"/>
              <a:t>тоді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розформовано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допоміжний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руський</a:t>
            </a:r>
            <a:r>
              <a:rPr lang="ru-RU" sz="1400" dirty="0" smtClean="0"/>
              <a:t> корпус,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з </a:t>
            </a:r>
            <a:r>
              <a:rPr lang="ru-RU" sz="1400" dirty="0" err="1" smtClean="0"/>
              <a:t>часів</a:t>
            </a:r>
            <a:r>
              <a:rPr lang="ru-RU" sz="1400" dirty="0" smtClean="0"/>
              <a:t> </a:t>
            </a:r>
            <a:r>
              <a:rPr lang="ru-RU" sz="1400" dirty="0" err="1" smtClean="0"/>
              <a:t>княгині</a:t>
            </a:r>
            <a:r>
              <a:rPr lang="ru-RU" sz="1400" dirty="0" smtClean="0"/>
              <a:t> Ольги служив </a:t>
            </a:r>
            <a:r>
              <a:rPr lang="ru-RU" sz="1400" dirty="0" err="1" smtClean="0"/>
              <a:t>імператорам</a:t>
            </a:r>
            <a:r>
              <a:rPr lang="ru-RU" sz="1400" dirty="0" smtClean="0"/>
              <a:t>, а Русь </a:t>
            </a:r>
            <a:r>
              <a:rPr lang="ru-RU" sz="1400" dirty="0" err="1" smtClean="0"/>
              <a:t>одержувала</a:t>
            </a:r>
            <a:r>
              <a:rPr lang="ru-RU" sz="1400" dirty="0" smtClean="0"/>
              <a:t> за те </a:t>
            </a:r>
            <a:r>
              <a:rPr lang="ru-RU" sz="1400" dirty="0" err="1" smtClean="0"/>
              <a:t>чималі</a:t>
            </a:r>
            <a:r>
              <a:rPr lang="ru-RU" sz="1400" dirty="0" smtClean="0"/>
              <a:t> </a:t>
            </a:r>
            <a:r>
              <a:rPr lang="ru-RU" sz="1400" dirty="0" err="1" smtClean="0"/>
              <a:t>гроші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60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640942" y="2236874"/>
            <a:ext cx="586803" cy="3835152"/>
          </a:xfrm>
        </p:spPr>
        <p:txBody>
          <a:bodyPr>
            <a:normAutofit/>
          </a:bodyPr>
          <a:lstStyle/>
          <a:p>
            <a:r>
              <a:rPr lang="uk-UA" dirty="0" smtClean="0"/>
              <a:t>«Повість временних літ »</a:t>
            </a:r>
            <a:endParaRPr lang="ru-RU" dirty="0"/>
          </a:p>
        </p:txBody>
      </p:sp>
      <p:pic>
        <p:nvPicPr>
          <p:cNvPr id="3078" name="Picture 6" descr="http://content.foto.mail.ru/mail/lenaminsk3/_answers/i-36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4740"/>
          <a:stretch>
            <a:fillRect/>
          </a:stretch>
        </p:blipFill>
        <p:spPr bwMode="auto">
          <a:xfrm>
            <a:off x="107950" y="549275"/>
            <a:ext cx="3743970" cy="32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764704"/>
            <a:ext cx="4536504" cy="3384376"/>
          </a:xfrm>
        </p:spPr>
        <p:txBody>
          <a:bodyPr>
            <a:normAutofit/>
          </a:bodyPr>
          <a:lstStyle/>
          <a:p>
            <a:r>
              <a:rPr lang="ru-RU" dirty="0"/>
              <a:t>Не </a:t>
            </a:r>
            <a:r>
              <a:rPr lang="ru-RU" dirty="0" err="1"/>
              <a:t>досить</a:t>
            </a:r>
            <a:r>
              <a:rPr lang="ru-RU" dirty="0"/>
              <a:t> добре </a:t>
            </a:r>
            <a:r>
              <a:rPr lang="ru-RU" dirty="0" err="1"/>
              <a:t>підготовлений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 </a:t>
            </a:r>
            <a:r>
              <a:rPr lang="ru-RU" dirty="0" err="1"/>
              <a:t>руського</a:t>
            </a:r>
            <a:r>
              <a:rPr lang="ru-RU" dirty="0"/>
              <a:t> флоту на </a:t>
            </a:r>
            <a:r>
              <a:rPr lang="ru-RU" dirty="0" err="1"/>
              <a:t>Царгород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. Але </a:t>
            </a:r>
            <a:r>
              <a:rPr lang="ru-RU" dirty="0" err="1"/>
              <a:t>Візантія</a:t>
            </a:r>
            <a:r>
              <a:rPr lang="ru-RU" dirty="0"/>
              <a:t> не </a:t>
            </a:r>
            <a:r>
              <a:rPr lang="ru-RU" dirty="0" err="1"/>
              <a:t>змогла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плодами перемоги: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несприятливими</a:t>
            </a:r>
            <a:r>
              <a:rPr lang="ru-RU" dirty="0"/>
              <a:t> буди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, а Ярослав </a:t>
            </a:r>
            <a:r>
              <a:rPr lang="ru-RU" dirty="0" err="1"/>
              <a:t>загрожував</a:t>
            </a:r>
            <a:r>
              <a:rPr lang="ru-RU" dirty="0"/>
              <a:t> новою </a:t>
            </a:r>
            <a:r>
              <a:rPr lang="ru-RU" dirty="0" err="1"/>
              <a:t>війною</a:t>
            </a:r>
            <a:r>
              <a:rPr lang="ru-RU" dirty="0"/>
              <a:t> при </a:t>
            </a:r>
            <a:r>
              <a:rPr lang="ru-RU" dirty="0" err="1"/>
              <a:t>підтримці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держав Заходу, </a:t>
            </a:r>
            <a:r>
              <a:rPr lang="ru-RU" dirty="0" err="1"/>
              <a:t>ще</a:t>
            </a:r>
            <a:r>
              <a:rPr lang="ru-RU" dirty="0"/>
              <a:t> й вступив у союз </a:t>
            </a:r>
            <a:r>
              <a:rPr lang="ru-RU" dirty="0" err="1"/>
              <a:t>із</a:t>
            </a:r>
            <a:r>
              <a:rPr lang="ru-RU" dirty="0"/>
              <a:t> особливо </a:t>
            </a:r>
            <a:r>
              <a:rPr lang="ru-RU" dirty="0" err="1"/>
              <a:t>страшними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для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печенізькими</a:t>
            </a:r>
            <a:r>
              <a:rPr lang="ru-RU" dirty="0"/>
              <a:t> ханами. </a:t>
            </a:r>
            <a:r>
              <a:rPr lang="ru-RU" dirty="0" err="1"/>
              <a:t>Імператор</a:t>
            </a:r>
            <a:r>
              <a:rPr lang="ru-RU" dirty="0"/>
              <a:t> </a:t>
            </a:r>
            <a:r>
              <a:rPr lang="ru-RU" dirty="0" err="1"/>
              <a:t>Костянтин</a:t>
            </a:r>
            <a:r>
              <a:rPr lang="ru-RU" dirty="0"/>
              <a:t> </a:t>
            </a:r>
            <a:r>
              <a:rPr lang="en-US" dirty="0"/>
              <a:t>IX </a:t>
            </a:r>
            <a:r>
              <a:rPr lang="ru-RU" dirty="0"/>
              <a:t>Мономах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миритися</a:t>
            </a:r>
            <a:r>
              <a:rPr lang="ru-RU" dirty="0"/>
              <a:t> з </a:t>
            </a:r>
            <a:r>
              <a:rPr lang="ru-RU" dirty="0" err="1"/>
              <a:t>переможеним</a:t>
            </a:r>
            <a:r>
              <a:rPr lang="ru-RU" dirty="0"/>
              <a:t> </a:t>
            </a:r>
            <a:r>
              <a:rPr lang="ru-RU" dirty="0" err="1"/>
              <a:t>суперником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1046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союзний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Візантією</a:t>
            </a:r>
            <a:r>
              <a:rPr lang="ru-RU" dirty="0"/>
              <a:t> й </a:t>
            </a:r>
            <a:r>
              <a:rPr lang="ru-RU" dirty="0" err="1"/>
              <a:t>Руссю</a:t>
            </a:r>
            <a:r>
              <a:rPr lang="ru-RU" dirty="0"/>
              <a:t>,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скріплений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надійною</a:t>
            </a:r>
            <a:r>
              <a:rPr lang="ru-RU" dirty="0"/>
              <a:t> для тих </a:t>
            </a:r>
            <a:r>
              <a:rPr lang="ru-RU" dirty="0" err="1"/>
              <a:t>суворих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печаткою</a:t>
            </a:r>
            <a:r>
              <a:rPr lang="ru-RU" dirty="0"/>
              <a:t>: </a:t>
            </a:r>
            <a:r>
              <a:rPr lang="ru-RU" dirty="0" err="1"/>
              <a:t>династичним</a:t>
            </a:r>
            <a:r>
              <a:rPr lang="ru-RU" dirty="0"/>
              <a:t> шлю-бом. Дочка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Анастасія</a:t>
            </a:r>
            <a:r>
              <a:rPr lang="ru-RU" dirty="0"/>
              <a:t> (за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відомостями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звали </a:t>
            </a:r>
            <a:r>
              <a:rPr lang="ru-RU" dirty="0" err="1"/>
              <a:t>Марією</a:t>
            </a:r>
            <a:r>
              <a:rPr lang="ru-RU" dirty="0"/>
              <a:t>)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сина</a:t>
            </a:r>
            <a:r>
              <a:rPr lang="ru-RU" dirty="0"/>
              <a:t> Яро-слава Всеволода. Так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владнано</a:t>
            </a:r>
            <a:r>
              <a:rPr lang="ru-RU" dirty="0"/>
              <a:t> </a:t>
            </a:r>
            <a:r>
              <a:rPr lang="ru-RU" dirty="0" err="1"/>
              <a:t>затяжний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великими державами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0729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A04DA3"/>
              </a:buClr>
            </a:pPr>
            <a:r>
              <a:rPr lang="ru-RU" sz="1300" dirty="0" err="1">
                <a:solidFill>
                  <a:prstClr val="black"/>
                </a:solidFill>
              </a:rPr>
              <a:t>Розповідь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Никонівського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літопису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під</a:t>
            </a:r>
            <a:r>
              <a:rPr lang="ru-RU" sz="1300" dirty="0">
                <a:solidFill>
                  <a:prstClr val="black"/>
                </a:solidFill>
              </a:rPr>
              <a:t> 1051 р. про те, </a:t>
            </a:r>
            <a:r>
              <a:rPr lang="ru-RU" sz="1300" dirty="0" err="1">
                <a:solidFill>
                  <a:prstClr val="black"/>
                </a:solidFill>
              </a:rPr>
              <a:t>що</a:t>
            </a:r>
            <a:r>
              <a:rPr lang="ru-RU" sz="1300" dirty="0">
                <a:solidFill>
                  <a:prstClr val="black"/>
                </a:solidFill>
              </a:rPr>
              <a:t> Ярослав </a:t>
            </a:r>
            <a:r>
              <a:rPr lang="ru-RU" sz="1300" dirty="0" err="1">
                <a:solidFill>
                  <a:prstClr val="black"/>
                </a:solidFill>
              </a:rPr>
              <a:t>зробив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Іларіона</a:t>
            </a:r>
            <a:r>
              <a:rPr lang="ru-RU" sz="1300" dirty="0">
                <a:solidFill>
                  <a:prstClr val="black"/>
                </a:solidFill>
              </a:rPr>
              <a:t> митрополитом через </a:t>
            </a:r>
            <a:r>
              <a:rPr lang="ru-RU" sz="1300" dirty="0" err="1">
                <a:solidFill>
                  <a:prstClr val="black"/>
                </a:solidFill>
              </a:rPr>
              <a:t>невщухаючі</a:t>
            </a:r>
            <a:r>
              <a:rPr lang="ru-RU" sz="1300" dirty="0">
                <a:solidFill>
                  <a:prstClr val="black"/>
                </a:solidFill>
              </a:rPr>
              <a:t> «брани и нестроения» з греками, </a:t>
            </a:r>
            <a:r>
              <a:rPr lang="ru-RU" sz="1300" dirty="0" err="1">
                <a:solidFill>
                  <a:prstClr val="black"/>
                </a:solidFill>
              </a:rPr>
              <a:t>змушувала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істориків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шукати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продовження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недружніх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стосунків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між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Візантією</a:t>
            </a:r>
            <a:r>
              <a:rPr lang="ru-RU" sz="1300" dirty="0">
                <a:solidFill>
                  <a:prstClr val="black"/>
                </a:solidFill>
              </a:rPr>
              <a:t> й </a:t>
            </a:r>
            <a:r>
              <a:rPr lang="ru-RU" sz="1300" dirty="0" err="1">
                <a:solidFill>
                  <a:prstClr val="black"/>
                </a:solidFill>
              </a:rPr>
              <a:t>Київською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Руссю</a:t>
            </a:r>
            <a:r>
              <a:rPr lang="ru-RU" sz="1300" dirty="0">
                <a:solidFill>
                  <a:prstClr val="black"/>
                </a:solidFill>
              </a:rPr>
              <a:t> в </a:t>
            </a:r>
            <a:r>
              <a:rPr lang="ru-RU" sz="1300" dirty="0" err="1">
                <a:solidFill>
                  <a:prstClr val="black"/>
                </a:solidFill>
              </a:rPr>
              <a:t>наступних</a:t>
            </a:r>
            <a:r>
              <a:rPr lang="ru-RU" sz="1300" dirty="0">
                <a:solidFill>
                  <a:prstClr val="black"/>
                </a:solidFill>
              </a:rPr>
              <a:t> роках </a:t>
            </a:r>
            <a:r>
              <a:rPr lang="ru-RU" sz="1300" dirty="0" err="1">
                <a:solidFill>
                  <a:prstClr val="black"/>
                </a:solidFill>
              </a:rPr>
              <a:t>після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підписання</a:t>
            </a:r>
            <a:r>
              <a:rPr lang="ru-RU" sz="1300" dirty="0">
                <a:solidFill>
                  <a:prstClr val="black"/>
                </a:solidFill>
              </a:rPr>
              <a:t> угоди 1046 р. Припускали, </a:t>
            </a:r>
            <a:r>
              <a:rPr lang="ru-RU" sz="1300" dirty="0" err="1">
                <a:solidFill>
                  <a:prstClr val="black"/>
                </a:solidFill>
              </a:rPr>
              <a:t>що</a:t>
            </a:r>
            <a:r>
              <a:rPr lang="ru-RU" sz="1300" dirty="0">
                <a:solidFill>
                  <a:prstClr val="black"/>
                </a:solidFill>
              </a:rPr>
              <a:t> особливого </a:t>
            </a:r>
            <a:r>
              <a:rPr lang="ru-RU" sz="1300" dirty="0" err="1">
                <a:solidFill>
                  <a:prstClr val="black"/>
                </a:solidFill>
              </a:rPr>
              <a:t>загострення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взаємини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досягли</a:t>
            </a:r>
            <a:r>
              <a:rPr lang="ru-RU" sz="1300" dirty="0">
                <a:solidFill>
                  <a:prstClr val="black"/>
                </a:solidFill>
              </a:rPr>
              <a:t> в 1050—1051 </a:t>
            </a:r>
            <a:r>
              <a:rPr lang="en-US" sz="1300" dirty="0">
                <a:solidFill>
                  <a:prstClr val="black"/>
                </a:solidFill>
              </a:rPr>
              <a:t>pp., </a:t>
            </a:r>
            <a:r>
              <a:rPr lang="ru-RU" sz="1300" dirty="0" err="1">
                <a:solidFill>
                  <a:prstClr val="black"/>
                </a:solidFill>
              </a:rPr>
              <a:t>унаслідок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чого</a:t>
            </a:r>
            <a:r>
              <a:rPr lang="ru-RU" sz="1300" dirty="0">
                <a:solidFill>
                  <a:prstClr val="black"/>
                </a:solidFill>
              </a:rPr>
              <a:t> Ярославу </a:t>
            </a:r>
            <a:r>
              <a:rPr lang="ru-RU" sz="1300" dirty="0" err="1">
                <a:solidFill>
                  <a:prstClr val="black"/>
                </a:solidFill>
              </a:rPr>
              <a:t>довелося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вдатися</a:t>
            </a:r>
            <a:r>
              <a:rPr lang="ru-RU" sz="1300" dirty="0">
                <a:solidFill>
                  <a:prstClr val="black"/>
                </a:solidFill>
              </a:rPr>
              <a:t> до </a:t>
            </a:r>
            <a:r>
              <a:rPr lang="ru-RU" sz="1300" dirty="0" err="1">
                <a:solidFill>
                  <a:prstClr val="black"/>
                </a:solidFill>
              </a:rPr>
              <a:t>тиску</a:t>
            </a:r>
            <a:r>
              <a:rPr lang="ru-RU" sz="1300" dirty="0">
                <a:solidFill>
                  <a:prstClr val="black"/>
                </a:solidFill>
              </a:rPr>
              <a:t> на </a:t>
            </a:r>
            <a:r>
              <a:rPr lang="ru-RU" sz="1300" dirty="0" err="1">
                <a:solidFill>
                  <a:prstClr val="black"/>
                </a:solidFill>
              </a:rPr>
              <a:t>імперію</a:t>
            </a:r>
            <a:r>
              <a:rPr lang="ru-RU" sz="1300" dirty="0">
                <a:solidFill>
                  <a:prstClr val="black"/>
                </a:solidFill>
              </a:rPr>
              <a:t> в </a:t>
            </a:r>
            <a:r>
              <a:rPr lang="ru-RU" sz="1300" dirty="0" err="1">
                <a:solidFill>
                  <a:prstClr val="black"/>
                </a:solidFill>
              </a:rPr>
              <a:t>церковній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сфері</a:t>
            </a:r>
            <a:r>
              <a:rPr lang="ru-RU" sz="1300" dirty="0">
                <a:solidFill>
                  <a:prstClr val="black"/>
                </a:solidFill>
              </a:rPr>
              <a:t>. </a:t>
            </a:r>
            <a:r>
              <a:rPr lang="ru-RU" sz="1300" dirty="0" err="1">
                <a:solidFill>
                  <a:prstClr val="black"/>
                </a:solidFill>
              </a:rPr>
              <a:t>Однак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ні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давньоруські</a:t>
            </a:r>
            <a:r>
              <a:rPr lang="ru-RU" sz="1300" dirty="0">
                <a:solidFill>
                  <a:prstClr val="black"/>
                </a:solidFill>
              </a:rPr>
              <a:t>, </a:t>
            </a:r>
            <a:r>
              <a:rPr lang="ru-RU" sz="1300" dirty="0" err="1">
                <a:solidFill>
                  <a:prstClr val="black"/>
                </a:solidFill>
              </a:rPr>
              <a:t>ні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візантійські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джерела</a:t>
            </a:r>
            <a:r>
              <a:rPr lang="ru-RU" sz="1300" dirty="0">
                <a:solidFill>
                  <a:prstClr val="black"/>
                </a:solidFill>
              </a:rPr>
              <a:t> не давали </a:t>
            </a:r>
            <a:r>
              <a:rPr lang="ru-RU" sz="1300" dirty="0" err="1">
                <a:solidFill>
                  <a:prstClr val="black"/>
                </a:solidFill>
              </a:rPr>
              <a:t>підстав</a:t>
            </a:r>
            <a:r>
              <a:rPr lang="ru-RU" sz="1300" dirty="0">
                <a:solidFill>
                  <a:prstClr val="black"/>
                </a:solidFill>
              </a:rPr>
              <a:t> для </a:t>
            </a:r>
            <a:r>
              <a:rPr lang="ru-RU" sz="1300" dirty="0" err="1">
                <a:solidFill>
                  <a:prstClr val="black"/>
                </a:solidFill>
              </a:rPr>
              <a:t>такої</a:t>
            </a:r>
            <a:r>
              <a:rPr lang="ru-RU" sz="1300" dirty="0">
                <a:solidFill>
                  <a:prstClr val="black"/>
                </a:solidFill>
              </a:rPr>
              <a:t>, </a:t>
            </a:r>
            <a:r>
              <a:rPr lang="ru-RU" sz="1300" dirty="0" err="1">
                <a:solidFill>
                  <a:prstClr val="black"/>
                </a:solidFill>
              </a:rPr>
              <a:t>досі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поширеної</a:t>
            </a:r>
            <a:r>
              <a:rPr lang="ru-RU" sz="1300" dirty="0">
                <a:solidFill>
                  <a:prstClr val="black"/>
                </a:solidFill>
              </a:rPr>
              <a:t> у </a:t>
            </a:r>
            <a:r>
              <a:rPr lang="ru-RU" sz="1300" dirty="0" err="1">
                <a:solidFill>
                  <a:prstClr val="black"/>
                </a:solidFill>
              </a:rPr>
              <a:t>вченому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середовищі</a:t>
            </a:r>
            <a:r>
              <a:rPr lang="ru-RU" sz="1300" dirty="0">
                <a:solidFill>
                  <a:prstClr val="black"/>
                </a:solidFill>
              </a:rPr>
              <a:t>, думки</a:t>
            </a:r>
            <a:r>
              <a:rPr lang="ru-RU" sz="13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A04DA3"/>
              </a:buClr>
            </a:pPr>
            <a:r>
              <a:rPr lang="ru-RU" sz="1400" dirty="0" smtClean="0">
                <a:effectLst/>
                <a:latin typeface="georgia"/>
              </a:rPr>
              <a:t>Тому </a:t>
            </a:r>
            <a:r>
              <a:rPr lang="ru-RU" sz="1400" dirty="0" err="1" smtClean="0">
                <a:effectLst/>
                <a:latin typeface="georgia"/>
              </a:rPr>
              <a:t>заслуговує</a:t>
            </a:r>
            <a:r>
              <a:rPr lang="ru-RU" sz="1400" dirty="0" smtClean="0">
                <a:effectLst/>
                <a:latin typeface="georgia"/>
              </a:rPr>
              <a:t> на </a:t>
            </a:r>
            <a:r>
              <a:rPr lang="ru-RU" sz="1400" dirty="0" err="1" smtClean="0">
                <a:effectLst/>
                <a:latin typeface="georgia"/>
              </a:rPr>
              <a:t>увагу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гіпотеза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англійського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дослідника</a:t>
            </a:r>
            <a:r>
              <a:rPr lang="ru-RU" sz="1400" dirty="0" smtClean="0">
                <a:effectLst/>
                <a:latin typeface="georgia"/>
              </a:rPr>
              <a:t> Д. </a:t>
            </a:r>
            <a:r>
              <a:rPr lang="ru-RU" sz="1400" dirty="0" err="1" smtClean="0">
                <a:effectLst/>
                <a:latin typeface="georgia"/>
              </a:rPr>
              <a:t>Смоленського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згідно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якої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після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невдачі</a:t>
            </a:r>
            <a:r>
              <a:rPr lang="ru-RU" sz="1400" dirty="0" smtClean="0">
                <a:effectLst/>
                <a:latin typeface="georgia"/>
              </a:rPr>
              <a:t> походу 1043 р. Ярослав, </a:t>
            </a:r>
            <a:r>
              <a:rPr lang="ru-RU" sz="1400" dirty="0" err="1" smtClean="0">
                <a:effectLst/>
                <a:latin typeface="georgia"/>
              </a:rPr>
              <a:t>подібно</a:t>
            </a:r>
            <a:r>
              <a:rPr lang="ru-RU" sz="1400" dirty="0" smtClean="0">
                <a:effectLst/>
                <a:latin typeface="georgia"/>
              </a:rPr>
              <a:t> до </a:t>
            </a:r>
            <a:r>
              <a:rPr lang="ru-RU" sz="1400" dirty="0" err="1" smtClean="0">
                <a:effectLst/>
                <a:latin typeface="georgia"/>
              </a:rPr>
              <a:t>свого</a:t>
            </a:r>
            <a:r>
              <a:rPr lang="ru-RU" sz="1400" dirty="0" smtClean="0">
                <a:effectLst/>
                <a:latin typeface="georgia"/>
              </a:rPr>
              <a:t> батька </a:t>
            </a:r>
            <a:r>
              <a:rPr lang="ru-RU" sz="1400" dirty="0" err="1" smtClean="0">
                <a:effectLst/>
                <a:latin typeface="georgia"/>
              </a:rPr>
              <a:t>Володимира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здійснив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похід</a:t>
            </a:r>
            <a:r>
              <a:rPr lang="ru-RU" sz="1400" dirty="0" smtClean="0">
                <a:effectLst/>
                <a:latin typeface="georgia"/>
              </a:rPr>
              <a:t> до </a:t>
            </a:r>
            <a:r>
              <a:rPr lang="ru-RU" sz="1400" dirty="0" err="1" smtClean="0">
                <a:effectLst/>
                <a:latin typeface="georgia"/>
              </a:rPr>
              <a:t>Криму</a:t>
            </a:r>
            <a:r>
              <a:rPr lang="ru-RU" sz="1400" dirty="0" smtClean="0">
                <a:effectLst/>
                <a:latin typeface="georgia"/>
              </a:rPr>
              <a:t>, на </a:t>
            </a:r>
            <a:r>
              <a:rPr lang="ru-RU" sz="1400" dirty="0" err="1" smtClean="0">
                <a:effectLst/>
                <a:latin typeface="georgia"/>
              </a:rPr>
              <a:t>візантійське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місто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Корсунь</a:t>
            </a:r>
            <a:r>
              <a:rPr lang="ru-RU" sz="1400" dirty="0" smtClean="0">
                <a:effectLst/>
                <a:latin typeface="georgia"/>
              </a:rPr>
              <a:t>, і </a:t>
            </a:r>
            <a:r>
              <a:rPr lang="ru-RU" sz="1400" dirty="0" err="1" smtClean="0">
                <a:effectLst/>
                <a:latin typeface="georgia"/>
              </a:rPr>
              <a:t>здобув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його</a:t>
            </a:r>
            <a:r>
              <a:rPr lang="ru-RU" sz="1400" dirty="0" smtClean="0">
                <a:effectLst/>
                <a:latin typeface="georgia"/>
              </a:rPr>
              <a:t>. </a:t>
            </a:r>
            <a:r>
              <a:rPr lang="ru-RU" sz="1400" dirty="0" err="1" smtClean="0">
                <a:effectLst/>
                <a:latin typeface="georgia"/>
              </a:rPr>
              <a:t>Звістка</a:t>
            </a:r>
            <a:r>
              <a:rPr lang="ru-RU" sz="1400" dirty="0" smtClean="0">
                <a:effectLst/>
                <a:latin typeface="georgia"/>
              </a:rPr>
              <a:t> про </a:t>
            </a:r>
            <a:r>
              <a:rPr lang="ru-RU" sz="1400" dirty="0" err="1" smtClean="0">
                <a:effectLst/>
                <a:latin typeface="georgia"/>
              </a:rPr>
              <a:t>це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збереглася</a:t>
            </a:r>
            <a:r>
              <a:rPr lang="ru-RU" sz="1400" dirty="0" smtClean="0">
                <a:effectLst/>
                <a:latin typeface="georgia"/>
              </a:rPr>
              <a:t> в </a:t>
            </a:r>
            <a:r>
              <a:rPr lang="ru-RU" sz="1400" dirty="0" err="1" smtClean="0">
                <a:effectLst/>
                <a:latin typeface="georgia"/>
              </a:rPr>
              <a:t>ряді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пізніх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російських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українських</a:t>
            </a:r>
            <a:r>
              <a:rPr lang="ru-RU" sz="1400" dirty="0" smtClean="0">
                <a:effectLst/>
                <a:latin typeface="georgia"/>
              </a:rPr>
              <a:t> та </a:t>
            </a:r>
            <a:r>
              <a:rPr lang="ru-RU" sz="1400" dirty="0" err="1" smtClean="0">
                <a:effectLst/>
                <a:latin typeface="georgia"/>
              </a:rPr>
              <a:t>польських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джерел</a:t>
            </a:r>
            <a:r>
              <a:rPr lang="ru-RU" sz="1400" dirty="0" smtClean="0">
                <a:effectLst/>
                <a:latin typeface="georgia"/>
              </a:rPr>
              <a:t>. На </a:t>
            </a:r>
            <a:r>
              <a:rPr lang="ru-RU" sz="1400" dirty="0" err="1" smtClean="0">
                <a:effectLst/>
                <a:latin typeface="georgia"/>
              </a:rPr>
              <a:t>користь</a:t>
            </a:r>
            <a:r>
              <a:rPr lang="ru-RU" sz="1400" dirty="0" smtClean="0">
                <a:effectLst/>
                <a:latin typeface="georgia"/>
              </a:rPr>
              <a:t> думки про </a:t>
            </a:r>
            <a:r>
              <a:rPr lang="ru-RU" sz="1400" dirty="0" err="1" smtClean="0">
                <a:effectLst/>
                <a:latin typeface="georgia"/>
              </a:rPr>
              <a:t>завоювання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Корсуня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Руссю</a:t>
            </a:r>
            <a:r>
              <a:rPr lang="ru-RU" sz="1400" dirty="0" smtClean="0">
                <a:effectLst/>
                <a:latin typeface="georgia"/>
              </a:rPr>
              <a:t> в 40-х </a:t>
            </a:r>
            <a:r>
              <a:rPr lang="en-US" sz="1400" dirty="0" smtClean="0">
                <a:effectLst/>
                <a:latin typeface="georgia"/>
              </a:rPr>
              <a:t>pp. XI </a:t>
            </a:r>
            <a:r>
              <a:rPr lang="ru-RU" sz="1400" dirty="0" smtClean="0">
                <a:effectLst/>
                <a:latin typeface="georgia"/>
              </a:rPr>
              <a:t>ст. </a:t>
            </a:r>
            <a:r>
              <a:rPr lang="ru-RU" sz="1400" dirty="0" err="1" smtClean="0">
                <a:effectLst/>
                <a:latin typeface="georgia"/>
              </a:rPr>
              <a:t>свідчать</a:t>
            </a:r>
            <a:r>
              <a:rPr lang="ru-RU" sz="1400" dirty="0" smtClean="0">
                <a:effectLst/>
                <a:latin typeface="georgia"/>
              </a:rPr>
              <a:t> так </a:t>
            </a:r>
            <a:r>
              <a:rPr lang="ru-RU" sz="1400" dirty="0" err="1" smtClean="0">
                <a:effectLst/>
                <a:latin typeface="georgia"/>
              </a:rPr>
              <a:t>звані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корсунські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старожитності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привезені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сином</a:t>
            </a:r>
            <a:r>
              <a:rPr lang="ru-RU" sz="1400" dirty="0" smtClean="0">
                <a:effectLst/>
                <a:latin typeface="georgia"/>
              </a:rPr>
              <a:t> Ярослава </a:t>
            </a:r>
            <a:r>
              <a:rPr lang="ru-RU" sz="1400" dirty="0" err="1" smtClean="0">
                <a:effectLst/>
                <a:latin typeface="georgia"/>
              </a:rPr>
              <a:t>Володимиром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що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зберігаються</a:t>
            </a:r>
            <a:r>
              <a:rPr lang="ru-RU" sz="1400" dirty="0" smtClean="0">
                <a:effectLst/>
                <a:latin typeface="georgia"/>
              </a:rPr>
              <a:t> у </a:t>
            </a:r>
            <a:r>
              <a:rPr lang="ru-RU" sz="1400" dirty="0" err="1" smtClean="0">
                <a:effectLst/>
                <a:latin typeface="georgia"/>
              </a:rPr>
              <a:t>Москві</a:t>
            </a:r>
            <a:r>
              <a:rPr lang="ru-RU" sz="1400" dirty="0" smtClean="0">
                <a:effectLst/>
                <a:latin typeface="georgia"/>
              </a:rPr>
              <a:t> та </a:t>
            </a:r>
            <a:r>
              <a:rPr lang="ru-RU" sz="1400" dirty="0" err="1" smtClean="0">
                <a:effectLst/>
                <a:latin typeface="georgia"/>
              </a:rPr>
              <a:t>Новгороді</a:t>
            </a:r>
            <a:r>
              <a:rPr lang="ru-RU" sz="1400" dirty="0" smtClean="0">
                <a:effectLst/>
                <a:latin typeface="georgia"/>
              </a:rPr>
              <a:t>.</a:t>
            </a:r>
            <a:endParaRPr 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746"/>
            <a:ext cx="48965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effectLst/>
                <a:latin typeface="georgia"/>
              </a:rPr>
              <a:t>Після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здобуття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русами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Корсуня</a:t>
            </a:r>
            <a:r>
              <a:rPr lang="ru-RU" sz="1400" dirty="0" smtClean="0">
                <a:effectLst/>
                <a:latin typeface="georgia"/>
              </a:rPr>
              <a:t>, як </a:t>
            </a:r>
            <a:r>
              <a:rPr lang="ru-RU" sz="1400" dirty="0" err="1" smtClean="0">
                <a:effectLst/>
                <a:latin typeface="georgia"/>
              </a:rPr>
              <a:t>вважає</a:t>
            </a:r>
            <a:r>
              <a:rPr lang="ru-RU" sz="1400" dirty="0" smtClean="0">
                <a:effectLst/>
                <a:latin typeface="georgia"/>
              </a:rPr>
              <a:t> Д, </a:t>
            </a:r>
            <a:r>
              <a:rPr lang="ru-RU" sz="1400" dirty="0" err="1" smtClean="0">
                <a:effectLst/>
                <a:latin typeface="georgia"/>
              </a:rPr>
              <a:t>Смоленський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стосунки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між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Києвом</a:t>
            </a:r>
            <a:r>
              <a:rPr lang="ru-RU" sz="1400" dirty="0" smtClean="0">
                <a:effectLst/>
                <a:latin typeface="georgia"/>
              </a:rPr>
              <a:t> і Константинополем </a:t>
            </a:r>
            <a:r>
              <a:rPr lang="ru-RU" sz="1400" dirty="0" err="1" smtClean="0">
                <a:effectLst/>
                <a:latin typeface="georgia"/>
              </a:rPr>
              <a:t>ще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більше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загострилися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що</a:t>
            </a:r>
            <a:r>
              <a:rPr lang="ru-RU" sz="1400" dirty="0" smtClean="0">
                <a:effectLst/>
                <a:latin typeface="georgia"/>
              </a:rPr>
              <a:t> й </a:t>
            </a:r>
            <a:r>
              <a:rPr lang="ru-RU" sz="1400" dirty="0" err="1" smtClean="0">
                <a:effectLst/>
                <a:latin typeface="georgia"/>
              </a:rPr>
              <a:t>змусило</a:t>
            </a:r>
            <a:r>
              <a:rPr lang="ru-RU" sz="1400" dirty="0" smtClean="0">
                <a:effectLst/>
                <a:latin typeface="georgia"/>
              </a:rPr>
              <a:t> Ярослава до демонстративного акту — самочинного </a:t>
            </a:r>
            <a:r>
              <a:rPr lang="ru-RU" sz="1400" dirty="0" err="1" smtClean="0">
                <a:effectLst/>
                <a:latin typeface="georgia"/>
              </a:rPr>
              <a:t>поставлення</a:t>
            </a:r>
            <a:r>
              <a:rPr lang="ru-RU" sz="1400" dirty="0" smtClean="0">
                <a:effectLst/>
                <a:latin typeface="georgia"/>
              </a:rPr>
              <a:t> в </a:t>
            </a:r>
            <a:r>
              <a:rPr lang="ru-RU" sz="1400" dirty="0" err="1" smtClean="0">
                <a:effectLst/>
                <a:latin typeface="georgia"/>
              </a:rPr>
              <a:t>митрополити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Іларіона</a:t>
            </a:r>
            <a:r>
              <a:rPr lang="ru-RU" sz="1400" dirty="0" smtClean="0">
                <a:effectLst/>
                <a:latin typeface="georgia"/>
              </a:rPr>
              <a:t>. </a:t>
            </a:r>
            <a:r>
              <a:rPr lang="ru-RU" sz="1400" dirty="0" err="1" smtClean="0">
                <a:effectLst/>
                <a:latin typeface="georgia"/>
              </a:rPr>
              <a:t>Це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сталося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найімовірніше</a:t>
            </a:r>
            <a:r>
              <a:rPr lang="ru-RU" sz="1400" dirty="0" smtClean="0">
                <a:effectLst/>
                <a:latin typeface="georgia"/>
              </a:rPr>
              <a:t>, 1044 р. </a:t>
            </a:r>
            <a:r>
              <a:rPr lang="ru-RU" sz="1400" dirty="0" err="1" smtClean="0">
                <a:effectLst/>
                <a:latin typeface="georgia"/>
              </a:rPr>
              <a:t>Що</a:t>
            </a:r>
            <a:r>
              <a:rPr lang="ru-RU" sz="1400" dirty="0" smtClean="0">
                <a:effectLst/>
                <a:latin typeface="georgia"/>
              </a:rPr>
              <a:t> ж </a:t>
            </a:r>
            <a:r>
              <a:rPr lang="ru-RU" sz="1400" dirty="0" err="1" smtClean="0">
                <a:effectLst/>
                <a:latin typeface="georgia"/>
              </a:rPr>
              <a:t>стосується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розбіжності</a:t>
            </a:r>
            <a:r>
              <a:rPr lang="ru-RU" sz="1400" dirty="0" smtClean="0">
                <a:effectLst/>
                <a:latin typeface="georgia"/>
              </a:rPr>
              <a:t> в датах, то Д. </a:t>
            </a:r>
            <a:r>
              <a:rPr lang="ru-RU" sz="1400" dirty="0" err="1" smtClean="0">
                <a:effectLst/>
                <a:latin typeface="georgia"/>
              </a:rPr>
              <a:t>Оболенський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гадає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що</a:t>
            </a:r>
            <a:r>
              <a:rPr lang="ru-RU" sz="1400" dirty="0" smtClean="0">
                <a:effectLst/>
                <a:latin typeface="georgia"/>
              </a:rPr>
              <a:t> 1044 р. </a:t>
            </a:r>
            <a:r>
              <a:rPr lang="ru-RU" sz="1400" dirty="0" err="1" smtClean="0">
                <a:effectLst/>
                <a:latin typeface="georgia"/>
              </a:rPr>
              <a:t>Іларіона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дійсно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обрали</a:t>
            </a:r>
            <a:r>
              <a:rPr lang="ru-RU" sz="1400" dirty="0" smtClean="0">
                <a:effectLst/>
                <a:latin typeface="georgia"/>
              </a:rPr>
              <a:t> у </a:t>
            </a:r>
            <a:r>
              <a:rPr lang="ru-RU" sz="1400" dirty="0" err="1" smtClean="0">
                <a:effectLst/>
                <a:latin typeface="georgia"/>
              </a:rPr>
              <a:t>митрополити</a:t>
            </a:r>
            <a:r>
              <a:rPr lang="ru-RU" sz="1400" dirty="0" smtClean="0">
                <a:effectLst/>
                <a:latin typeface="georgia"/>
              </a:rPr>
              <a:t> на </a:t>
            </a:r>
            <a:r>
              <a:rPr lang="ru-RU" sz="1400" dirty="0" err="1" smtClean="0">
                <a:effectLst/>
                <a:latin typeface="georgia"/>
              </a:rPr>
              <a:t>соборі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руських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єпископів</a:t>
            </a:r>
            <a:r>
              <a:rPr lang="ru-RU" sz="1400" dirty="0" smtClean="0">
                <a:effectLst/>
                <a:latin typeface="georgia"/>
              </a:rPr>
              <a:t>, а 1051 р. </a:t>
            </a:r>
            <a:r>
              <a:rPr lang="ru-RU" sz="1400" dirty="0" err="1" smtClean="0">
                <a:effectLst/>
                <a:latin typeface="georgia"/>
              </a:rPr>
              <a:t>це</a:t>
            </a:r>
            <a:r>
              <a:rPr lang="ru-RU" sz="1400" dirty="0" smtClean="0">
                <a:effectLst/>
                <a:latin typeface="georgia"/>
              </a:rPr>
              <a:t> затвердив </a:t>
            </a:r>
            <a:r>
              <a:rPr lang="ru-RU" sz="1400" dirty="0" err="1" smtClean="0">
                <a:effectLst/>
                <a:latin typeface="georgia"/>
              </a:rPr>
              <a:t>візантійський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патріарх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Михаїл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Керуларій</a:t>
            </a:r>
            <a:r>
              <a:rPr lang="ru-RU" sz="1400" dirty="0" smtClean="0">
                <a:effectLst/>
                <a:latin typeface="georgia"/>
              </a:rPr>
              <a:t>, про </a:t>
            </a:r>
            <a:r>
              <a:rPr lang="ru-RU" sz="1400" dirty="0" err="1" smtClean="0">
                <a:effectLst/>
                <a:latin typeface="georgia"/>
              </a:rPr>
              <a:t>що</a:t>
            </a:r>
            <a:r>
              <a:rPr lang="ru-RU" sz="1400" dirty="0" smtClean="0">
                <a:effectLst/>
                <a:latin typeface="georgia"/>
              </a:rPr>
              <a:t> прямо </a:t>
            </a:r>
            <a:r>
              <a:rPr lang="ru-RU" sz="1400" dirty="0" err="1" smtClean="0">
                <a:effectLst/>
                <a:latin typeface="georgia"/>
              </a:rPr>
              <a:t>пише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Густинський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літопис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під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помилковим</a:t>
            </a:r>
            <a:r>
              <a:rPr lang="ru-RU" sz="1400" dirty="0" smtClean="0">
                <a:effectLst/>
                <a:latin typeface="georgia"/>
              </a:rPr>
              <a:t> 1050 р. </a:t>
            </a:r>
            <a:r>
              <a:rPr lang="ru-RU" sz="1400" dirty="0" err="1" smtClean="0">
                <a:effectLst/>
                <a:latin typeface="georgia"/>
              </a:rPr>
              <a:t>Цей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літопис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також</a:t>
            </a:r>
            <a:r>
              <a:rPr lang="ru-RU" sz="1400" dirty="0" smtClean="0">
                <a:effectLst/>
                <a:latin typeface="georgia"/>
              </a:rPr>
              <a:t> є </a:t>
            </a:r>
            <a:r>
              <a:rPr lang="ru-RU" sz="1400" dirty="0" err="1" smtClean="0">
                <a:effectLst/>
                <a:latin typeface="georgia"/>
              </a:rPr>
              <a:t>пізнім</a:t>
            </a:r>
            <a:r>
              <a:rPr lang="ru-RU" sz="1400" dirty="0" smtClean="0">
                <a:effectLst/>
                <a:latin typeface="georgia"/>
              </a:rPr>
              <a:t> (</a:t>
            </a:r>
            <a:r>
              <a:rPr lang="ru-RU" sz="1400" dirty="0" err="1" smtClean="0">
                <a:effectLst/>
                <a:latin typeface="georgia"/>
              </a:rPr>
              <a:t>складений</a:t>
            </a:r>
            <a:r>
              <a:rPr lang="ru-RU" sz="1400" dirty="0" smtClean="0">
                <a:effectLst/>
                <a:latin typeface="georgia"/>
              </a:rPr>
              <a:t> на початку </a:t>
            </a:r>
            <a:r>
              <a:rPr lang="en-US" sz="1400" dirty="0" smtClean="0">
                <a:effectLst/>
                <a:latin typeface="georgia"/>
              </a:rPr>
              <a:t>XVII </a:t>
            </a:r>
            <a:r>
              <a:rPr lang="ru-RU" sz="1400" dirty="0" smtClean="0">
                <a:effectLst/>
                <a:latin typeface="georgia"/>
              </a:rPr>
              <a:t>ст.), але в </a:t>
            </a:r>
            <a:r>
              <a:rPr lang="ru-RU" sz="1400" dirty="0" err="1" smtClean="0">
                <a:effectLst/>
                <a:latin typeface="georgia"/>
              </a:rPr>
              <a:t>ньому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збереглися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деякі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автентичні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відомості</a:t>
            </a:r>
            <a:r>
              <a:rPr lang="ru-RU" sz="1400" dirty="0" smtClean="0">
                <a:effectLst/>
                <a:latin typeface="georgia"/>
              </a:rPr>
              <a:t> з </a:t>
            </a:r>
            <a:r>
              <a:rPr lang="ru-RU" sz="1400" dirty="0" err="1" smtClean="0">
                <a:effectLst/>
                <a:latin typeface="georgia"/>
              </a:rPr>
              <a:t>давніх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джерел</a:t>
            </a:r>
            <a:r>
              <a:rPr lang="ru-RU" sz="1400" dirty="0" smtClean="0">
                <a:effectLst/>
                <a:latin typeface="georgia"/>
              </a:rPr>
              <a:t>.</a:t>
            </a:r>
            <a:br>
              <a:rPr lang="ru-RU" sz="1400" dirty="0" smtClean="0">
                <a:effectLst/>
                <a:latin typeface="georgia"/>
              </a:rPr>
            </a:br>
            <a:r>
              <a:rPr lang="ru-RU" sz="1400" dirty="0" smtClean="0">
                <a:effectLst/>
                <a:latin typeface="georgia"/>
              </a:rPr>
              <a:t/>
            </a:r>
            <a:br>
              <a:rPr lang="ru-RU" sz="1400" dirty="0" smtClean="0">
                <a:effectLst/>
                <a:latin typeface="georgia"/>
              </a:rPr>
            </a:br>
            <a:r>
              <a:rPr lang="ru-RU" sz="1400" dirty="0" err="1" smtClean="0">
                <a:effectLst/>
                <a:latin typeface="georgia"/>
              </a:rPr>
              <a:t>Однак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Іларіон</a:t>
            </a:r>
            <a:r>
              <a:rPr lang="ru-RU" sz="1400" dirty="0" smtClean="0">
                <a:effectLst/>
                <a:latin typeface="georgia"/>
              </a:rPr>
              <a:t> не </a:t>
            </a:r>
            <a:r>
              <a:rPr lang="ru-RU" sz="1400" dirty="0" err="1" smtClean="0">
                <a:effectLst/>
                <a:latin typeface="georgia"/>
              </a:rPr>
              <a:t>довго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пробув</a:t>
            </a:r>
            <a:r>
              <a:rPr lang="ru-RU" sz="1400" dirty="0" smtClean="0">
                <a:effectLst/>
                <a:latin typeface="georgia"/>
              </a:rPr>
              <a:t> на </a:t>
            </a:r>
            <a:r>
              <a:rPr lang="ru-RU" sz="1400" dirty="0" err="1" smtClean="0">
                <a:effectLst/>
                <a:latin typeface="georgia"/>
              </a:rPr>
              <a:t>митрополичій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кафедрі</a:t>
            </a:r>
            <a:r>
              <a:rPr lang="ru-RU" sz="1400" dirty="0" smtClean="0">
                <a:effectLst/>
                <a:latin typeface="georgia"/>
              </a:rPr>
              <a:t>. </a:t>
            </a:r>
            <a:r>
              <a:rPr lang="ru-RU" sz="1400" dirty="0" err="1" smtClean="0">
                <a:effectLst/>
                <a:latin typeface="georgia"/>
              </a:rPr>
              <a:t>Напевне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наступне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потепління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стосунків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між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Візантією</a:t>
            </a:r>
            <a:r>
              <a:rPr lang="ru-RU" sz="1400" dirty="0" smtClean="0">
                <a:effectLst/>
                <a:latin typeface="georgia"/>
              </a:rPr>
              <a:t> й </a:t>
            </a:r>
            <a:r>
              <a:rPr lang="ru-RU" sz="1400" dirty="0" err="1" smtClean="0">
                <a:effectLst/>
                <a:latin typeface="georgia"/>
              </a:rPr>
              <a:t>Руссю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змусило</a:t>
            </a:r>
            <a:r>
              <a:rPr lang="ru-RU" sz="1400" dirty="0" smtClean="0">
                <a:effectLst/>
                <a:latin typeface="georgia"/>
              </a:rPr>
              <a:t> Ярослава до </a:t>
            </a:r>
            <a:r>
              <a:rPr lang="ru-RU" sz="1400" dirty="0" err="1" smtClean="0">
                <a:effectLst/>
                <a:latin typeface="georgia"/>
              </a:rPr>
              <a:t>більш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тісної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згоди</a:t>
            </a:r>
            <a:r>
              <a:rPr lang="ru-RU" sz="1400" dirty="0" smtClean="0">
                <a:effectLst/>
                <a:latin typeface="georgia"/>
              </a:rPr>
              <a:t> з </a:t>
            </a:r>
            <a:r>
              <a:rPr lang="ru-RU" sz="1400" dirty="0" err="1" smtClean="0">
                <a:effectLst/>
                <a:latin typeface="georgia"/>
              </a:rPr>
              <a:t>імператором</a:t>
            </a:r>
            <a:r>
              <a:rPr lang="ru-RU" sz="1400" dirty="0" smtClean="0">
                <a:effectLst/>
                <a:latin typeface="georgia"/>
              </a:rPr>
              <a:t>, для </a:t>
            </a:r>
            <a:r>
              <a:rPr lang="ru-RU" sz="1400" dirty="0" err="1" smtClean="0">
                <a:effectLst/>
                <a:latin typeface="georgia"/>
              </a:rPr>
              <a:t>чого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князеві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довелося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пожертвувати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своїм</a:t>
            </a:r>
            <a:r>
              <a:rPr lang="ru-RU" sz="1400" dirty="0" smtClean="0">
                <a:effectLst/>
                <a:latin typeface="georgia"/>
              </a:rPr>
              <a:t> другом </a:t>
            </a:r>
            <a:r>
              <a:rPr lang="ru-RU" sz="1400" dirty="0" err="1" smtClean="0">
                <a:effectLst/>
                <a:latin typeface="georgia"/>
              </a:rPr>
              <a:t>Іларіоном</a:t>
            </a:r>
            <a:r>
              <a:rPr lang="ru-RU" sz="1400" dirty="0" smtClean="0">
                <a:effectLst/>
                <a:latin typeface="georgia"/>
              </a:rPr>
              <a:t> й </a:t>
            </a:r>
            <a:r>
              <a:rPr lang="ru-RU" sz="1400" dirty="0" err="1" smtClean="0">
                <a:effectLst/>
                <a:latin typeface="georgia"/>
              </a:rPr>
              <a:t>погодитися</a:t>
            </a:r>
            <a:r>
              <a:rPr lang="ru-RU" sz="1400" dirty="0" smtClean="0">
                <a:effectLst/>
                <a:latin typeface="georgia"/>
              </a:rPr>
              <a:t> на </a:t>
            </a:r>
            <a:r>
              <a:rPr lang="ru-RU" sz="1400" dirty="0" err="1" smtClean="0">
                <a:effectLst/>
                <a:latin typeface="georgia"/>
              </a:rPr>
              <a:t>зміщення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його</a:t>
            </a:r>
            <a:r>
              <a:rPr lang="ru-RU" sz="1400" dirty="0" smtClean="0">
                <a:effectLst/>
                <a:latin typeface="georgia"/>
              </a:rPr>
              <a:t> з </a:t>
            </a:r>
            <a:r>
              <a:rPr lang="ru-RU" sz="1400" dirty="0" err="1" smtClean="0">
                <a:effectLst/>
                <a:latin typeface="georgia"/>
              </a:rPr>
              <a:t>митрополичої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кафедри</a:t>
            </a:r>
            <a:r>
              <a:rPr lang="ru-RU" sz="1400" dirty="0" smtClean="0">
                <a:effectLst/>
                <a:latin typeface="georgia"/>
              </a:rPr>
              <a:t>. </a:t>
            </a:r>
            <a:r>
              <a:rPr lang="ru-RU" sz="1400" dirty="0" err="1" smtClean="0">
                <a:effectLst/>
                <a:latin typeface="georgia"/>
              </a:rPr>
              <a:t>Сталося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це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швидше</a:t>
            </a:r>
            <a:r>
              <a:rPr lang="ru-RU" sz="1400" dirty="0" smtClean="0">
                <a:effectLst/>
                <a:latin typeface="georgia"/>
              </a:rPr>
              <a:t> за все, </a:t>
            </a:r>
            <a:r>
              <a:rPr lang="ru-RU" sz="1400" dirty="0" err="1" smtClean="0">
                <a:effectLst/>
                <a:latin typeface="georgia"/>
              </a:rPr>
              <a:t>восени</a:t>
            </a:r>
            <a:r>
              <a:rPr lang="ru-RU" sz="1400" dirty="0" smtClean="0">
                <a:effectLst/>
                <a:latin typeface="georgia"/>
              </a:rPr>
              <a:t> 1053 р. Коли в лютому 1054 р. помер Ярослав, митрополита на </a:t>
            </a:r>
            <a:r>
              <a:rPr lang="ru-RU" sz="1400" dirty="0" err="1" smtClean="0">
                <a:effectLst/>
                <a:latin typeface="georgia"/>
              </a:rPr>
              <a:t>Русі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вже</a:t>
            </a:r>
            <a:r>
              <a:rPr lang="ru-RU" sz="1400" dirty="0" smtClean="0">
                <a:effectLst/>
                <a:latin typeface="georgia"/>
              </a:rPr>
              <a:t> не </a:t>
            </a:r>
            <a:r>
              <a:rPr lang="ru-RU" sz="1400" dirty="0" err="1" smtClean="0">
                <a:effectLst/>
                <a:latin typeface="georgia"/>
              </a:rPr>
              <a:t>було</a:t>
            </a:r>
            <a:r>
              <a:rPr lang="ru-RU" sz="1400" dirty="0" smtClean="0">
                <a:effectLst/>
                <a:latin typeface="georgia"/>
              </a:rPr>
              <a:t>: князя ховали </a:t>
            </a:r>
            <a:r>
              <a:rPr lang="ru-RU" sz="1400" dirty="0" err="1" smtClean="0">
                <a:effectLst/>
                <a:latin typeface="georgia"/>
              </a:rPr>
              <a:t>звичайні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попи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що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співали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належні</a:t>
            </a:r>
            <a:r>
              <a:rPr lang="ru-RU" sz="1400" dirty="0" smtClean="0">
                <a:effectLst/>
                <a:latin typeface="georgia"/>
              </a:rPr>
              <a:t> при тому </a:t>
            </a:r>
            <a:r>
              <a:rPr lang="ru-RU" sz="1400" dirty="0" err="1" smtClean="0">
                <a:effectLst/>
                <a:latin typeface="georgia"/>
              </a:rPr>
              <a:t>молитви</a:t>
            </a:r>
            <a:r>
              <a:rPr lang="ru-RU" sz="1400" dirty="0" smtClean="0">
                <a:effectLst/>
                <a:latin typeface="georgia"/>
              </a:rPr>
              <a:t>. А </a:t>
            </a:r>
            <a:r>
              <a:rPr lang="ru-RU" sz="1400" dirty="0" err="1" smtClean="0">
                <a:effectLst/>
                <a:latin typeface="georgia"/>
              </a:rPr>
              <a:t>наступного</a:t>
            </a:r>
            <a:r>
              <a:rPr lang="ru-RU" sz="1400" dirty="0" smtClean="0">
                <a:effectLst/>
                <a:latin typeface="georgia"/>
              </a:rPr>
              <a:t>, 1055 р. на </a:t>
            </a:r>
            <a:r>
              <a:rPr lang="ru-RU" sz="1400" dirty="0" err="1" smtClean="0">
                <a:effectLst/>
                <a:latin typeface="georgia"/>
              </a:rPr>
              <a:t>Русі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вже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перебував</a:t>
            </a:r>
            <a:r>
              <a:rPr lang="ru-RU" sz="1400" dirty="0" smtClean="0">
                <a:effectLst/>
                <a:latin typeface="georgia"/>
              </a:rPr>
              <a:t> </a:t>
            </a:r>
            <a:r>
              <a:rPr lang="ru-RU" sz="1400" dirty="0" err="1" smtClean="0">
                <a:effectLst/>
                <a:latin typeface="georgia"/>
              </a:rPr>
              <a:t>новий</a:t>
            </a:r>
            <a:r>
              <a:rPr lang="ru-RU" sz="1400" dirty="0" smtClean="0">
                <a:effectLst/>
                <a:latin typeface="georgia"/>
              </a:rPr>
              <a:t> митрополит, грек за </a:t>
            </a:r>
            <a:r>
              <a:rPr lang="ru-RU" sz="1400" dirty="0" err="1" smtClean="0">
                <a:effectLst/>
                <a:latin typeface="georgia"/>
              </a:rPr>
              <a:t>походженням</a:t>
            </a:r>
            <a:r>
              <a:rPr lang="ru-RU" sz="1400" dirty="0" smtClean="0">
                <a:effectLst/>
                <a:latin typeface="georgia"/>
              </a:rPr>
              <a:t>, </a:t>
            </a:r>
            <a:r>
              <a:rPr lang="ru-RU" sz="1400" dirty="0" err="1" smtClean="0">
                <a:effectLst/>
                <a:latin typeface="georgia"/>
              </a:rPr>
              <a:t>Єфрем</a:t>
            </a:r>
            <a:r>
              <a:rPr lang="ru-RU" sz="1400" dirty="0" smtClean="0">
                <a:effectLst/>
                <a:latin typeface="georgia"/>
              </a:rPr>
              <a:t>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24066"/>
            <a:ext cx="3810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9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uk-UA" dirty="0" smtClean="0"/>
              <a:t>Творчість Іларіона Київського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5724128" cy="4541136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/>
              </a:rPr>
              <a:t>Перш </a:t>
            </a:r>
            <a:r>
              <a:rPr lang="ru-RU" sz="1400" dirty="0" err="1">
                <a:latin typeface="georgia"/>
              </a:rPr>
              <a:t>ніж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відповісти</a:t>
            </a:r>
            <a:r>
              <a:rPr lang="ru-RU" sz="1400" dirty="0">
                <a:latin typeface="georgia"/>
              </a:rPr>
              <a:t> на </a:t>
            </a:r>
            <a:r>
              <a:rPr lang="ru-RU" sz="1400" dirty="0" err="1">
                <a:latin typeface="georgia"/>
              </a:rPr>
              <a:t>питання</a:t>
            </a:r>
            <a:r>
              <a:rPr lang="ru-RU" sz="1400" dirty="0">
                <a:latin typeface="georgia"/>
              </a:rPr>
              <a:t> — </a:t>
            </a:r>
            <a:r>
              <a:rPr lang="ru-RU" sz="1400" dirty="0" err="1">
                <a:latin typeface="georgia"/>
              </a:rPr>
              <a:t>що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сталося</a:t>
            </a:r>
            <a:r>
              <a:rPr lang="ru-RU" sz="1400" dirty="0">
                <a:latin typeface="georgia"/>
              </a:rPr>
              <a:t> з </a:t>
            </a:r>
            <a:r>
              <a:rPr lang="ru-RU" sz="1400" dirty="0" err="1">
                <a:latin typeface="georgia"/>
              </a:rPr>
              <a:t>Іларіоном</a:t>
            </a:r>
            <a:r>
              <a:rPr lang="ru-RU" sz="1400" dirty="0">
                <a:latin typeface="georgia"/>
              </a:rPr>
              <a:t> по </a:t>
            </a:r>
            <a:r>
              <a:rPr lang="ru-RU" sz="1400" dirty="0" err="1">
                <a:latin typeface="georgia"/>
              </a:rPr>
              <a:t>втраті</a:t>
            </a:r>
            <a:r>
              <a:rPr lang="ru-RU" sz="1400" dirty="0">
                <a:latin typeface="georgia"/>
              </a:rPr>
              <a:t> ним </a:t>
            </a:r>
            <a:r>
              <a:rPr lang="ru-RU" sz="1400" dirty="0" err="1">
                <a:latin typeface="georgia"/>
              </a:rPr>
              <a:t>митрополичої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кафедри</a:t>
            </a:r>
            <a:r>
              <a:rPr lang="ru-RU" sz="1400" dirty="0">
                <a:latin typeface="georgia"/>
              </a:rPr>
              <a:t>? — </a:t>
            </a:r>
            <a:r>
              <a:rPr lang="ru-RU" sz="1400" dirty="0" err="1">
                <a:latin typeface="georgia"/>
              </a:rPr>
              <a:t>варто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кинути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погляд</a:t>
            </a:r>
            <a:r>
              <a:rPr lang="ru-RU" sz="1400" dirty="0">
                <a:latin typeface="georgia"/>
              </a:rPr>
              <a:t> на </a:t>
            </a:r>
            <a:r>
              <a:rPr lang="ru-RU" sz="1400" dirty="0" err="1">
                <a:latin typeface="georgia"/>
              </a:rPr>
              <a:t>наукову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творчість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цієї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людини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що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мов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сліпуча</a:t>
            </a:r>
            <a:r>
              <a:rPr lang="ru-RU" sz="1400" dirty="0">
                <a:latin typeface="georgia"/>
              </a:rPr>
              <a:t> комета, </a:t>
            </a:r>
            <a:r>
              <a:rPr lang="ru-RU" sz="1400" dirty="0" err="1">
                <a:latin typeface="georgia"/>
              </a:rPr>
              <a:t>освітила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небосхил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давньоруської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культури</a:t>
            </a:r>
            <a:r>
              <a:rPr lang="ru-RU" sz="1400" dirty="0">
                <a:latin typeface="georgia"/>
              </a:rPr>
              <a:t> й </a:t>
            </a:r>
            <a:r>
              <a:rPr lang="ru-RU" sz="1400" dirty="0" err="1">
                <a:latin typeface="georgia"/>
              </a:rPr>
              <a:t>книжності</a:t>
            </a:r>
            <a:r>
              <a:rPr lang="ru-RU" sz="1400" dirty="0">
                <a:latin typeface="georgia"/>
              </a:rPr>
              <a:t>.</a:t>
            </a:r>
            <a:br>
              <a:rPr lang="ru-RU" sz="1400" dirty="0">
                <a:latin typeface="georgia"/>
              </a:rPr>
            </a:br>
            <a:r>
              <a:rPr lang="ru-RU" sz="1400" dirty="0">
                <a:latin typeface="georgia"/>
              </a:rPr>
              <a:t/>
            </a:r>
            <a:br>
              <a:rPr lang="ru-RU" sz="1400" dirty="0">
                <a:latin typeface="georgia"/>
              </a:rPr>
            </a:br>
            <a:r>
              <a:rPr lang="ru-RU" sz="1400" dirty="0" err="1">
                <a:latin typeface="georgia"/>
              </a:rPr>
              <a:t>Іларіон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прославився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насамперед</a:t>
            </a:r>
            <a:r>
              <a:rPr lang="ru-RU" sz="1400" dirty="0">
                <a:latin typeface="georgia"/>
              </a:rPr>
              <a:t>, як автор </a:t>
            </a:r>
            <a:r>
              <a:rPr lang="ru-RU" sz="1400" dirty="0" err="1">
                <a:latin typeface="georgia"/>
              </a:rPr>
              <a:t>видатної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Історико-філософської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праці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рівних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якій</a:t>
            </a:r>
            <a:r>
              <a:rPr lang="ru-RU" sz="1400" dirty="0">
                <a:latin typeface="georgia"/>
              </a:rPr>
              <a:t> не </a:t>
            </a:r>
            <a:r>
              <a:rPr lang="ru-RU" sz="1400" dirty="0" err="1">
                <a:latin typeface="georgia"/>
              </a:rPr>
              <a:t>було</a:t>
            </a:r>
            <a:r>
              <a:rPr lang="ru-RU" sz="1400" dirty="0">
                <a:latin typeface="georgia"/>
              </a:rPr>
              <a:t> на </a:t>
            </a:r>
            <a:r>
              <a:rPr lang="ru-RU" sz="1400" dirty="0" err="1">
                <a:latin typeface="georgia"/>
              </a:rPr>
              <a:t>Русі</a:t>
            </a:r>
            <a:r>
              <a:rPr lang="ru-RU" sz="1400" dirty="0">
                <a:latin typeface="georgia"/>
              </a:rPr>
              <a:t>. </a:t>
            </a:r>
            <a:r>
              <a:rPr lang="ru-RU" sz="1400" dirty="0" err="1">
                <a:latin typeface="georgia"/>
              </a:rPr>
              <a:t>Маємо</a:t>
            </a:r>
            <a:r>
              <a:rPr lang="ru-RU" sz="1400" dirty="0">
                <a:latin typeface="georgia"/>
              </a:rPr>
              <a:t> на </a:t>
            </a:r>
            <a:r>
              <a:rPr lang="ru-RU" sz="1400" dirty="0" err="1">
                <a:latin typeface="georgia"/>
              </a:rPr>
              <a:t>увазі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його</a:t>
            </a:r>
            <a:r>
              <a:rPr lang="ru-RU" sz="1400" dirty="0">
                <a:latin typeface="georgia"/>
              </a:rPr>
              <a:t> «Слово про закон і благодать», де </a:t>
            </a:r>
            <a:r>
              <a:rPr lang="ru-RU" sz="1400" dirty="0" err="1">
                <a:latin typeface="georgia"/>
              </a:rPr>
              <a:t>він-стверджував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рівність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між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всіма</a:t>
            </a:r>
            <a:r>
              <a:rPr lang="ru-RU" sz="1400" dirty="0">
                <a:latin typeface="georgia"/>
              </a:rPr>
              <a:t> народами </a:t>
            </a:r>
            <a:r>
              <a:rPr lang="ru-RU" sz="1400" dirty="0" err="1">
                <a:latin typeface="georgia"/>
              </a:rPr>
              <a:t>землі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виклав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патріотичну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концепцію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всесвітньої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історії</a:t>
            </a:r>
            <a:r>
              <a:rPr lang="ru-RU" sz="1400" dirty="0">
                <a:latin typeface="georgia"/>
              </a:rPr>
              <a:t>, в </a:t>
            </a:r>
            <a:r>
              <a:rPr lang="ru-RU" sz="1400" dirty="0" err="1">
                <a:latin typeface="georgia"/>
              </a:rPr>
              <a:t>якій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почесне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місце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відводилося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Київській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Русі</a:t>
            </a:r>
            <a:r>
              <a:rPr lang="ru-RU" sz="1400" dirty="0">
                <a:latin typeface="georgia"/>
              </a:rPr>
              <a:t>. </a:t>
            </a:r>
            <a:r>
              <a:rPr lang="ru-RU" sz="1400" dirty="0" err="1">
                <a:latin typeface="georgia"/>
              </a:rPr>
              <a:t>Іларіон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пророкував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велике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майбутнє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Давньоруській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державі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її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працьовитому</a:t>
            </a:r>
            <a:r>
              <a:rPr lang="ru-RU" sz="1400" dirty="0">
                <a:latin typeface="georgia"/>
              </a:rPr>
              <a:t> та </a:t>
            </a:r>
            <a:r>
              <a:rPr lang="ru-RU" sz="1400" dirty="0" err="1">
                <a:latin typeface="georgia"/>
              </a:rPr>
              <a:t>мужньому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народові</a:t>
            </a:r>
            <a:r>
              <a:rPr lang="ru-RU" sz="1400" dirty="0">
                <a:latin typeface="georgia"/>
              </a:rPr>
              <a:t>. </a:t>
            </a:r>
            <a:r>
              <a:rPr lang="ru-RU" sz="1400" dirty="0" err="1">
                <a:latin typeface="georgia"/>
              </a:rPr>
              <a:t>Він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оспівав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героїчне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минуле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Русі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відбив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пошуки</a:t>
            </a:r>
            <a:r>
              <a:rPr lang="ru-RU" sz="1400" dirty="0">
                <a:latin typeface="georgia"/>
              </a:rPr>
              <a:t> й </a:t>
            </a:r>
            <a:r>
              <a:rPr lang="ru-RU" sz="1400" dirty="0" err="1">
                <a:latin typeface="georgia"/>
              </a:rPr>
              <a:t>прагнення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передової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частини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сучасного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йому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давньоруського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суспільства</a:t>
            </a:r>
            <a:r>
              <a:rPr lang="ru-RU" sz="1400" dirty="0">
                <a:latin typeface="georgia"/>
              </a:rPr>
              <a:t>. </a:t>
            </a:r>
            <a:r>
              <a:rPr lang="ru-RU" sz="1400" dirty="0" err="1">
                <a:latin typeface="georgia"/>
              </a:rPr>
              <a:t>Деякі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вчені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вважають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що</a:t>
            </a:r>
            <a:r>
              <a:rPr lang="ru-RU" sz="1400" dirty="0">
                <a:latin typeface="georgia"/>
              </a:rPr>
              <a:t> «Слово» </a:t>
            </a:r>
            <a:r>
              <a:rPr lang="ru-RU" sz="1400" dirty="0" err="1">
                <a:latin typeface="georgia"/>
              </a:rPr>
              <a:t>було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написане</a:t>
            </a:r>
            <a:r>
              <a:rPr lang="ru-RU" sz="1400" dirty="0">
                <a:latin typeface="georgia"/>
              </a:rPr>
              <a:t> й </a:t>
            </a:r>
            <a:r>
              <a:rPr lang="ru-RU" sz="1400" dirty="0" err="1">
                <a:latin typeface="georgia"/>
              </a:rPr>
              <a:t>виголошене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Іларіоном</a:t>
            </a:r>
            <a:r>
              <a:rPr lang="ru-RU" sz="1400" dirty="0">
                <a:latin typeface="georgia"/>
              </a:rPr>
              <a:t> перед князем Ярославом, </a:t>
            </a:r>
            <a:r>
              <a:rPr lang="ru-RU" sz="1400" dirty="0" err="1">
                <a:latin typeface="georgia"/>
              </a:rPr>
              <a:t>його</a:t>
            </a:r>
            <a:r>
              <a:rPr lang="ru-RU" sz="1400" dirty="0">
                <a:latin typeface="georgia"/>
              </a:rPr>
              <a:t> родиною й двором у </a:t>
            </a:r>
            <a:r>
              <a:rPr lang="ru-RU" sz="1400" dirty="0" err="1">
                <a:latin typeface="georgia"/>
              </a:rPr>
              <a:t>Софійському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соборі</a:t>
            </a:r>
            <a:r>
              <a:rPr lang="ru-RU" sz="1400" dirty="0">
                <a:latin typeface="georgia"/>
              </a:rPr>
              <a:t>. </a:t>
            </a:r>
            <a:r>
              <a:rPr lang="ru-RU" sz="1400" dirty="0" err="1">
                <a:latin typeface="georgia"/>
              </a:rPr>
              <a:t>Найімовірніше</a:t>
            </a:r>
            <a:r>
              <a:rPr lang="ru-RU" sz="1400" dirty="0">
                <a:latin typeface="georgia"/>
              </a:rPr>
              <a:t>, те </a:t>
            </a:r>
            <a:r>
              <a:rPr lang="ru-RU" sz="1400" dirty="0" err="1">
                <a:latin typeface="georgia"/>
              </a:rPr>
              <a:t>трапилося</a:t>
            </a:r>
            <a:r>
              <a:rPr lang="ru-RU" sz="1400" dirty="0">
                <a:latin typeface="georgia"/>
              </a:rPr>
              <a:t> при </a:t>
            </a:r>
            <a:r>
              <a:rPr lang="ru-RU" sz="1400" dirty="0" err="1">
                <a:latin typeface="georgia"/>
              </a:rPr>
              <a:t>урочистому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освяченні</a:t>
            </a:r>
            <a:r>
              <a:rPr lang="ru-RU" sz="1400" dirty="0">
                <a:latin typeface="georgia"/>
              </a:rPr>
              <a:t> головного на </a:t>
            </a:r>
            <a:r>
              <a:rPr lang="ru-RU" sz="1400" dirty="0" err="1">
                <a:latin typeface="georgia"/>
              </a:rPr>
              <a:t>Русі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митрополичого</a:t>
            </a:r>
            <a:r>
              <a:rPr lang="ru-RU" sz="1400" dirty="0">
                <a:latin typeface="georgia"/>
              </a:rPr>
              <a:t> храму. </a:t>
            </a:r>
            <a:r>
              <a:rPr lang="ru-RU" sz="1400" dirty="0" err="1">
                <a:latin typeface="georgia"/>
              </a:rPr>
              <a:t>Останнім</a:t>
            </a:r>
            <a:r>
              <a:rPr lang="ru-RU" sz="1400" dirty="0">
                <a:latin typeface="georgia"/>
              </a:rPr>
              <a:t> часом </a:t>
            </a:r>
            <a:r>
              <a:rPr lang="ru-RU" sz="1400" dirty="0" err="1">
                <a:latin typeface="georgia"/>
              </a:rPr>
              <a:t>встановлено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що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Софійський</a:t>
            </a:r>
            <a:r>
              <a:rPr lang="ru-RU" sz="1400" dirty="0">
                <a:latin typeface="georgia"/>
              </a:rPr>
              <a:t> собор </a:t>
            </a:r>
            <a:r>
              <a:rPr lang="ru-RU" sz="1400" dirty="0" err="1">
                <a:latin typeface="georgia"/>
              </a:rPr>
              <a:t>був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збудований</a:t>
            </a:r>
            <a:r>
              <a:rPr lang="ru-RU" sz="1400" dirty="0">
                <a:latin typeface="georgia"/>
              </a:rPr>
              <a:t>, </a:t>
            </a:r>
            <a:r>
              <a:rPr lang="ru-RU" sz="1400" dirty="0" err="1">
                <a:latin typeface="georgia"/>
              </a:rPr>
              <a:t>розписаний</a:t>
            </a:r>
            <a:r>
              <a:rPr lang="ru-RU" sz="1400" dirty="0">
                <a:latin typeface="georgia"/>
              </a:rPr>
              <a:t> фресками і </a:t>
            </a:r>
            <a:r>
              <a:rPr lang="ru-RU" sz="1400" dirty="0" err="1">
                <a:latin typeface="georgia"/>
              </a:rPr>
              <a:t>освячений</a:t>
            </a:r>
            <a:r>
              <a:rPr lang="ru-RU" sz="1400" dirty="0">
                <a:latin typeface="georgia"/>
              </a:rPr>
              <a:t> до 1032 </a:t>
            </a:r>
            <a:r>
              <a:rPr lang="en-US" sz="1400" dirty="0">
                <a:latin typeface="georgia"/>
              </a:rPr>
              <a:t>p., </a:t>
            </a:r>
            <a:r>
              <a:rPr lang="ru-RU" sz="1400" dirty="0" err="1">
                <a:latin typeface="georgia"/>
              </a:rPr>
              <a:t>що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дозволяє</a:t>
            </a:r>
            <a:r>
              <a:rPr lang="ru-RU" sz="1400" dirty="0">
                <a:latin typeface="georgia"/>
              </a:rPr>
              <a:t> </a:t>
            </a:r>
            <a:r>
              <a:rPr lang="ru-RU" sz="1400" dirty="0" err="1">
                <a:latin typeface="georgia"/>
              </a:rPr>
              <a:t>вважати</a:t>
            </a:r>
            <a:r>
              <a:rPr lang="ru-RU" sz="1400" dirty="0">
                <a:latin typeface="georgia"/>
              </a:rPr>
              <a:t> часом </a:t>
            </a:r>
            <a:r>
              <a:rPr lang="ru-RU" sz="1400" dirty="0" err="1">
                <a:latin typeface="georgia"/>
              </a:rPr>
              <a:t>створення</a:t>
            </a:r>
            <a:r>
              <a:rPr lang="ru-RU" sz="1400" dirty="0">
                <a:latin typeface="georgia"/>
              </a:rPr>
              <a:t> «Слова про закон і благодать» </a:t>
            </a:r>
            <a:r>
              <a:rPr lang="ru-RU" sz="1400" dirty="0" err="1">
                <a:latin typeface="georgia"/>
              </a:rPr>
              <a:t>кінець</a:t>
            </a:r>
            <a:r>
              <a:rPr lang="ru-RU" sz="1400" dirty="0">
                <a:latin typeface="georgia"/>
              </a:rPr>
              <a:t> 20-х — початок 30-х </a:t>
            </a:r>
            <a:r>
              <a:rPr lang="en-US" sz="1400" dirty="0">
                <a:latin typeface="georgia"/>
              </a:rPr>
              <a:t>pp. XI </a:t>
            </a:r>
            <a:r>
              <a:rPr lang="ru-RU" sz="1400" dirty="0">
                <a:latin typeface="georgia"/>
              </a:rPr>
              <a:t>ст.</a:t>
            </a:r>
            <a:br>
              <a:rPr lang="ru-RU" sz="1400" dirty="0">
                <a:latin typeface="georgia"/>
              </a:rPr>
            </a:b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168352" cy="489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298937" y="3253791"/>
            <a:ext cx="586803" cy="4681637"/>
          </a:xfrm>
        </p:spPr>
        <p:txBody>
          <a:bodyPr>
            <a:normAutofit/>
          </a:bodyPr>
          <a:lstStyle/>
          <a:p>
            <a:r>
              <a:rPr lang="uk-UA" dirty="0" smtClean="0"/>
              <a:t>«Слово про закон і благодать»</a:t>
            </a:r>
            <a:endParaRPr lang="ru-RU" dirty="0"/>
          </a:p>
        </p:txBody>
      </p:sp>
      <p:pic>
        <p:nvPicPr>
          <p:cNvPr id="6146" name="Picture 2" descr="http://www.religion.in.ua/uploads/posts/2009-09/1253167506_i4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r="9125"/>
          <a:stretch>
            <a:fillRect/>
          </a:stretch>
        </p:blipFill>
        <p:spPr bwMode="auto">
          <a:xfrm>
            <a:off x="107950" y="5492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764704"/>
            <a:ext cx="3238872" cy="5688632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georgia"/>
              </a:rPr>
              <a:t>Творчість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Іларіона</a:t>
            </a:r>
            <a:r>
              <a:rPr lang="ru-RU" dirty="0">
                <a:latin typeface="georgia"/>
              </a:rPr>
              <a:t> не </a:t>
            </a:r>
            <a:r>
              <a:rPr lang="ru-RU" dirty="0" err="1">
                <a:latin typeface="georgia"/>
              </a:rPr>
              <a:t>обмежилася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написанням</a:t>
            </a:r>
            <a:r>
              <a:rPr lang="ru-RU" dirty="0">
                <a:latin typeface="georgia"/>
              </a:rPr>
              <a:t> «Слова про закон і благодать». </a:t>
            </a:r>
            <a:r>
              <a:rPr lang="ru-RU" dirty="0" err="1">
                <a:latin typeface="georgia"/>
              </a:rPr>
              <a:t>Сучасні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літописознавці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слушно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вбачають</a:t>
            </a:r>
            <a:r>
              <a:rPr lang="ru-RU" dirty="0">
                <a:latin typeface="georgia"/>
              </a:rPr>
              <a:t> у </a:t>
            </a:r>
            <a:r>
              <a:rPr lang="ru-RU" dirty="0" err="1">
                <a:latin typeface="georgia"/>
              </a:rPr>
              <a:t>ньому</a:t>
            </a:r>
            <a:r>
              <a:rPr lang="ru-RU" dirty="0">
                <a:latin typeface="georgia"/>
              </a:rPr>
              <a:t> одного з перших — </a:t>
            </a:r>
            <a:r>
              <a:rPr lang="ru-RU" dirty="0" err="1">
                <a:latin typeface="georgia"/>
              </a:rPr>
              <a:t>найшвидше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першого</a:t>
            </a:r>
            <a:r>
              <a:rPr lang="ru-RU" dirty="0">
                <a:latin typeface="georgia"/>
              </a:rPr>
              <a:t>! - </a:t>
            </a:r>
            <a:r>
              <a:rPr lang="ru-RU" dirty="0" err="1">
                <a:latin typeface="georgia"/>
              </a:rPr>
              <a:t>літописців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котрий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започаткував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вітчизняну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історіографію</a:t>
            </a:r>
            <a:r>
              <a:rPr lang="ru-RU" dirty="0">
                <a:latin typeface="georgia"/>
              </a:rPr>
              <a:t>. </a:t>
            </a:r>
            <a:r>
              <a:rPr lang="ru-RU" dirty="0" err="1">
                <a:latin typeface="georgia"/>
              </a:rPr>
              <a:t>Встановлено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що</a:t>
            </a:r>
            <a:r>
              <a:rPr lang="ru-RU" dirty="0">
                <a:latin typeface="georgia"/>
              </a:rPr>
              <a:t> першим </a:t>
            </a:r>
            <a:r>
              <a:rPr lang="ru-RU" dirty="0" err="1">
                <a:latin typeface="georgia"/>
              </a:rPr>
              <a:t>літописом</a:t>
            </a:r>
            <a:r>
              <a:rPr lang="ru-RU" dirty="0">
                <a:latin typeface="georgia"/>
              </a:rPr>
              <a:t> на </a:t>
            </a:r>
            <a:r>
              <a:rPr lang="ru-RU" dirty="0" err="1">
                <a:latin typeface="georgia"/>
              </a:rPr>
              <a:t>Русі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був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створений</a:t>
            </a:r>
            <a:r>
              <a:rPr lang="ru-RU" dirty="0">
                <a:latin typeface="georgia"/>
              </a:rPr>
              <a:t> у </a:t>
            </a:r>
            <a:r>
              <a:rPr lang="ru-RU" dirty="0" err="1">
                <a:latin typeface="georgia"/>
              </a:rPr>
              <a:t>Києві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між</a:t>
            </a:r>
            <a:r>
              <a:rPr lang="ru-RU" dirty="0">
                <a:latin typeface="georgia"/>
              </a:rPr>
              <a:t> 1037 і 1039 </a:t>
            </a:r>
            <a:r>
              <a:rPr lang="en-US" dirty="0">
                <a:latin typeface="georgia"/>
              </a:rPr>
              <a:t>pp. </a:t>
            </a:r>
            <a:r>
              <a:rPr lang="ru-RU" dirty="0" err="1">
                <a:latin typeface="georgia"/>
              </a:rPr>
              <a:t>Найдавніший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ізвод</a:t>
            </a:r>
            <a:r>
              <a:rPr lang="ru-RU" dirty="0">
                <a:latin typeface="georgia"/>
              </a:rPr>
              <a:t>. Але </a:t>
            </a:r>
            <a:r>
              <a:rPr lang="ru-RU" dirty="0" err="1">
                <a:latin typeface="georgia"/>
              </a:rPr>
              <a:t>долі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літописна</a:t>
            </a:r>
            <a:r>
              <a:rPr lang="ru-RU" dirty="0">
                <a:latin typeface="georgia"/>
              </a:rPr>
              <a:t> справа </a:t>
            </a:r>
            <a:r>
              <a:rPr lang="ru-RU" dirty="0" err="1">
                <a:latin typeface="georgia"/>
              </a:rPr>
              <a:t>перервалася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більше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ніж</a:t>
            </a:r>
            <a:r>
              <a:rPr lang="ru-RU" dirty="0">
                <a:latin typeface="georgia"/>
              </a:rPr>
              <a:t> на три </a:t>
            </a:r>
            <a:r>
              <a:rPr lang="ru-RU" dirty="0" err="1">
                <a:latin typeface="georgia"/>
              </a:rPr>
              <a:t>десятиріччя</a:t>
            </a:r>
            <a:r>
              <a:rPr lang="ru-RU" dirty="0">
                <a:latin typeface="georgia"/>
              </a:rPr>
              <a:t> — аж до </a:t>
            </a:r>
            <a:r>
              <a:rPr lang="ru-RU" dirty="0" err="1">
                <a:latin typeface="georgia"/>
              </a:rPr>
              <a:t>появи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Печерського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ізводу</a:t>
            </a:r>
            <a:r>
              <a:rPr lang="ru-RU" dirty="0">
                <a:latin typeface="georgia"/>
              </a:rPr>
              <a:t> 1073 р. </a:t>
            </a:r>
            <a:r>
              <a:rPr lang="ru-RU" dirty="0" err="1">
                <a:latin typeface="georgia"/>
              </a:rPr>
              <a:t>Цей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розрив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літописної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традиції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звичайно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пояснюють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боротьбою</a:t>
            </a:r>
            <a:r>
              <a:rPr lang="ru-RU" dirty="0">
                <a:latin typeface="georgia"/>
              </a:rPr>
              <a:t> за </a:t>
            </a:r>
            <a:r>
              <a:rPr lang="ru-RU" dirty="0" err="1">
                <a:latin typeface="georgia"/>
              </a:rPr>
              <a:t>заміщення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митрополичої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кафедри</a:t>
            </a:r>
            <a:r>
              <a:rPr lang="ru-RU" dirty="0">
                <a:latin typeface="georgia"/>
              </a:rPr>
              <a:t> в 40—50-х </a:t>
            </a:r>
            <a:r>
              <a:rPr lang="en-US" dirty="0">
                <a:latin typeface="georgia"/>
              </a:rPr>
              <a:t>pp., </a:t>
            </a:r>
            <a:r>
              <a:rPr lang="ru-RU" dirty="0">
                <a:latin typeface="georgia"/>
              </a:rPr>
              <a:t>в </a:t>
            </a:r>
            <a:r>
              <a:rPr lang="ru-RU" dirty="0" err="1">
                <a:latin typeface="georgia"/>
              </a:rPr>
              <a:t>якій</a:t>
            </a:r>
            <a:r>
              <a:rPr lang="ru-RU" dirty="0">
                <a:latin typeface="georgia"/>
              </a:rPr>
              <a:t> довелось </a:t>
            </a:r>
            <a:r>
              <a:rPr lang="ru-RU" dirty="0" err="1">
                <a:latin typeface="georgia"/>
              </a:rPr>
              <a:t>взяти</a:t>
            </a:r>
            <a:r>
              <a:rPr lang="ru-RU" dirty="0">
                <a:latin typeface="georgia"/>
              </a:rPr>
              <a:t> участь й </a:t>
            </a:r>
            <a:r>
              <a:rPr lang="ru-RU" dirty="0" err="1">
                <a:latin typeface="georgia"/>
              </a:rPr>
              <a:t>Іларіонові</a:t>
            </a:r>
            <a:r>
              <a:rPr lang="ru-RU" dirty="0">
                <a:latin typeface="georgia"/>
              </a:rPr>
              <a:t>.</a:t>
            </a:r>
            <a:br>
              <a:rPr lang="ru-RU" dirty="0">
                <a:latin typeface="georgia"/>
              </a:rPr>
            </a:br>
            <a:r>
              <a:rPr lang="ru-RU" dirty="0">
                <a:latin typeface="georgia"/>
              </a:rPr>
              <a:t/>
            </a:r>
            <a:br>
              <a:rPr lang="ru-RU" dirty="0">
                <a:latin typeface="georgia"/>
              </a:rPr>
            </a:br>
            <a:r>
              <a:rPr lang="ru-RU" dirty="0">
                <a:latin typeface="georgia"/>
              </a:rPr>
              <a:t>На початку </a:t>
            </a:r>
            <a:r>
              <a:rPr lang="ru-RU" dirty="0" err="1">
                <a:latin typeface="georgia"/>
              </a:rPr>
              <a:t>нашого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століття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літописознавці</a:t>
            </a:r>
            <a:r>
              <a:rPr lang="ru-RU" dirty="0">
                <a:latin typeface="georgia"/>
              </a:rPr>
              <a:t> О. Шахматов та І. Жданов </a:t>
            </a:r>
            <a:r>
              <a:rPr lang="ru-RU" dirty="0" err="1">
                <a:latin typeface="georgia"/>
              </a:rPr>
              <a:t>виявили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ідейну</a:t>
            </a:r>
            <a:r>
              <a:rPr lang="ru-RU" dirty="0">
                <a:latin typeface="georgia"/>
              </a:rPr>
              <a:t> та </a:t>
            </a:r>
            <a:r>
              <a:rPr lang="ru-RU" dirty="0" err="1">
                <a:latin typeface="georgia"/>
              </a:rPr>
              <a:t>стилістичну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близькість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між</a:t>
            </a:r>
            <a:r>
              <a:rPr lang="ru-RU" dirty="0">
                <a:latin typeface="georgia"/>
              </a:rPr>
              <a:t> «Словом про закон і благодать» </a:t>
            </a:r>
            <a:r>
              <a:rPr lang="ru-RU" dirty="0" err="1">
                <a:latin typeface="georgia"/>
              </a:rPr>
              <a:t>Іларіона</a:t>
            </a:r>
            <a:r>
              <a:rPr lang="ru-RU" dirty="0">
                <a:latin typeface="georgia"/>
              </a:rPr>
              <a:t> й </a:t>
            </a:r>
            <a:r>
              <a:rPr lang="ru-RU" dirty="0" err="1">
                <a:latin typeface="georgia"/>
              </a:rPr>
              <a:t>Найдавнішим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ізводом</a:t>
            </a:r>
            <a:r>
              <a:rPr lang="ru-RU" dirty="0">
                <a:latin typeface="georgia"/>
              </a:rPr>
              <a:t> 1037—1039 </a:t>
            </a:r>
            <a:r>
              <a:rPr lang="en-US" dirty="0">
                <a:latin typeface="georgia"/>
              </a:rPr>
              <a:t>pp. </a:t>
            </a:r>
            <a:r>
              <a:rPr lang="ru-RU" dirty="0" err="1">
                <a:latin typeface="georgia"/>
              </a:rPr>
              <a:t>Поступово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вчені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віднайшли</a:t>
            </a:r>
            <a:r>
              <a:rPr lang="ru-RU" dirty="0">
                <a:latin typeface="georgia"/>
              </a:rPr>
              <a:t> й </a:t>
            </a:r>
            <a:r>
              <a:rPr lang="ru-RU" dirty="0" err="1">
                <a:latin typeface="georgia"/>
              </a:rPr>
              <a:t>текстуальні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збіги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між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цими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творами</a:t>
            </a:r>
            <a:r>
              <a:rPr lang="ru-RU" dirty="0">
                <a:latin typeface="georgia"/>
              </a:rPr>
              <a:t>. </a:t>
            </a:r>
            <a:r>
              <a:rPr lang="ru-RU" dirty="0" err="1">
                <a:latin typeface="georgia"/>
              </a:rPr>
              <a:t>Подібне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означає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лише</a:t>
            </a:r>
            <a:r>
              <a:rPr lang="ru-RU" dirty="0">
                <a:latin typeface="georgia"/>
              </a:rPr>
              <a:t> те, </a:t>
            </a:r>
            <a:r>
              <a:rPr lang="ru-RU" dirty="0" err="1">
                <a:latin typeface="georgia"/>
              </a:rPr>
              <a:t>що</a:t>
            </a:r>
            <a:r>
              <a:rPr lang="ru-RU" dirty="0">
                <a:latin typeface="georgia"/>
              </a:rPr>
              <a:t> автором </a:t>
            </a:r>
            <a:r>
              <a:rPr lang="ru-RU" dirty="0" err="1">
                <a:latin typeface="georgia"/>
              </a:rPr>
              <a:t>обох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праць</a:t>
            </a:r>
            <a:r>
              <a:rPr lang="ru-RU" dirty="0">
                <a:latin typeface="georgia"/>
              </a:rPr>
              <a:t> могла бути та сама </a:t>
            </a:r>
            <a:r>
              <a:rPr lang="ru-RU" dirty="0" err="1">
                <a:latin typeface="georgia"/>
              </a:rPr>
              <a:t>людина</a:t>
            </a:r>
            <a:r>
              <a:rPr lang="ru-RU" dirty="0">
                <a:latin typeface="georgia"/>
              </a:rPr>
              <a:t> — </a:t>
            </a:r>
            <a:r>
              <a:rPr lang="ru-RU" dirty="0" err="1">
                <a:latin typeface="georgia"/>
              </a:rPr>
              <a:t>Іларіон</a:t>
            </a:r>
            <a:r>
              <a:rPr lang="ru-RU" dirty="0">
                <a:latin typeface="georgia"/>
              </a:rPr>
              <a:t>. </a:t>
            </a:r>
            <a:r>
              <a:rPr lang="ru-RU" dirty="0" err="1">
                <a:latin typeface="georgia"/>
              </a:rPr>
              <a:t>Принаймні</a:t>
            </a:r>
            <a:r>
              <a:rPr lang="ru-RU" dirty="0">
                <a:latin typeface="georgia"/>
              </a:rPr>
              <a:t>, </a:t>
            </a:r>
            <a:r>
              <a:rPr lang="ru-RU" dirty="0" err="1">
                <a:latin typeface="georgia"/>
              </a:rPr>
              <a:t>якась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частина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Найдавнішого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ізводу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була</a:t>
            </a:r>
            <a:r>
              <a:rPr lang="ru-RU" dirty="0">
                <a:latin typeface="georgia"/>
              </a:rPr>
              <a:t> створена ним, і </a:t>
            </a:r>
            <a:r>
              <a:rPr lang="ru-RU" dirty="0" err="1">
                <a:latin typeface="georgia"/>
              </a:rPr>
              <a:t>це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сталося</a:t>
            </a:r>
            <a:r>
              <a:rPr lang="ru-RU" dirty="0">
                <a:latin typeface="georgia"/>
              </a:rPr>
              <a:t> в той </a:t>
            </a:r>
            <a:r>
              <a:rPr lang="ru-RU" dirty="0" err="1">
                <a:latin typeface="georgia"/>
              </a:rPr>
              <a:t>самий</a:t>
            </a:r>
            <a:r>
              <a:rPr lang="ru-RU" dirty="0">
                <a:latin typeface="georgia"/>
              </a:rPr>
              <a:t> час, коли </a:t>
            </a:r>
            <a:r>
              <a:rPr lang="ru-RU" dirty="0" err="1">
                <a:latin typeface="georgia"/>
              </a:rPr>
              <a:t>майбутній</a:t>
            </a:r>
            <a:r>
              <a:rPr lang="ru-RU" dirty="0">
                <a:latin typeface="georgia"/>
              </a:rPr>
              <a:t> митрополит </a:t>
            </a:r>
            <a:r>
              <a:rPr lang="ru-RU" dirty="0" err="1">
                <a:latin typeface="georgia"/>
              </a:rPr>
              <a:t>працював</a:t>
            </a:r>
            <a:r>
              <a:rPr lang="ru-RU" dirty="0">
                <a:latin typeface="georgia"/>
              </a:rPr>
              <a:t> над «Словом про закон і благодать».</a:t>
            </a:r>
            <a:br>
              <a:rPr lang="ru-RU" dirty="0">
                <a:latin typeface="georgi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0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</TotalTime>
  <Words>1918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Іларіон Київський</vt:lpstr>
      <vt:lpstr>Святи́тель Іларіо́н І  (990 — † 1088)</vt:lpstr>
      <vt:lpstr>Видатний оратор</vt:lpstr>
      <vt:lpstr>Презентация PowerPoint</vt:lpstr>
      <vt:lpstr>Презентация PowerPoint</vt:lpstr>
      <vt:lpstr>«Повість временних літ »</vt:lpstr>
      <vt:lpstr>Презентация PowerPoint</vt:lpstr>
      <vt:lpstr>Творчість Іларіона Київського</vt:lpstr>
      <vt:lpstr>«Слово про закон і благодать»</vt:lpstr>
      <vt:lpstr>Презентация PowerPoint</vt:lpstr>
      <vt:lpstr>Презентация PowerPoint</vt:lpstr>
      <vt:lpstr>«Житія Феодосія»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Іларіон Київський</dc:title>
  <dc:creator>Админ</dc:creator>
  <cp:lastModifiedBy>Админ</cp:lastModifiedBy>
  <cp:revision>7</cp:revision>
  <dcterms:created xsi:type="dcterms:W3CDTF">2014-04-27T18:05:50Z</dcterms:created>
  <dcterms:modified xsi:type="dcterms:W3CDTF">2014-04-27T19:25:56Z</dcterms:modified>
</cp:coreProperties>
</file>