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2" r:id="rId9"/>
    <p:sldId id="263" r:id="rId10"/>
    <p:sldId id="266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12/4/2012</a:t>
            </a:fld>
            <a:endParaRPr lang="en-US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12/4/2012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12/4/2012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12/4/2012</a:t>
            </a:fld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12/4/2012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12/4/2012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12/4/2012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12/4/2012</a:t>
            </a:fld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12/4/2012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12/4/2012</a:t>
            </a:fld>
            <a:endParaRPr lang="en-US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12/4/2012</a:t>
            </a:fld>
            <a:endParaRPr lang="en-US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  <a:alpha val="9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12/4/2012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81200" y="1752600"/>
            <a:ext cx="6400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dirty="0" smtClean="0">
                <a:solidFill>
                  <a:schemeClr val="accent1">
                    <a:lumMod val="50000"/>
                  </a:schemeClr>
                </a:solidFill>
                <a:latin typeface="Monotype Corsiva" pitchFamily="66" charset="0"/>
              </a:rPr>
              <a:t>Актёрский дуэт: </a:t>
            </a:r>
          </a:p>
          <a:p>
            <a:pPr algn="ctr"/>
            <a:r>
              <a:rPr lang="ru-RU" sz="5400" dirty="0" smtClean="0">
                <a:solidFill>
                  <a:schemeClr val="accent1">
                    <a:lumMod val="50000"/>
                  </a:schemeClr>
                </a:solidFill>
                <a:latin typeface="Monotype Corsiva" pitchFamily="66" charset="0"/>
              </a:rPr>
              <a:t>Мария Заньковецкая </a:t>
            </a:r>
          </a:p>
          <a:p>
            <a:pPr algn="ctr"/>
            <a:r>
              <a:rPr lang="ru-RU" sz="5400" dirty="0" smtClean="0">
                <a:solidFill>
                  <a:schemeClr val="accent1">
                    <a:lumMod val="50000"/>
                  </a:schemeClr>
                </a:solidFill>
                <a:latin typeface="Monotype Corsiva" pitchFamily="66" charset="0"/>
              </a:rPr>
              <a:t>и </a:t>
            </a:r>
          </a:p>
          <a:p>
            <a:pPr algn="ctr"/>
            <a:r>
              <a:rPr lang="ru-RU" sz="5400" dirty="0" smtClean="0">
                <a:solidFill>
                  <a:schemeClr val="accent1">
                    <a:lumMod val="50000"/>
                  </a:schemeClr>
                </a:solidFill>
                <a:latin typeface="Monotype Corsiva" pitchFamily="66" charset="0"/>
              </a:rPr>
              <a:t>Николай Садовский</a:t>
            </a:r>
            <a:endParaRPr lang="ru-RU" sz="5400" dirty="0">
              <a:solidFill>
                <a:schemeClr val="accent1">
                  <a:lumMod val="50000"/>
                </a:schemeClr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48000"/>
            <a:lum contrast="4000"/>
          </a:blip>
          <a:srcRect/>
          <a:stretch>
            <a:fillRect l="-14000" r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762000"/>
            <a:ext cx="76962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ru-RU" dirty="0" smtClean="0"/>
              <a:t> </a:t>
            </a:r>
            <a:r>
              <a:rPr lang="ru-RU" sz="2000" dirty="0" smtClean="0"/>
              <a:t>Однажды, проходя мимо дома с открытым окном, </a:t>
            </a:r>
            <a:r>
              <a:rPr lang="ru-RU" sz="2000" dirty="0" err="1" smtClean="0"/>
              <a:t>Тобилевич</a:t>
            </a:r>
            <a:r>
              <a:rPr lang="ru-RU" sz="2000" dirty="0" smtClean="0"/>
              <a:t> услышал, как жена артиллериста </a:t>
            </a:r>
            <a:r>
              <a:rPr lang="ru-RU" sz="2000" dirty="0" err="1" smtClean="0"/>
              <a:t>Хлыстова</a:t>
            </a:r>
            <a:r>
              <a:rPr lang="ru-RU" sz="2000" dirty="0" smtClean="0"/>
              <a:t>, Мария Константиновна, в будущем гениальная актриса Заньковецкая, играя на фортепиано, напевала украинскую песню «Круг мельницы, возле брода» ... Мария Константиновна удивленно обернулась и увидела за своей спиной офицера, голова которого была перевязана черной шелковой повязкой, а на груди сверкал новый Георгиевский крест.</a:t>
            </a:r>
          </a:p>
          <a:p>
            <a:pPr algn="ctr">
              <a:buNone/>
            </a:pPr>
            <a:r>
              <a:rPr lang="ru-RU" sz="2000" dirty="0" smtClean="0"/>
              <a:t>            Офицер коротко представился:</a:t>
            </a:r>
          </a:p>
          <a:p>
            <a:pPr algn="ctr">
              <a:buNone/>
            </a:pPr>
            <a:r>
              <a:rPr lang="ru-RU" sz="2000" dirty="0" smtClean="0"/>
              <a:t>         - </a:t>
            </a:r>
            <a:r>
              <a:rPr lang="ru-RU" sz="2000" dirty="0" err="1" smtClean="0"/>
              <a:t>Тобилевич</a:t>
            </a:r>
            <a:r>
              <a:rPr lang="ru-RU" sz="2000" dirty="0" smtClean="0"/>
              <a:t>. Я из Херсона. С </a:t>
            </a:r>
            <a:r>
              <a:rPr lang="ru-RU" sz="2000" dirty="0" err="1" smtClean="0"/>
              <a:t>Елисаветграда</a:t>
            </a:r>
            <a:r>
              <a:rPr lang="ru-RU" sz="2000" dirty="0" smtClean="0"/>
              <a:t>.</a:t>
            </a:r>
          </a:p>
          <a:p>
            <a:pPr algn="ctr">
              <a:buNone/>
            </a:pPr>
            <a:r>
              <a:rPr lang="ru-RU" sz="2000" dirty="0" smtClean="0"/>
              <a:t>         - А я Чернигова, - сказала она.</a:t>
            </a:r>
          </a:p>
          <a:p>
            <a:pPr algn="ctr">
              <a:buNone/>
            </a:pPr>
            <a:r>
              <a:rPr lang="ru-RU" sz="2000" dirty="0" smtClean="0"/>
              <a:t>             Садовский - </a:t>
            </a:r>
            <a:r>
              <a:rPr lang="ru-RU" sz="2000" dirty="0" err="1" smtClean="0"/>
              <a:t>Тобилевич</a:t>
            </a:r>
            <a:r>
              <a:rPr lang="ru-RU" sz="2000" dirty="0" smtClean="0"/>
              <a:t> сравнительно легко и свободно пошел путем артиста, вступив в труппу Кропивницкого, созданной в родном </a:t>
            </a:r>
            <a:r>
              <a:rPr lang="ru-RU" sz="2000" dirty="0" err="1" smtClean="0"/>
              <a:t>Елисаветграде</a:t>
            </a:r>
            <a:r>
              <a:rPr lang="ru-RU" sz="2000" dirty="0" smtClean="0"/>
              <a:t> 1881 года.</a:t>
            </a:r>
            <a:endParaRPr lang="ru-RU" sz="2000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524000" y="2057400"/>
            <a:ext cx="5943600" cy="2590800"/>
          </a:xfrm>
        </p:spPr>
        <p:style>
          <a:lnRef idx="0">
            <a:scrgbClr r="0" g="0" b="0"/>
          </a:lnRef>
          <a:fillRef idx="1002">
            <a:schemeClr val="lt1"/>
          </a:fillRef>
          <a:effectRef idx="0">
            <a:scrgbClr r="0" g="0" b="0"/>
          </a:effectRef>
          <a:fontRef idx="major"/>
        </p:style>
        <p:txBody>
          <a:bodyPr/>
          <a:lstStyle/>
          <a:p>
            <a:pPr algn="ctr">
              <a:buNone/>
            </a:pPr>
            <a:r>
              <a:rPr lang="ru-RU" sz="2800" i="1" dirty="0" smtClean="0"/>
              <a:t>Презентацию выполнила</a:t>
            </a:r>
          </a:p>
          <a:p>
            <a:pPr algn="ctr">
              <a:buNone/>
            </a:pPr>
            <a:r>
              <a:rPr lang="ru-RU" sz="2800" i="1" dirty="0" smtClean="0"/>
              <a:t>Ученица 10 –А класса</a:t>
            </a:r>
          </a:p>
          <a:p>
            <a:pPr algn="ctr">
              <a:buNone/>
            </a:pPr>
            <a:r>
              <a:rPr lang="ru-RU" sz="2800" i="1" dirty="0" err="1" smtClean="0"/>
              <a:t>Алчевской</a:t>
            </a:r>
            <a:r>
              <a:rPr lang="ru-RU" sz="2800" i="1" dirty="0" smtClean="0"/>
              <a:t> ИТГ</a:t>
            </a:r>
          </a:p>
          <a:p>
            <a:pPr algn="ctr">
              <a:buNone/>
            </a:pPr>
            <a:r>
              <a:rPr lang="ru-RU" sz="2800" i="1" dirty="0" err="1" smtClean="0"/>
              <a:t>Мозолевская</a:t>
            </a:r>
            <a:r>
              <a:rPr lang="ru-RU" sz="2800" i="1" dirty="0" smtClean="0"/>
              <a:t> Анастасия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0"/>
            <a:ext cx="7467600" cy="808038"/>
          </a:xfrm>
        </p:spPr>
        <p:txBody>
          <a:bodyPr>
            <a:normAutofit/>
          </a:bodyPr>
          <a:lstStyle/>
          <a:p>
            <a:pPr algn="ctr"/>
            <a:r>
              <a:rPr lang="ru-RU" sz="4400" b="1" i="1" dirty="0" smtClean="0">
                <a:solidFill>
                  <a:srgbClr val="FF0000"/>
                </a:solidFill>
                <a:latin typeface="Monotype Corsiva" pitchFamily="66" charset="0"/>
              </a:rPr>
              <a:t>Николай Карпович Садовский</a:t>
            </a:r>
            <a:endParaRPr lang="ru-RU" sz="4400" b="1" i="1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81000" y="990600"/>
            <a:ext cx="7924800" cy="5638800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ru-RU" sz="1800" dirty="0" smtClean="0"/>
              <a:t>Николай Карпосич Садовский (настоящая фамилия — Тобиле́вич; 1856—1933) — российский и украинский актёр и режиссёр.</a:t>
            </a:r>
          </a:p>
          <a:p>
            <a:pPr algn="ctr">
              <a:spcBef>
                <a:spcPts val="0"/>
              </a:spcBef>
              <a:buNone/>
            </a:pPr>
            <a:r>
              <a:rPr lang="ru-RU" sz="1800" dirty="0" smtClean="0"/>
              <a:t>Николай Садовский родился 6 (18) июля 1856 года в селе Каменно-Костоватое (ныне Братский район Николаевской области).</a:t>
            </a:r>
          </a:p>
          <a:p>
            <a:pPr algn="ctr">
              <a:spcBef>
                <a:spcPts val="0"/>
              </a:spcBef>
              <a:buNone/>
            </a:pPr>
            <a:r>
              <a:rPr lang="ru-RU" sz="1800" dirty="0" smtClean="0"/>
              <a:t>Брат драматурга И. К. Карпенко-Карого, актёра П. К. Саксаганского, оперной певицы М. К. Садовской-Барилотти.</a:t>
            </a:r>
          </a:p>
          <a:p>
            <a:pPr algn="ctr">
              <a:spcBef>
                <a:spcPts val="0"/>
              </a:spcBef>
              <a:buNone/>
            </a:pPr>
            <a:r>
              <a:rPr lang="ru-RU" sz="1800" dirty="0" smtClean="0"/>
              <a:t>В 1881 году Садовский выходит на профессиональную сцену, работает сначала в труппе М. Л. Кропивницкого, затем в труппе М. П. Старицкого.</a:t>
            </a:r>
          </a:p>
          <a:p>
            <a:pPr algn="ctr">
              <a:spcBef>
                <a:spcPts val="0"/>
              </a:spcBef>
              <a:buNone/>
            </a:pPr>
            <a:r>
              <a:rPr lang="ru-RU" sz="1800" dirty="0" smtClean="0"/>
              <a:t> Как актер Садовский отмечался исключительной пластичностью, простотой, глубиной и искренностью чувств. Садовский прославился в героико- историческом амплуа — Богдан Хмельницкий (в одноименной пьесе М. Старицкого), Савва Чалый (Ивана Карпенко-Карого), Гетман Дорошенко (Л. Старицкой-Черняховской) и героически-бытовом репертуаре: Дмитрий («Не судьба» М. Старицкого), Афанасий («Бурлака» И. Карпенко-Карого). Был первым командором («Каменный хозяин» Леси Украинский) и Городничим на украинской сцене («Ревизор» Н. Гоголя). Кроме того, выступал в оперном репертуаре и прославился как исполнитель украинских народных песен.</a:t>
            </a:r>
            <a:endParaRPr lang="ru-RU" sz="1800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14400" y="990600"/>
            <a:ext cx="74676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Садовский также способствовал обогащению украинского репертуара переводами («Ревизор» Н. Гоголя, либретто опер «Галька» С. Монюшко, «Проданная невеста» Б. Сметаны и др.). Как режиссер Садовский воспитал целую плеяду украинских актеров (А. Петляш, А. Корольчук, Е. Хуторная, М. Малыш-Федорец, И. Ковалевский и многие др.), давая им большую свободу в создании образа.Роль Садовского как культурного и общественного деятеля выходит далеко за пределы театра. В обществе других корифеев и современных ему деятелей в разных участках культуры и искусства (Н. Лысенко, Л. Старицкая-Черняховская, В. Кричевский и многие др.) деятельность Садовского способствовала рождению нового поколения украинской интеллигенции ХХ века.</a:t>
            </a:r>
            <a:endParaRPr lang="ru-RU" sz="2000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Садовський_Микола_Карпович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5000" y="381000"/>
            <a:ext cx="4491378" cy="57912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50800" dist="38100" dir="18900000" algn="bl" rotWithShape="0">
              <a:prstClr val="black">
                <a:alpha val="40000"/>
              </a:prstClr>
            </a:outerShdw>
            <a:softEdge rad="63500"/>
          </a:effectLst>
          <a:scene3d>
            <a:camera prst="orthographicFront"/>
            <a:lightRig rig="twoPt" dir="t">
              <a:rot lat="0" lon="0" rev="7200000"/>
            </a:lightRig>
          </a:scene3d>
          <a:sp3d>
            <a:contourClr>
              <a:srgbClr val="FFFFFF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2209800" y="6248400"/>
            <a:ext cx="3886200" cy="4001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i="1" dirty="0" smtClean="0"/>
              <a:t>Николай Садовский</a:t>
            </a:r>
            <a:endParaRPr lang="ru-RU" sz="2000" b="1" i="1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000" y="152400"/>
            <a:ext cx="6705600" cy="1447800"/>
          </a:xfrm>
        </p:spPr>
        <p:txBody>
          <a:bodyPr>
            <a:noAutofit/>
          </a:bodyPr>
          <a:lstStyle/>
          <a:p>
            <a:pPr algn="ctr"/>
            <a:r>
              <a:rPr lang="ru-RU" sz="4400" b="1" i="1" dirty="0" smtClean="0">
                <a:solidFill>
                  <a:srgbClr val="FF0000"/>
                </a:solidFill>
                <a:latin typeface="Monotype Corsiva" pitchFamily="66" charset="0"/>
              </a:rPr>
              <a:t>Марья</a:t>
            </a:r>
            <a:r>
              <a:rPr lang="ru-RU" sz="4800" b="1" i="1" dirty="0" smtClean="0">
                <a:solidFill>
                  <a:srgbClr val="FF0000"/>
                </a:solidFill>
                <a:latin typeface="Monotype Corsiva" pitchFamily="66" charset="0"/>
              </a:rPr>
              <a:t> </a:t>
            </a:r>
            <a:r>
              <a:rPr lang="ru-RU" sz="4400" b="1" i="1" dirty="0" smtClean="0">
                <a:solidFill>
                  <a:srgbClr val="FF0000"/>
                </a:solidFill>
                <a:latin typeface="Monotype Corsiva" pitchFamily="66" charset="0"/>
              </a:rPr>
              <a:t>Константиновна</a:t>
            </a:r>
            <a:r>
              <a:rPr lang="ru-RU" sz="4800" b="1" i="1" dirty="0" smtClean="0">
                <a:solidFill>
                  <a:srgbClr val="FF0000"/>
                </a:solidFill>
                <a:latin typeface="Monotype Corsiva" pitchFamily="66" charset="0"/>
              </a:rPr>
              <a:t> </a:t>
            </a:r>
            <a:r>
              <a:rPr lang="ru-RU" sz="4400" b="1" i="1" dirty="0" smtClean="0">
                <a:solidFill>
                  <a:srgbClr val="FF0000"/>
                </a:solidFill>
                <a:latin typeface="Monotype Corsiva" pitchFamily="66" charset="0"/>
              </a:rPr>
              <a:t>Заньковецкая</a:t>
            </a:r>
            <a:endParaRPr lang="ru-RU" sz="4800" b="1" i="1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81000" y="1752600"/>
            <a:ext cx="8001000" cy="4648200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ru-RU" sz="1600" dirty="0" smtClean="0"/>
              <a:t>		Марья Константиновна Заньковецкая (псевдоним, урождённая</a:t>
            </a:r>
          </a:p>
          <a:p>
            <a:pPr algn="ctr">
              <a:spcBef>
                <a:spcPts val="0"/>
              </a:spcBef>
              <a:buNone/>
            </a:pPr>
            <a:r>
              <a:rPr lang="ru-RU" sz="1600" dirty="0" smtClean="0"/>
              <a:t>Адасо́вская, укр. Заньковецька Марія Костянтинівна; 1860—1934) </a:t>
            </a:r>
          </a:p>
          <a:p>
            <a:pPr algn="ctr">
              <a:spcBef>
                <a:spcPts val="0"/>
              </a:spcBef>
              <a:buNone/>
            </a:pPr>
            <a:r>
              <a:rPr lang="ru-RU" sz="1600" dirty="0" smtClean="0"/>
              <a:t>украинская и советская актриса, Народный артист Украинской ССР (1922)</a:t>
            </a:r>
          </a:p>
          <a:p>
            <a:pPr algn="ctr">
              <a:spcBef>
                <a:spcPts val="0"/>
              </a:spcBef>
              <a:buNone/>
            </a:pPr>
            <a:r>
              <a:rPr lang="ru-RU" sz="1600" dirty="0" smtClean="0"/>
              <a:t>		Марья Заньковецкая родилась 22 июля (3 августа) 1860 года в</a:t>
            </a:r>
          </a:p>
          <a:p>
            <a:pPr algn="ctr">
              <a:spcBef>
                <a:spcPts val="0"/>
              </a:spcBef>
              <a:buNone/>
            </a:pPr>
            <a:r>
              <a:rPr lang="ru-RU" sz="1600" dirty="0" smtClean="0"/>
              <a:t>Деревне Заньки Нежинского уезда Черниговской губернии (ныне Черниговская область) в семье обедневшего помещика. Закончила женскую гимназию в Чернигове. Уже с юных лет Марья Заньковецкая выступала на любительских концертах. В 1882 году состоялся её дебют на профессиональной сцене. Красивый голос Марьи Константиновны (меццо-сопрано) способствовал её успеху на сцене. </a:t>
            </a:r>
          </a:p>
          <a:p>
            <a:pPr algn="ctr">
              <a:spcBef>
                <a:spcPts val="0"/>
              </a:spcBef>
              <a:buNone/>
            </a:pPr>
            <a:r>
              <a:rPr lang="ru-RU" sz="1600" dirty="0" smtClean="0"/>
              <a:t>	Работала в крупнейших украинских труппах под руководством М. Л.</a:t>
            </a:r>
          </a:p>
          <a:p>
            <a:pPr algn="ctr">
              <a:spcBef>
                <a:spcPts val="0"/>
              </a:spcBef>
              <a:buNone/>
            </a:pPr>
            <a:r>
              <a:rPr lang="ru-RU" sz="1600" dirty="0" smtClean="0"/>
              <a:t>Кропивницкого, М. П. Старицкого, Н. К. Садовского, П. К. Саксаганского, И.</a:t>
            </a:r>
          </a:p>
          <a:p>
            <a:pPr algn="ctr">
              <a:spcBef>
                <a:spcPts val="0"/>
              </a:spcBef>
              <a:buNone/>
            </a:pPr>
            <a:r>
              <a:rPr lang="ru-RU" sz="1600" dirty="0" smtClean="0"/>
              <a:t>К. Карпенко-Карого и др. В 1907 вместе с Садовским организовала первый</a:t>
            </a:r>
          </a:p>
          <a:p>
            <a:pPr algn="ctr">
              <a:spcBef>
                <a:spcPts val="0"/>
              </a:spcBef>
              <a:buNone/>
            </a:pPr>
            <a:r>
              <a:rPr lang="ru-RU" sz="1600" dirty="0" smtClean="0"/>
              <a:t>профессиональный стационарный украинский театр в Киеве. После</a:t>
            </a:r>
          </a:p>
          <a:p>
            <a:pPr algn="ctr">
              <a:spcBef>
                <a:spcPts val="0"/>
              </a:spcBef>
              <a:buNone/>
            </a:pPr>
            <a:r>
              <a:rPr lang="ru-RU" sz="1600" dirty="0" smtClean="0"/>
              <a:t>Октябрьской революции возглавляла Народный театр в Нежине (1918),</a:t>
            </a:r>
          </a:p>
          <a:p>
            <a:pPr algn="ctr">
              <a:spcBef>
                <a:spcPts val="0"/>
              </a:spcBef>
              <a:buNone/>
            </a:pPr>
            <a:r>
              <a:rPr lang="ru-RU" sz="1600" dirty="0" smtClean="0"/>
              <a:t>участвовала (совместно с Саксаганским) в создании Народного театра в Киеве</a:t>
            </a:r>
          </a:p>
          <a:p>
            <a:pPr algn="ctr">
              <a:spcBef>
                <a:spcPts val="0"/>
              </a:spcBef>
              <a:buNone/>
            </a:pPr>
            <a:r>
              <a:rPr lang="ru-RU" sz="1600" dirty="0" smtClean="0"/>
              <a:t>(1918, ныне Украинский драматический театр им. М. Заньковецкой во</a:t>
            </a:r>
          </a:p>
          <a:p>
            <a:pPr algn="ctr">
              <a:spcBef>
                <a:spcPts val="0"/>
              </a:spcBef>
              <a:buNone/>
            </a:pPr>
            <a:r>
              <a:rPr lang="ru-RU" sz="1600" dirty="0" smtClean="0"/>
              <a:t>Львове).</a:t>
            </a:r>
            <a:endParaRPr lang="ru-RU" sz="1600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81000" y="457200"/>
            <a:ext cx="8077200" cy="59436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		</a:t>
            </a:r>
            <a:r>
              <a:rPr lang="ru-RU" sz="1800" dirty="0" smtClean="0"/>
              <a:t>Рано почувствовала влечение к сцене. Родители противились её артистической карьере, но она решила отдаться сцене и дебютировала в «Наталке-Полтавке», в Елисаветграде (1882). Расцвет таланта Заньковецкой относится ко времени её игры в богатой артистическими силами труппе М. Л. Кропивницкого и позже в труппе Н. К. Садовского. Критика, без различия направлений, очень высоко ценила артистическое дарование Заньковецкой. Непосредственное обаяние игры Заньковецкой было неотразимо. В своём сценическом творчестве артистка, не только воплотила национальные образы, но возвысилась до общечеловеческих типов. Её работа прокладывала пути будущему украинского театра. Гастроли же в Москве и Санкт-Петербурге создали ей большую известность. Заньковецкая играла самые разнообразные роли, начиная с весёлых, вроде Приськи («По ревизии»), и кончая глубоко-драматическими в пьесах «Наймычка», «Пока солнце взойдёт, роса очи выест», «Не так склалося, як ждалося» и др. Наиболее талантливо у неё выходили роли беззаветно любящих и кротких молодых женщин. В Петербурге Заньковецкая с успехом выступала и в русской пьесе А. С. Суворина «Татьяна Репина».</a:t>
            </a:r>
          </a:p>
          <a:p>
            <a:pPr algn="ctr">
              <a:buNone/>
            </a:pPr>
            <a:endParaRPr lang="ru-RU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304800" y="457200"/>
            <a:ext cx="8077200" cy="236220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		</a:t>
            </a:r>
            <a:r>
              <a:rPr lang="ru-RU" sz="1800" dirty="0" smtClean="0"/>
              <a:t>Мария Заньковецкая вошла в историю отечественной сцены как легенда. "Страшной силой" назвал ее талант Чехов. Молодой М. В. Нестеров запечатлел ее образ на своем первом портрете, а Л. Н. Толстой, как дитя, радовался, получив из рук Марии Константиновны в подарок платок, в котором она играла роль наймычки Харитины. "Бессмертной от смертного" — с такой надписью вручил актрисе лавровый венок П. И. Чайковский.</a:t>
            </a:r>
            <a:endParaRPr lang="ru-RU" dirty="0"/>
          </a:p>
        </p:txBody>
      </p:sp>
      <p:grpSp>
        <p:nvGrpSpPr>
          <p:cNvPr id="13" name="Группа 12"/>
          <p:cNvGrpSpPr/>
          <p:nvPr/>
        </p:nvGrpSpPr>
        <p:grpSpPr>
          <a:xfrm>
            <a:off x="2895600" y="2590800"/>
            <a:ext cx="2819400" cy="4026932"/>
            <a:chOff x="2895600" y="2590800"/>
            <a:chExt cx="2819400" cy="4026932"/>
          </a:xfrm>
        </p:grpSpPr>
        <p:pic>
          <p:nvPicPr>
            <p:cNvPr id="9" name="Рисунок 8" descr="Заньк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895600" y="2590800"/>
              <a:ext cx="2819400" cy="3709737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2895600" y="6248400"/>
              <a:ext cx="2819400" cy="369332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ru-RU" b="1" i="1" dirty="0" smtClean="0"/>
                <a:t>М. Заньковецкая</a:t>
              </a:r>
              <a:endParaRPr lang="ru-RU" b="1" i="1" dirty="0"/>
            </a:p>
          </p:txBody>
        </p:sp>
      </p:grp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Хитины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" y="152400"/>
            <a:ext cx="3200400" cy="5818909"/>
          </a:xfrm>
          <a:prstGeom prst="rect">
            <a:avLst/>
          </a:prstGeom>
          <a:effectLst>
            <a:softEdge rad="127000"/>
          </a:effectLst>
        </p:spPr>
      </p:pic>
      <p:sp>
        <p:nvSpPr>
          <p:cNvPr id="5" name="TextBox 4"/>
          <p:cNvSpPr txBox="1"/>
          <p:nvPr/>
        </p:nvSpPr>
        <p:spPr>
          <a:xfrm>
            <a:off x="304800" y="5934670"/>
            <a:ext cx="3581400" cy="83099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i="1" dirty="0" smtClean="0"/>
              <a:t>М. К. Заньковецкая в роли Харитины («Наймичка» И. К. Карпенко-Карого)</a:t>
            </a:r>
            <a:endParaRPr lang="ru-RU" sz="1600" b="1" i="1" dirty="0"/>
          </a:p>
        </p:txBody>
      </p:sp>
      <p:pic>
        <p:nvPicPr>
          <p:cNvPr id="6" name="Рисунок 5" descr="Азы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95800" y="152400"/>
            <a:ext cx="3200400" cy="5715000"/>
          </a:xfrm>
          <a:prstGeom prst="rect">
            <a:avLst/>
          </a:prstGeom>
          <a:effectLst>
            <a:softEdge rad="127000"/>
          </a:effectLst>
        </p:spPr>
      </p:pic>
      <p:sp>
        <p:nvSpPr>
          <p:cNvPr id="7" name="TextBox 6"/>
          <p:cNvSpPr txBox="1"/>
          <p:nvPr/>
        </p:nvSpPr>
        <p:spPr>
          <a:xfrm>
            <a:off x="4648200" y="5934670"/>
            <a:ext cx="2971800" cy="83099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i="1" dirty="0" smtClean="0"/>
              <a:t>М. К. Заньковецкая в роли Азы («Цыганка Аза» М. П. Старицкого).</a:t>
            </a:r>
            <a:endParaRPr lang="ru-RU" sz="1600" b="1" i="1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52000"/>
            <a:lum/>
          </a:blip>
          <a:srcRect/>
          <a:stretch>
            <a:fillRect l="-14000" r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914400"/>
            <a:ext cx="7924800" cy="5562600"/>
          </a:xfrm>
        </p:spPr>
        <p:txBody>
          <a:bodyPr>
            <a:normAutofit fontScale="47500" lnSpcReduction="20000"/>
          </a:bodyPr>
          <a:lstStyle/>
          <a:p>
            <a:pPr algn="ctr">
              <a:buNone/>
            </a:pPr>
            <a:r>
              <a:rPr lang="ru-RU" dirty="0" smtClean="0"/>
              <a:t>	</a:t>
            </a:r>
            <a:r>
              <a:rPr lang="ru-RU" sz="4200" dirty="0" smtClean="0"/>
              <a:t>     Николай Садовский встретился с Марией Константиновной Заньковецкой и рядом с ней пошел путем, который для обоих был единственным в жизни призванию - оба выпили из одного бокала волшебное зелье театра и ничто уже не могло разлучить их на сцене, несмотря на временные невзгоды и разлуки в жизни. Рассказы современников об их первой встрече свидетельствуют, что сблизила будущих художников театра украинская народная песня. И это в какой-то степени символично. Или не знамением и то, что оба имели одинаковые инициалы - М.К.Заньковецкая, Н. К. Садовский.</a:t>
            </a:r>
          </a:p>
          <a:p>
            <a:pPr algn="ctr">
              <a:buNone/>
            </a:pPr>
            <a:r>
              <a:rPr lang="ru-RU" sz="4200" dirty="0" smtClean="0"/>
              <a:t>           Вот как это было. Маленький городок Бендеры в Бессарабии, вблизи южной границы Российской империи. В конце 1870 </a:t>
            </a:r>
            <a:r>
              <a:rPr lang="ru-RU" sz="4200" dirty="0" err="1" smtClean="0"/>
              <a:t>х</a:t>
            </a:r>
            <a:r>
              <a:rPr lang="ru-RU" sz="4200" dirty="0" smtClean="0"/>
              <a:t> годов, когда шла русско-турецкая война, этот городок чрезвычайно </a:t>
            </a:r>
            <a:r>
              <a:rPr lang="ru-RU" sz="4200" dirty="0" smtClean="0"/>
              <a:t>оживился. </a:t>
            </a:r>
            <a:r>
              <a:rPr lang="ru-RU" sz="4200" dirty="0" smtClean="0"/>
              <a:t>Там стоял большой военный гарнизон. Молодой пехотный офицер М. К. </a:t>
            </a:r>
            <a:r>
              <a:rPr lang="ru-RU" sz="4200" dirty="0" err="1" smtClean="0"/>
              <a:t>Тобилевич</a:t>
            </a:r>
            <a:r>
              <a:rPr lang="ru-RU" sz="4200" dirty="0" smtClean="0"/>
              <a:t>, который добровольно пошел на фронт, был контужен, награжден за отвагу Георгиевским крестом и отправлен потом в Бендеры. Здесь он находился в кругу местных офицеров и их семей.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5800" y="228600"/>
            <a:ext cx="762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i="1" dirty="0" smtClean="0">
                <a:solidFill>
                  <a:schemeClr val="accent1">
                    <a:lumMod val="20000"/>
                    <a:lumOff val="80000"/>
                  </a:schemeClr>
                </a:solidFill>
                <a:cs typeface="Adobe Arabic" pitchFamily="18" charset="-78"/>
              </a:rPr>
              <a:t>Встреча Н. Садовского с М. Заньковецкой</a:t>
            </a:r>
            <a:endParaRPr lang="ru-RU" sz="2800" i="1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125</TotalTime>
  <Words>511</Words>
  <Application>Microsoft Office PowerPoint</Application>
  <PresentationFormat>Экран (4:3)</PresentationFormat>
  <Paragraphs>43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Эркер</vt:lpstr>
      <vt:lpstr>Слайд 1</vt:lpstr>
      <vt:lpstr>Николай Карпович Садовский</vt:lpstr>
      <vt:lpstr>Слайд 3</vt:lpstr>
      <vt:lpstr>Слайд 4</vt:lpstr>
      <vt:lpstr>Марья Константиновна Заньковецкая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Виктор</dc:creator>
  <cp:lastModifiedBy>Виктор</cp:lastModifiedBy>
  <cp:revision>15</cp:revision>
  <dcterms:created xsi:type="dcterms:W3CDTF">2012-11-06T19:14:18Z</dcterms:created>
  <dcterms:modified xsi:type="dcterms:W3CDTF">2012-12-04T19:32:40Z</dcterms:modified>
</cp:coreProperties>
</file>