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1712A-6E0A-472D-B81C-906E3BE7D3D2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0F470-3880-4336-B850-41A08A98D4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049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1712A-6E0A-472D-B81C-906E3BE7D3D2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0F470-3880-4336-B850-41A08A98D4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748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1712A-6E0A-472D-B81C-906E3BE7D3D2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0F470-3880-4336-B850-41A08A98D4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471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1712A-6E0A-472D-B81C-906E3BE7D3D2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0F470-3880-4336-B850-41A08A98D4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512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1712A-6E0A-472D-B81C-906E3BE7D3D2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0F470-3880-4336-B850-41A08A98D4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841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1712A-6E0A-472D-B81C-906E3BE7D3D2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0F470-3880-4336-B850-41A08A98D4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769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1712A-6E0A-472D-B81C-906E3BE7D3D2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0F470-3880-4336-B850-41A08A98D4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446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1712A-6E0A-472D-B81C-906E3BE7D3D2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0F470-3880-4336-B850-41A08A98D4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291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1712A-6E0A-472D-B81C-906E3BE7D3D2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0F470-3880-4336-B850-41A08A98D4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073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1712A-6E0A-472D-B81C-906E3BE7D3D2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0F470-3880-4336-B850-41A08A98D4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337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1712A-6E0A-472D-B81C-906E3BE7D3D2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0F470-3880-4336-B850-41A08A98D4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653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1712A-6E0A-472D-B81C-906E3BE7D3D2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0F470-3880-4336-B850-41A08A98D4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319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20938244">
            <a:off x="1785018" y="3038797"/>
            <a:ext cx="50225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Леонардо </a:t>
            </a:r>
            <a:r>
              <a:rPr lang="uk-UA" sz="4000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да</a:t>
            </a:r>
            <a:r>
              <a:rPr lang="uk-UA" sz="4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Вінчі</a:t>
            </a:r>
          </a:p>
        </p:txBody>
      </p:sp>
    </p:spTree>
    <p:extLst>
      <p:ext uri="{BB962C8B-B14F-4D97-AF65-F5344CB8AC3E}">
        <p14:creationId xmlns:p14="http://schemas.microsoft.com/office/powerpoint/2010/main" val="18196813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32979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590" y="0"/>
            <a:ext cx="46408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7873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76571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473" y="0"/>
            <a:ext cx="51350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1156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049" y="1196753"/>
            <a:ext cx="3077244" cy="418719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3623" y="5809590"/>
            <a:ext cx="20367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Дама </a:t>
            </a:r>
            <a:r>
              <a:rPr lang="uk-UA" dirty="0"/>
              <a:t>з </a:t>
            </a:r>
            <a:r>
              <a:rPr lang="uk-UA" dirty="0" smtClean="0"/>
              <a:t>горностаєм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182" y="1242974"/>
            <a:ext cx="2769840" cy="415476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179914" y="5809590"/>
            <a:ext cx="1953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Мадонна </a:t>
            </a:r>
            <a:r>
              <a:rPr lang="uk-UA" dirty="0"/>
              <a:t>в </a:t>
            </a:r>
            <a:r>
              <a:rPr lang="uk-UA" dirty="0" smtClean="0"/>
              <a:t>скелях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254" y="888262"/>
            <a:ext cx="3279616" cy="450947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449529" y="5809590"/>
            <a:ext cx="20059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Мадонна Дрейфус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123728" y="476672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/>
              <a:t>Картини</a:t>
            </a:r>
            <a:r>
              <a:rPr lang="ru-RU" sz="2800" dirty="0" smtClean="0"/>
              <a:t>: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3927594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63888" y="11607"/>
            <a:ext cx="15409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Благов</a:t>
            </a:r>
            <a:r>
              <a:rPr lang="uk-UA" dirty="0" smtClean="0"/>
              <a:t>і</a:t>
            </a:r>
            <a:r>
              <a:rPr lang="ru-RU" dirty="0" err="1" smtClean="0"/>
              <a:t>щення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77200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01" y="335023"/>
            <a:ext cx="4401686" cy="59766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088" y="487941"/>
            <a:ext cx="4415368" cy="573997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28671" y="6346262"/>
            <a:ext cx="25485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Портрет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Ізабелли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д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’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Есте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72200" y="6239526"/>
            <a:ext cx="12312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Ска</a:t>
            </a:r>
            <a:r>
              <a:rPr lang="uk-UA" dirty="0" err="1" smtClean="0"/>
              <a:t>пільята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38881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4298776" cy="56152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88640"/>
            <a:ext cx="3870650" cy="59753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07325" y="623731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Вакх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331640" y="5898517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Сан-Джироламо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79151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1663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Покоління волхвів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04928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2" y="464511"/>
            <a:ext cx="4387552" cy="562155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0"/>
            <a:ext cx="4556399" cy="63950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0737" y="621040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Мадонна з веретеном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482047" y="639507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Портрет музиканта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43359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92696"/>
            <a:ext cx="4196287" cy="563800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2564904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800" dirty="0"/>
              <a:t>У 1452 році неподалік від Флоренції, 15 квітня народився хлопчик, якого назвали Леонардо.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320729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5243"/>
            <a:ext cx="3832471" cy="614991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433" y="157591"/>
            <a:ext cx="4695262" cy="59923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65964" y="6285163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Мадонна </a:t>
            </a:r>
            <a:r>
              <a:rPr lang="uk-UA" dirty="0" err="1" smtClean="0"/>
              <a:t>Літта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6335719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Мадонна </a:t>
            </a:r>
            <a:r>
              <a:rPr lang="uk-UA" dirty="0" err="1" smtClean="0"/>
              <a:t>Бенуа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05139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50622"/>
            <a:ext cx="4367575" cy="63528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102" y="252400"/>
            <a:ext cx="4437691" cy="59492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31640" y="6403458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Сальватор </a:t>
            </a:r>
            <a:r>
              <a:rPr lang="uk-UA" dirty="0" err="1" smtClean="0"/>
              <a:t>Мунді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702703" y="6189561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Свята Анна, Мадонна з немовлятами і ягням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38199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88783"/>
            <a:ext cx="4136636" cy="559092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15699"/>
            <a:ext cx="4071704" cy="57640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64088" y="5879705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Прекрасна </a:t>
            </a:r>
            <a:r>
              <a:rPr lang="uk-UA" dirty="0" err="1" smtClean="0"/>
              <a:t>Ферроньєра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586661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Жіночий портрет у профіль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34067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13" y="-2430"/>
            <a:ext cx="7193470" cy="683933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53" y="4279900"/>
            <a:ext cx="4572000" cy="25781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" y="1988820"/>
            <a:ext cx="5120640" cy="288036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" y="1988820"/>
            <a:ext cx="5120640" cy="288036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402" y="-11836"/>
            <a:ext cx="5002852" cy="716064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523" y="-2430"/>
            <a:ext cx="50063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38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881" y="13607"/>
            <a:ext cx="499776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811117"/>
            <a:ext cx="3852219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/>
              <a:t>Андре </a:t>
            </a:r>
            <a:r>
              <a:rPr lang="uk-UA" sz="2800" dirty="0" err="1"/>
              <a:t>дель</a:t>
            </a:r>
            <a:r>
              <a:rPr lang="uk-UA" sz="2800" dirty="0"/>
              <a:t> </a:t>
            </a:r>
            <a:r>
              <a:rPr lang="uk-UA" sz="2800" dirty="0" err="1" smtClean="0"/>
              <a:t>Верроккьо</a:t>
            </a:r>
            <a:r>
              <a:rPr lang="en-US" sz="2800" dirty="0" smtClean="0"/>
              <a:t> – </a:t>
            </a:r>
            <a:r>
              <a:rPr lang="ru-RU" sz="2800" dirty="0" err="1" smtClean="0"/>
              <a:t>вчитель</a:t>
            </a:r>
            <a:r>
              <a:rPr lang="ru-RU" sz="2800" dirty="0" smtClean="0"/>
              <a:t> Леонардо</a:t>
            </a:r>
            <a:r>
              <a:rPr lang="en-US" sz="2800" dirty="0" smtClean="0"/>
              <a:t> - </a:t>
            </a:r>
            <a:r>
              <a:rPr lang="uk-UA" sz="2800" dirty="0" smtClean="0"/>
              <a:t> </a:t>
            </a:r>
            <a:r>
              <a:rPr lang="uk-UA" sz="2800" dirty="0"/>
              <a:t>був одним з найкращих художників школи живопису Тоскани. Він займався не тільки живописом і скульптурою, але і ювелірними роботами, литтям бронзи, а також вважався неперевершеним організатором свят.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7044675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42887"/>
            <a:ext cx="5286375" cy="637222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244" y="612843"/>
            <a:ext cx="37079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/>
              <a:t>Коли </a:t>
            </a:r>
            <a:r>
              <a:rPr lang="uk-UA" sz="2000" dirty="0" err="1"/>
              <a:t>Верроккьо</a:t>
            </a:r>
            <a:r>
              <a:rPr lang="uk-UA" sz="2000" dirty="0"/>
              <a:t> отримав велике замовлення - картина «Хрещення Христа», як і будь-який великий художник, він виписував лише центральну фігуру і розробляв загальний план картини, а другорядні деталі писали його учні. Тут Леонардо і порушив традиції живопису - застосував нові для того часу масляні фарби. Так як інші використовували фарби темперні (вода, яєчний жовток, трохи виноградного оцту і кольорові пігменти), то на тлі тьмяних робіт інших учнів ангел, намальований Леонардо, воістину засяяв, ніби святий.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7230551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52736"/>
            <a:ext cx="3705225" cy="46291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321192" y="0"/>
            <a:ext cx="4822807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/>
              <a:t>В </a:t>
            </a:r>
            <a:r>
              <a:rPr lang="uk-UA" sz="2000" dirty="0"/>
              <a:t>офіційні органи надходить донос зі звинуваченнями художника в содомії, і його арештовують. Однак у </a:t>
            </a:r>
            <a:r>
              <a:rPr lang="uk-UA" sz="2000" dirty="0" err="1"/>
              <a:t>дізнавачів</a:t>
            </a:r>
            <a:r>
              <a:rPr lang="uk-UA" sz="2000" dirty="0"/>
              <a:t> не було фактів, що підтверджують звинувачення Леонардо і трьох його друзів у злочині, який у Флоренції карався спаленням у ганебного стовпа. Але залишити в'язницю просто так було досить складно, і заарештованих звільнили лише після ґрунтовної прочуханки. Історики вважають, що настільки демократичний вирок суду був пов'язаний з тим, що серед обвинувачуваних опинився спадкоємець одного з видних вельмож міста.</a:t>
            </a:r>
            <a:endParaRPr lang="ru-RU" sz="2000" dirty="0"/>
          </a:p>
          <a:p>
            <a:r>
              <a:rPr lang="uk-UA" sz="2000" dirty="0"/>
              <a:t>Незважаючи на практично скасоване звинувачення в содомії, на репутації Леонардо залишається пляма, яка далеко не красить його. Особливо не злюбили молодого художника манірні і безапеляційні правителі Флоренції - Медичі.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2982764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67043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32656"/>
            <a:ext cx="3432004" cy="25194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221" y="3478196"/>
            <a:ext cx="3410924" cy="285022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9512" y="5937"/>
            <a:ext cx="468052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/>
              <a:t>Найбільш</a:t>
            </a:r>
            <a:r>
              <a:rPr lang="ru-RU" sz="2400" dirty="0"/>
              <a:t> </a:t>
            </a:r>
            <a:r>
              <a:rPr lang="ru-RU" sz="2400" dirty="0" err="1"/>
              <a:t>обговорюваним</a:t>
            </a:r>
            <a:r>
              <a:rPr lang="ru-RU" sz="2400" dirty="0"/>
              <a:t> секретом фрески є </a:t>
            </a:r>
            <a:r>
              <a:rPr lang="ru-RU" sz="2400" dirty="0" err="1"/>
              <a:t>постать</a:t>
            </a:r>
            <a:r>
              <a:rPr lang="ru-RU" sz="2400" dirty="0"/>
              <a:t> </a:t>
            </a:r>
            <a:r>
              <a:rPr lang="ru-RU" sz="2400" dirty="0" err="1"/>
              <a:t>учня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розташувався</a:t>
            </a:r>
            <a:r>
              <a:rPr lang="ru-RU" sz="2400" dirty="0"/>
              <a:t> по праву руку </a:t>
            </a:r>
            <a:r>
              <a:rPr lang="ru-RU" sz="2400" dirty="0" err="1"/>
              <a:t>від</a:t>
            </a:r>
            <a:r>
              <a:rPr lang="ru-RU" sz="2400" dirty="0"/>
              <a:t> Христа. </a:t>
            </a:r>
            <a:r>
              <a:rPr lang="ru-RU" sz="2400" dirty="0" err="1"/>
              <a:t>Вважається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це</a:t>
            </a:r>
            <a:r>
              <a:rPr lang="ru-RU" sz="2400" dirty="0"/>
              <a:t> не </a:t>
            </a:r>
            <a:r>
              <a:rPr lang="ru-RU" sz="2400" dirty="0" err="1"/>
              <a:t>хто</a:t>
            </a:r>
            <a:r>
              <a:rPr lang="ru-RU" sz="2400" dirty="0"/>
              <a:t> </a:t>
            </a:r>
            <a:r>
              <a:rPr lang="ru-RU" sz="2400" dirty="0" err="1"/>
              <a:t>інший</a:t>
            </a:r>
            <a:r>
              <a:rPr lang="ru-RU" sz="2400" dirty="0"/>
              <a:t>, як </a:t>
            </a:r>
            <a:r>
              <a:rPr lang="ru-RU" sz="2400" dirty="0" err="1"/>
              <a:t>Марія</a:t>
            </a:r>
            <a:r>
              <a:rPr lang="ru-RU" sz="2400" dirty="0"/>
              <a:t> Магдалина, та </a:t>
            </a:r>
            <a:r>
              <a:rPr lang="ru-RU" sz="2400" dirty="0" err="1"/>
              <a:t>її</a:t>
            </a:r>
            <a:r>
              <a:rPr lang="ru-RU" sz="2400" dirty="0"/>
              <a:t> </a:t>
            </a:r>
            <a:r>
              <a:rPr lang="ru-RU" sz="2400" dirty="0" err="1"/>
              <a:t>місце</a:t>
            </a:r>
            <a:r>
              <a:rPr lang="ru-RU" sz="2400" dirty="0"/>
              <a:t> </a:t>
            </a:r>
            <a:r>
              <a:rPr lang="ru-RU" sz="2400" dirty="0" err="1"/>
              <a:t>розташування</a:t>
            </a:r>
            <a:r>
              <a:rPr lang="ru-RU" sz="2400" dirty="0"/>
              <a:t> </a:t>
            </a:r>
            <a:r>
              <a:rPr lang="ru-RU" sz="2400" dirty="0" err="1"/>
              <a:t>вказує</a:t>
            </a:r>
            <a:r>
              <a:rPr lang="ru-RU" sz="2400" dirty="0"/>
              <a:t> на той факт, </a:t>
            </a:r>
            <a:r>
              <a:rPr lang="ru-RU" sz="2400" dirty="0" err="1"/>
              <a:t>що</a:t>
            </a:r>
            <a:r>
              <a:rPr lang="ru-RU" sz="2400" dirty="0"/>
              <a:t> вона </a:t>
            </a:r>
            <a:r>
              <a:rPr lang="ru-RU" sz="2400" dirty="0" err="1"/>
              <a:t>була</a:t>
            </a:r>
            <a:r>
              <a:rPr lang="ru-RU" sz="2400" dirty="0"/>
              <a:t> </a:t>
            </a:r>
            <a:r>
              <a:rPr lang="ru-RU" sz="2400" dirty="0" err="1"/>
              <a:t>коханкою</a:t>
            </a:r>
            <a:r>
              <a:rPr lang="ru-RU" sz="2400" dirty="0"/>
              <a:t> </a:t>
            </a:r>
            <a:r>
              <a:rPr lang="ru-RU" sz="2400" dirty="0" err="1"/>
              <a:t>Ісуса</a:t>
            </a:r>
            <a:r>
              <a:rPr lang="ru-RU" sz="2400" dirty="0"/>
              <a:t>, як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прийнято</a:t>
            </a:r>
            <a:r>
              <a:rPr lang="ru-RU" sz="2400" dirty="0"/>
              <a:t> </a:t>
            </a:r>
            <a:r>
              <a:rPr lang="ru-RU" sz="2400" dirty="0" err="1"/>
              <a:t>вважати</a:t>
            </a:r>
            <a:r>
              <a:rPr lang="ru-RU" sz="2400" dirty="0"/>
              <a:t>, а </a:t>
            </a:r>
            <a:r>
              <a:rPr lang="ru-RU" sz="2400" dirty="0" err="1"/>
              <a:t>його</a:t>
            </a:r>
            <a:r>
              <a:rPr lang="ru-RU" sz="2400" dirty="0"/>
              <a:t> законною дружиною. </a:t>
            </a:r>
            <a:r>
              <a:rPr lang="ru-RU" sz="2400" dirty="0" err="1"/>
              <a:t>Цей</a:t>
            </a:r>
            <a:r>
              <a:rPr lang="ru-RU" sz="2400" dirty="0"/>
              <a:t> факт </a:t>
            </a:r>
            <a:r>
              <a:rPr lang="ru-RU" sz="2400" dirty="0" err="1"/>
              <a:t>підтверджує</a:t>
            </a:r>
            <a:r>
              <a:rPr lang="ru-RU" sz="2400" dirty="0"/>
              <a:t> </a:t>
            </a:r>
            <a:r>
              <a:rPr lang="ru-RU" sz="2400" dirty="0" err="1"/>
              <a:t>літера</a:t>
            </a:r>
            <a:r>
              <a:rPr lang="ru-RU" sz="2400" dirty="0"/>
              <a:t> «М», яку </a:t>
            </a:r>
            <a:r>
              <a:rPr lang="ru-RU" sz="2400" dirty="0" err="1"/>
              <a:t>утворюють</a:t>
            </a:r>
            <a:r>
              <a:rPr lang="ru-RU" sz="2400" dirty="0"/>
              <a:t> </a:t>
            </a:r>
            <a:r>
              <a:rPr lang="ru-RU" sz="2400" dirty="0" err="1"/>
              <a:t>контури</a:t>
            </a:r>
            <a:r>
              <a:rPr lang="ru-RU" sz="2400" dirty="0"/>
              <a:t> </a:t>
            </a:r>
            <a:r>
              <a:rPr lang="ru-RU" sz="2400" dirty="0" err="1"/>
              <a:t>тіл</a:t>
            </a:r>
            <a:r>
              <a:rPr lang="ru-RU" sz="2400" dirty="0"/>
              <a:t> пари. </a:t>
            </a:r>
            <a:r>
              <a:rPr lang="ru-RU" sz="2400" dirty="0" err="1"/>
              <a:t>Нібито</a:t>
            </a:r>
            <a:r>
              <a:rPr lang="ru-RU" sz="2400" dirty="0"/>
              <a:t> вона </a:t>
            </a:r>
            <a:r>
              <a:rPr lang="ru-RU" sz="2400" dirty="0" err="1"/>
              <a:t>означає</a:t>
            </a:r>
            <a:r>
              <a:rPr lang="ru-RU" sz="2400" dirty="0"/>
              <a:t> слово «</a:t>
            </a:r>
            <a:r>
              <a:rPr lang="ru-RU" sz="2400" dirty="0" err="1"/>
              <a:t>Matrimonio</a:t>
            </a:r>
            <a:r>
              <a:rPr lang="ru-RU" sz="2400" dirty="0"/>
              <a:t>», яке в </a:t>
            </a:r>
            <a:r>
              <a:rPr lang="ru-RU" sz="2400" dirty="0" err="1"/>
              <a:t>перекладі</a:t>
            </a:r>
            <a:r>
              <a:rPr lang="ru-RU" sz="2400" dirty="0"/>
              <a:t> </a:t>
            </a:r>
            <a:r>
              <a:rPr lang="ru-RU" sz="2400" dirty="0" err="1"/>
              <a:t>означає</a:t>
            </a:r>
            <a:r>
              <a:rPr lang="ru-RU" sz="2400" dirty="0"/>
              <a:t> «</a:t>
            </a:r>
            <a:r>
              <a:rPr lang="ru-RU" sz="2400" dirty="0" err="1"/>
              <a:t>шлюб</a:t>
            </a:r>
            <a:r>
              <a:rPr lang="ru-RU" sz="2400" dirty="0"/>
              <a:t>». </a:t>
            </a:r>
            <a:r>
              <a:rPr lang="ru-RU" sz="2400" dirty="0" err="1"/>
              <a:t>Деякі</a:t>
            </a:r>
            <a:r>
              <a:rPr lang="ru-RU" sz="2400" dirty="0"/>
              <a:t> </a:t>
            </a:r>
            <a:r>
              <a:rPr lang="ru-RU" sz="2400" dirty="0" err="1"/>
              <a:t>історики</a:t>
            </a:r>
            <a:r>
              <a:rPr lang="ru-RU" sz="2400" dirty="0"/>
              <a:t> </a:t>
            </a:r>
            <a:r>
              <a:rPr lang="ru-RU" sz="2400" dirty="0" err="1"/>
              <a:t>сперечаються</a:t>
            </a:r>
            <a:r>
              <a:rPr lang="ru-RU" sz="2400" dirty="0"/>
              <a:t> з </a:t>
            </a:r>
            <a:r>
              <a:rPr lang="ru-RU" sz="2400" dirty="0" err="1"/>
              <a:t>цим</a:t>
            </a:r>
            <a:r>
              <a:rPr lang="ru-RU" sz="2400" dirty="0"/>
              <a:t> </a:t>
            </a:r>
            <a:r>
              <a:rPr lang="ru-RU" sz="2400" dirty="0" err="1"/>
              <a:t>твердженням</a:t>
            </a:r>
            <a:r>
              <a:rPr lang="ru-RU" sz="2400" dirty="0"/>
              <a:t> і </a:t>
            </a:r>
            <a:r>
              <a:rPr lang="ru-RU" sz="2400" dirty="0" err="1"/>
              <a:t>наполягають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на </a:t>
            </a:r>
            <a:r>
              <a:rPr lang="ru-RU" sz="2400" dirty="0" err="1"/>
              <a:t>картині</a:t>
            </a:r>
            <a:r>
              <a:rPr lang="ru-RU" sz="2400" dirty="0"/>
              <a:t> </a:t>
            </a:r>
            <a:r>
              <a:rPr lang="ru-RU" sz="2400" dirty="0" err="1"/>
              <a:t>проглядається</a:t>
            </a:r>
            <a:r>
              <a:rPr lang="ru-RU" sz="2400" dirty="0"/>
              <a:t> </a:t>
            </a:r>
            <a:r>
              <a:rPr lang="ru-RU" sz="2400" dirty="0" err="1"/>
              <a:t>підпис</a:t>
            </a:r>
            <a:r>
              <a:rPr lang="ru-RU" sz="2400" dirty="0"/>
              <a:t> Леонардо да </a:t>
            </a:r>
            <a:r>
              <a:rPr lang="ru-RU" sz="2400" dirty="0" err="1"/>
              <a:t>Вінчі</a:t>
            </a:r>
            <a:r>
              <a:rPr lang="ru-RU" sz="2400" dirty="0"/>
              <a:t> - буква «V». </a:t>
            </a:r>
          </a:p>
        </p:txBody>
      </p:sp>
    </p:spTree>
    <p:extLst>
      <p:ext uri="{BB962C8B-B14F-4D97-AF65-F5344CB8AC3E}">
        <p14:creationId xmlns:p14="http://schemas.microsoft.com/office/powerpoint/2010/main" val="5925692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66965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412</Words>
  <Application>Microsoft Office PowerPoint</Application>
  <PresentationFormat>Экран (4:3)</PresentationFormat>
  <Paragraphs>25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10</cp:revision>
  <dcterms:created xsi:type="dcterms:W3CDTF">2015-02-10T16:19:13Z</dcterms:created>
  <dcterms:modified xsi:type="dcterms:W3CDTF">2015-02-10T18:25:09Z</dcterms:modified>
</cp:coreProperties>
</file>