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D6D085F-2A15-405B-A608-95729D0EEE4D}" type="datetimeFigureOut">
              <a:rPr lang="uk-UA" smtClean="0"/>
              <a:t>17.11.2013</a:t>
            </a:fld>
            <a:endParaRPr lang="uk-UA"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uk-UA"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C759C39-8220-42F2-8B9C-C8F949DDB241}" type="slidenum">
              <a:rPr lang="uk-UA" smtClean="0"/>
              <a:t>‹№›</a:t>
            </a:fld>
            <a:endParaRPr lang="uk-UA"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nchor="ct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4D6D085F-2A15-405B-A608-95729D0EEE4D}" type="datetimeFigureOut">
              <a:rPr lang="uk-UA" smtClean="0"/>
              <a:t>17.11.2013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BC759C39-8220-42F2-8B9C-C8F949DDB241}" type="slidenum">
              <a:rPr lang="uk-UA" smtClean="0"/>
              <a:t>‹№›</a:t>
            </a:fld>
            <a:endParaRPr lang="uk-UA"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4D6D085F-2A15-405B-A608-95729D0EEE4D}" type="datetimeFigureOut">
              <a:rPr lang="uk-UA" smtClean="0"/>
              <a:t>17.11.2013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BC759C39-8220-42F2-8B9C-C8F949DDB241}" type="slidenum">
              <a:rPr lang="uk-UA" smtClean="0"/>
              <a:t>‹№›</a:t>
            </a:fld>
            <a:endParaRPr lang="uk-UA"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4D6D085F-2A15-405B-A608-95729D0EEE4D}" type="datetimeFigureOut">
              <a:rPr lang="uk-UA" smtClean="0"/>
              <a:t>17.11.2013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BC759C39-8220-42F2-8B9C-C8F949DDB241}" type="slidenum">
              <a:rPr lang="uk-UA" smtClean="0"/>
              <a:t>‹№›</a:t>
            </a:fld>
            <a:endParaRPr lang="uk-UA" dirty="0"/>
          </a:p>
        </p:txBody>
      </p:sp>
      <p:sp>
        <p:nvSpPr>
          <p:cNvPr id="11" name="Title 10"/>
          <p:cNvSpPr>
            <a:spLocks noGrp="1"/>
          </p:cNvSpPr>
          <p:nvPr>
            <p:ph type="title"/>
          </p:nvPr>
        </p:nvSpPr>
        <p:spPr/>
        <p:txBody>
          <a:bodyPr/>
          <a:lstStyle/>
          <a:p>
            <a:r>
              <a:rPr lang="uk-UA" smtClean="0"/>
              <a:t>Зразок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uk-UA" smtClean="0"/>
              <a:t>Зразок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4D6D085F-2A15-405B-A608-95729D0EEE4D}" type="datetimeFigureOut">
              <a:rPr lang="uk-UA" smtClean="0"/>
              <a:t>17.11.2013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BC759C39-8220-42F2-8B9C-C8F949DDB241}" type="slidenum">
              <a:rPr lang="uk-UA" smtClean="0"/>
              <a:t>‹№›</a:t>
            </a:fld>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D6D085F-2A15-405B-A608-95729D0EEE4D}" type="datetimeFigureOut">
              <a:rPr lang="uk-UA" smtClean="0"/>
              <a:t>17.11.2013</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BC759C39-8220-42F2-8B9C-C8F949DDB241}" type="slidenum">
              <a:rPr lang="uk-UA" smtClean="0"/>
              <a:t>‹№›</a:t>
            </a:fld>
            <a:endParaRPr lang="uk-UA" dirty="0"/>
          </a:p>
        </p:txBody>
      </p:sp>
      <p:sp>
        <p:nvSpPr>
          <p:cNvPr id="12" name="Title 11"/>
          <p:cNvSpPr>
            <a:spLocks noGrp="1"/>
          </p:cNvSpPr>
          <p:nvPr>
            <p:ph type="title"/>
          </p:nvPr>
        </p:nvSpPr>
        <p:spPr/>
        <p:txBody>
          <a:bodyPr/>
          <a:lstStyle>
            <a:lvl1pPr>
              <a:defRPr>
                <a:solidFill>
                  <a:schemeClr val="tx2"/>
                </a:solidFill>
              </a:defRPr>
            </a:lvl1pPr>
          </a:lstStyle>
          <a:p>
            <a:r>
              <a:rPr lang="uk-UA" smtClean="0"/>
              <a:t>Зразок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4D6D085F-2A15-405B-A608-95729D0EEE4D}" type="datetimeFigureOut">
              <a:rPr lang="uk-UA" smtClean="0"/>
              <a:t>17.11.2013</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BC759C39-8220-42F2-8B9C-C8F949DDB241}" type="slidenum">
              <a:rPr lang="uk-UA" smtClean="0"/>
              <a:t>‹№›</a:t>
            </a:fld>
            <a:endParaRPr lang="uk-UA"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4D6D085F-2A15-405B-A608-95729D0EEE4D}" type="datetimeFigureOut">
              <a:rPr lang="uk-UA" smtClean="0"/>
              <a:t>17.11.2013</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BC759C39-8220-42F2-8B9C-C8F949DDB241}" type="slidenum">
              <a:rPr lang="uk-UA" smtClean="0"/>
              <a:t>‹№›</a:t>
            </a:fld>
            <a:endParaRPr lang="uk-UA"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D085F-2A15-405B-A608-95729D0EEE4D}" type="datetimeFigureOut">
              <a:rPr lang="uk-UA" smtClean="0"/>
              <a:t>17.11.2013</a:t>
            </a:fld>
            <a:endParaRPr lang="uk-UA" dirty="0"/>
          </a:p>
        </p:txBody>
      </p:sp>
      <p:sp>
        <p:nvSpPr>
          <p:cNvPr id="3" name="Footer Placeholder 2"/>
          <p:cNvSpPr>
            <a:spLocks noGrp="1"/>
          </p:cNvSpPr>
          <p:nvPr>
            <p:ph type="ftr" sz="quarter" idx="11"/>
          </p:nvPr>
        </p:nvSpPr>
        <p:spPr/>
        <p:txBody>
          <a:bodyPr/>
          <a:lstStyle/>
          <a:p>
            <a:endParaRPr lang="uk-UA" dirty="0"/>
          </a:p>
        </p:txBody>
      </p:sp>
      <p:sp>
        <p:nvSpPr>
          <p:cNvPr id="4" name="Slide Number Placeholder 3"/>
          <p:cNvSpPr>
            <a:spLocks noGrp="1"/>
          </p:cNvSpPr>
          <p:nvPr>
            <p:ph type="sldNum" sz="quarter" idx="12"/>
          </p:nvPr>
        </p:nvSpPr>
        <p:spPr/>
        <p:txBody>
          <a:bodyPr/>
          <a:lstStyle/>
          <a:p>
            <a:fld id="{BC759C39-8220-42F2-8B9C-C8F949DDB241}" type="slidenum">
              <a:rPr lang="uk-UA" smtClean="0"/>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uk-UA" smtClean="0"/>
              <a:t>Зразок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4D6D085F-2A15-405B-A608-95729D0EEE4D}" type="datetimeFigureOut">
              <a:rPr lang="uk-UA" smtClean="0"/>
              <a:t>17.11.2013</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BC759C39-8220-42F2-8B9C-C8F949DDB241}" type="slidenum">
              <a:rPr lang="uk-UA" smtClean="0"/>
              <a:t>‹№›</a:t>
            </a:fld>
            <a:endParaRPr lang="uk-U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uk-UA" smtClean="0"/>
              <a:t>Зразок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dirty="0"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4D6D085F-2A15-405B-A608-95729D0EEE4D}" type="datetimeFigureOut">
              <a:rPr lang="uk-UA" smtClean="0"/>
              <a:t>17.11.2013</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BC759C39-8220-42F2-8B9C-C8F949DDB241}" type="slidenum">
              <a:rPr lang="uk-UA" smtClean="0"/>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uk-UA" smtClean="0"/>
              <a:t>Зразок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D6D085F-2A15-405B-A608-95729D0EEE4D}" type="datetimeFigureOut">
              <a:rPr lang="uk-UA" smtClean="0"/>
              <a:t>17.11.2013</a:t>
            </a:fld>
            <a:endParaRPr lang="uk-UA"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uk-UA"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C759C39-8220-42F2-8B9C-C8F949DDB241}" type="slidenum">
              <a:rPr lang="uk-UA" smtClean="0"/>
              <a:t>‹№›</a:t>
            </a:fld>
            <a:endParaRPr lang="uk-UA"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dirty="0"/>
          </a:p>
        </p:txBody>
      </p:sp>
      <p:sp>
        <p:nvSpPr>
          <p:cNvPr id="3" name="Підзаголовок 2"/>
          <p:cNvSpPr>
            <a:spLocks noGrp="1"/>
          </p:cNvSpPr>
          <p:nvPr>
            <p:ph type="subTitle" idx="1"/>
          </p:nvPr>
        </p:nvSpPr>
        <p:spPr/>
        <p:txBody>
          <a:bodyPr/>
          <a:lstStyle/>
          <a:p>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1824" y="260648"/>
            <a:ext cx="7740352" cy="1938992"/>
          </a:xfrm>
          <a:prstGeom prst="rect">
            <a:avLst/>
          </a:prstGeom>
          <a:noFill/>
        </p:spPr>
        <p:txBody>
          <a:bodyPr wrap="square" rtlCol="0">
            <a:spAutoFit/>
          </a:bodyPr>
          <a:lstStyle/>
          <a:p>
            <a:r>
              <a:rPr lang="uk-UA" sz="6000" b="1" i="1" dirty="0" smtClean="0">
                <a:solidFill>
                  <a:schemeClr val="bg1"/>
                </a:solidFill>
                <a:effectLst>
                  <a:outerShdw blurRad="38100" dist="38100" dir="2700000" algn="tl">
                    <a:srgbClr val="000000">
                      <a:alpha val="43137"/>
                    </a:srgbClr>
                  </a:outerShdw>
                </a:effectLst>
              </a:rPr>
              <a:t>Феодосій Печерський</a:t>
            </a:r>
            <a:br>
              <a:rPr lang="uk-UA" sz="6000" b="1" i="1" dirty="0" smtClean="0">
                <a:solidFill>
                  <a:schemeClr val="bg1"/>
                </a:solidFill>
                <a:effectLst>
                  <a:outerShdw blurRad="38100" dist="38100" dir="2700000" algn="tl">
                    <a:srgbClr val="000000">
                      <a:alpha val="43137"/>
                    </a:srgbClr>
                  </a:outerShdw>
                </a:effectLst>
              </a:rPr>
            </a:br>
            <a:r>
              <a:rPr lang="uk-UA" sz="6000" b="1" i="1" dirty="0" smtClean="0">
                <a:solidFill>
                  <a:schemeClr val="bg1"/>
                </a:solidFill>
                <a:effectLst>
                  <a:outerShdw blurRad="38100" dist="38100" dir="2700000" algn="tl">
                    <a:srgbClr val="000000">
                      <a:alpha val="43137"/>
                    </a:srgbClr>
                  </a:outerShdw>
                </a:effectLst>
              </a:rPr>
              <a:t>          (1009?-1074)</a:t>
            </a:r>
            <a:endParaRPr lang="uk-UA" sz="6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508463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кутник 1"/>
          <p:cNvSpPr/>
          <p:nvPr/>
        </p:nvSpPr>
        <p:spPr>
          <a:xfrm>
            <a:off x="3131839" y="116632"/>
            <a:ext cx="2348913" cy="584775"/>
          </a:xfrm>
          <a:prstGeom prst="rect">
            <a:avLst/>
          </a:prstGeom>
        </p:spPr>
        <p:txBody>
          <a:bodyPr wrap="none">
            <a:spAutoFit/>
          </a:bodyPr>
          <a:lstStyle/>
          <a:p>
            <a:r>
              <a:rPr lang="uk-UA" sz="3200" b="1" dirty="0">
                <a:effectLst>
                  <a:outerShdw blurRad="38100" dist="38100" dir="2700000" algn="tl">
                    <a:srgbClr val="000000">
                      <a:alpha val="43137"/>
                    </a:srgbClr>
                  </a:outerShdw>
                </a:effectLst>
              </a:rPr>
              <a:t>Останні дні</a:t>
            </a:r>
          </a:p>
        </p:txBody>
      </p:sp>
      <p:sp>
        <p:nvSpPr>
          <p:cNvPr id="3" name="Прямокутник 2"/>
          <p:cNvSpPr/>
          <p:nvPr/>
        </p:nvSpPr>
        <p:spPr>
          <a:xfrm>
            <a:off x="1331640" y="1515810"/>
            <a:ext cx="6858000" cy="4093428"/>
          </a:xfrm>
          <a:prstGeom prst="rect">
            <a:avLst/>
          </a:prstGeom>
          <a:solidFill>
            <a:schemeClr val="bg1">
              <a:lumMod val="85000"/>
              <a:lumOff val="15000"/>
            </a:schemeClr>
          </a:solidFill>
        </p:spPr>
        <p:txBody>
          <a:bodyPr wrap="square">
            <a:spAutoFit/>
          </a:bodyPr>
          <a:lstStyle/>
          <a:p>
            <a:r>
              <a:rPr lang="uk-UA" sz="2000" b="1" dirty="0"/>
              <a:t>Останні часи життя Феодосія Печерського описані в «Житії Феодосія Печерського» Нестора Літописця та у «Повісті врем'яних літ» під 1074 роком. Провівши Великий піст у своїй келії, зустрівши Великдень, Феодосій захворів. Через п'ять днів, на зібранні братії був обраний новий ігумен Стефан. Наступного дня хворого відвідав князь Святослав із сином </a:t>
            </a:r>
            <a:r>
              <a:rPr lang="uk-UA" sz="2000" b="1" dirty="0" smtClean="0"/>
              <a:t>Глібом, </a:t>
            </a:r>
            <a:r>
              <a:rPr lang="en-US" sz="2000" b="1" dirty="0"/>
              <a:t>a </a:t>
            </a:r>
            <a:r>
              <a:rPr lang="uk-UA" sz="2000" b="1" dirty="0"/>
              <a:t>Феодосій дав останні настанови новому ігумену. На восьмий день після Великодня о другій годині ночі 3 травня (за старим стилем) Феодосій Печерський помер</a:t>
            </a:r>
            <a:r>
              <a:rPr lang="uk-UA" sz="2000" b="1" dirty="0" smtClean="0"/>
              <a:t>. </a:t>
            </a:r>
            <a:r>
              <a:rPr lang="uk-UA" sz="2000" b="1" dirty="0"/>
              <a:t>За заповітом, поховали його у тому одязі, який завжди носив, у Дальніх печерах, де він жив і усамітнювався під час Великого посту.</a:t>
            </a:r>
          </a:p>
        </p:txBody>
      </p:sp>
    </p:spTree>
    <p:extLst>
      <p:ext uri="{BB962C8B-B14F-4D97-AF65-F5344CB8AC3E}">
        <p14:creationId xmlns:p14="http://schemas.microsoft.com/office/powerpoint/2010/main" val="413638062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0"/>
            <a:ext cx="5184576" cy="584775"/>
          </a:xfrm>
          <a:prstGeom prst="rect">
            <a:avLst/>
          </a:prstGeom>
          <a:noFill/>
        </p:spPr>
        <p:txBody>
          <a:bodyPr wrap="square" rtlCol="0">
            <a:spAutoFit/>
          </a:bodyPr>
          <a:lstStyle/>
          <a:p>
            <a:r>
              <a:rPr lang="uk-UA" sz="3200" dirty="0" smtClean="0"/>
              <a:t>Літературна спадщина</a:t>
            </a:r>
            <a:endParaRPr lang="uk-UA" sz="3200" dirty="0"/>
          </a:p>
        </p:txBody>
      </p:sp>
      <p:sp>
        <p:nvSpPr>
          <p:cNvPr id="3" name="Прямокутник 2"/>
          <p:cNvSpPr/>
          <p:nvPr/>
        </p:nvSpPr>
        <p:spPr>
          <a:xfrm>
            <a:off x="899592" y="610228"/>
            <a:ext cx="5814392" cy="5570756"/>
          </a:xfrm>
          <a:prstGeom prst="rect">
            <a:avLst/>
          </a:prstGeom>
        </p:spPr>
        <p:txBody>
          <a:bodyPr wrap="square">
            <a:spAutoFit/>
          </a:bodyPr>
          <a:lstStyle/>
          <a:p>
            <a:r>
              <a:rPr lang="ru-RU" sz="2400" dirty="0"/>
              <a:t>Феодосію Печерському приписують понад двадцять різноманітних </a:t>
            </a:r>
            <a:r>
              <a:rPr lang="ru-RU" sz="2400" dirty="0" smtClean="0"/>
              <a:t>творів, </a:t>
            </a:r>
            <a:r>
              <a:rPr lang="ru-RU" sz="2400" dirty="0"/>
              <a:t>але вченими доведено належність йому лише одинадцяти, які дійшли до наших днів:</a:t>
            </a:r>
          </a:p>
          <a:p>
            <a:pPr marL="342900" indent="-342900">
              <a:buFont typeface="Courier New" panose="02070309020205020404" pitchFamily="49" charset="0"/>
              <a:buChar char="o"/>
            </a:pPr>
            <a:r>
              <a:rPr lang="ru-RU" sz="2000" dirty="0"/>
              <a:t>«Повчання блаженного Феодосія, ігумена печерського про кари Божі</a:t>
            </a:r>
            <a:r>
              <a:rPr lang="ru-RU" sz="2000" dirty="0" smtClean="0"/>
              <a:t>»;</a:t>
            </a:r>
            <a:endParaRPr lang="ru-RU" sz="2000" dirty="0"/>
          </a:p>
          <a:p>
            <a:pPr marL="342900" indent="-342900">
              <a:buFont typeface="Courier New" panose="02070309020205020404" pitchFamily="49" charset="0"/>
              <a:buChar char="o"/>
            </a:pPr>
            <a:r>
              <a:rPr lang="ru-RU" sz="2000" dirty="0" smtClean="0"/>
              <a:t>«</a:t>
            </a:r>
            <a:r>
              <a:rPr lang="ru-RU" sz="2000" dirty="0"/>
              <a:t>Слово святих отців про пияцтво»;</a:t>
            </a:r>
          </a:p>
          <a:p>
            <a:pPr marL="342900" indent="-342900">
              <a:buFont typeface="Courier New" panose="02070309020205020404" pitchFamily="49" charset="0"/>
              <a:buChar char="o"/>
            </a:pPr>
            <a:r>
              <a:rPr lang="ru-RU" sz="2000" dirty="0"/>
              <a:t>«Про любов до Бога»;</a:t>
            </a:r>
          </a:p>
          <a:p>
            <a:pPr marL="342900" indent="-342900">
              <a:buFont typeface="Courier New" panose="02070309020205020404" pitchFamily="49" charset="0"/>
              <a:buChar char="o"/>
            </a:pPr>
            <a:r>
              <a:rPr lang="ru-RU" sz="2000" dirty="0"/>
              <a:t>«Про допомогу бідним</a:t>
            </a:r>
            <a:r>
              <a:rPr lang="ru-RU" sz="2000" dirty="0" smtClean="0"/>
              <a:t>»;</a:t>
            </a:r>
            <a:endParaRPr lang="ru-RU" sz="2000" dirty="0"/>
          </a:p>
          <a:p>
            <a:pPr marL="342900" indent="-342900">
              <a:buFont typeface="Courier New" panose="02070309020205020404" pitchFamily="49" charset="0"/>
              <a:buChar char="o"/>
            </a:pPr>
            <a:r>
              <a:rPr lang="ru-RU" sz="2000" dirty="0"/>
              <a:t>«Про терпіння»;</a:t>
            </a:r>
          </a:p>
          <a:p>
            <a:pPr marL="342900" indent="-342900">
              <a:buFont typeface="Courier New" panose="02070309020205020404" pitchFamily="49" charset="0"/>
              <a:buChar char="o"/>
            </a:pPr>
            <a:r>
              <a:rPr lang="ru-RU" sz="2000" dirty="0"/>
              <a:t>«Про подвижництво»;</a:t>
            </a:r>
          </a:p>
          <a:p>
            <a:pPr marL="342900" indent="-342900">
              <a:buFont typeface="Courier New" panose="02070309020205020404" pitchFamily="49" charset="0"/>
              <a:buChar char="o"/>
            </a:pPr>
            <a:r>
              <a:rPr lang="ru-RU" sz="2000" dirty="0"/>
              <a:t>«Про ходіння до служби Божої»;</a:t>
            </a:r>
          </a:p>
          <a:p>
            <a:pPr marL="342900" indent="-342900">
              <a:buFont typeface="Courier New" panose="02070309020205020404" pitchFamily="49" charset="0"/>
              <a:buChar char="o"/>
            </a:pPr>
            <a:r>
              <a:rPr lang="ru-RU" sz="2000" dirty="0"/>
              <a:t>«Повчання келарю»;</a:t>
            </a:r>
          </a:p>
          <a:p>
            <a:pPr marL="342900" indent="-342900">
              <a:buFont typeface="Courier New" panose="02070309020205020404" pitchFamily="49" charset="0"/>
              <a:buChar char="o"/>
            </a:pPr>
            <a:r>
              <a:rPr lang="ru-RU" sz="2000" dirty="0"/>
              <a:t>«Про віру варязьку»;</a:t>
            </a:r>
          </a:p>
          <a:p>
            <a:pPr marL="342900" indent="-342900">
              <a:buFont typeface="Courier New" panose="02070309020205020404" pitchFamily="49" charset="0"/>
              <a:buChar char="o"/>
            </a:pPr>
            <a:r>
              <a:rPr lang="ru-RU" sz="2000" dirty="0"/>
              <a:t>«Про недільний день та про піст середи та п'ятниці»;</a:t>
            </a:r>
          </a:p>
          <a:p>
            <a:pPr marL="342900" indent="-342900">
              <a:buFont typeface="Courier New" panose="02070309020205020404" pitchFamily="49" charset="0"/>
              <a:buChar char="o"/>
            </a:pPr>
            <a:r>
              <a:rPr lang="ru-RU" sz="2000" dirty="0"/>
              <a:t>«Молитва за всіх християн»;</a:t>
            </a:r>
            <a:endParaRPr lang="uk-UA" sz="2000" dirty="0"/>
          </a:p>
        </p:txBody>
      </p:sp>
    </p:spTree>
    <p:extLst>
      <p:ext uri="{BB962C8B-B14F-4D97-AF65-F5344CB8AC3E}">
        <p14:creationId xmlns:p14="http://schemas.microsoft.com/office/powerpoint/2010/main" val="261968615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3419872" y="1124744"/>
            <a:ext cx="2512804" cy="646331"/>
          </a:xfrm>
          <a:prstGeom prst="rect">
            <a:avLst/>
          </a:prstGeom>
        </p:spPr>
        <p:txBody>
          <a:bodyPr wrap="none">
            <a:spAutoFit/>
          </a:bodyPr>
          <a:lstStyle/>
          <a:p>
            <a:r>
              <a:rPr lang="uk-UA" sz="3600" dirty="0"/>
              <a:t>Іконографія</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887290"/>
            <a:ext cx="2345035" cy="31594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061" y="3090988"/>
            <a:ext cx="2520280" cy="35854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78" y="883404"/>
            <a:ext cx="2601838" cy="31632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3090988"/>
            <a:ext cx="2561059" cy="35854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89166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barn(inVertical)">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arn(inVertical)">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4032448" cy="45526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кутник 1"/>
          <p:cNvSpPr/>
          <p:nvPr/>
        </p:nvSpPr>
        <p:spPr>
          <a:xfrm>
            <a:off x="4499992" y="188640"/>
            <a:ext cx="4176464" cy="5262979"/>
          </a:xfrm>
          <a:prstGeom prst="rect">
            <a:avLst/>
          </a:prstGeom>
        </p:spPr>
        <p:txBody>
          <a:bodyPr wrap="square">
            <a:spAutoFit/>
          </a:bodyPr>
          <a:lstStyle/>
          <a:p>
            <a:r>
              <a:rPr lang="uk-UA" sz="2400" dirty="0"/>
              <a:t>Феодосій Печерський (</a:t>
            </a:r>
            <a:r>
              <a:rPr lang="uk-UA" sz="2400" dirty="0" smtClean="0"/>
              <a:t>1009 ? –  3 травня 1074) </a:t>
            </a:r>
            <a:r>
              <a:rPr lang="uk-UA" sz="2400" dirty="0"/>
              <a:t>— святий Православної церкви, преподобний, один із основоположників чернецтва на Русі, видатний церковний і політичний діяч другої половини </a:t>
            </a:r>
            <a:r>
              <a:rPr lang="en-US" sz="2400" dirty="0"/>
              <a:t>XI </a:t>
            </a:r>
            <a:r>
              <a:rPr lang="uk-UA" sz="2400" dirty="0"/>
              <a:t>ст. Був ігуменом першого руського Києво-Печерського монастиря</a:t>
            </a:r>
            <a:r>
              <a:rPr lang="uk-UA" sz="2400" dirty="0" smtClean="0"/>
              <a:t>.</a:t>
            </a:r>
            <a:br>
              <a:rPr lang="uk-UA" sz="2400" dirty="0" smtClean="0"/>
            </a:br>
            <a:r>
              <a:rPr lang="uk-UA" sz="2400" dirty="0" smtClean="0"/>
              <a:t/>
            </a:r>
            <a:br>
              <a:rPr lang="uk-UA" sz="2400" dirty="0" smtClean="0"/>
            </a:br>
            <a:r>
              <a:rPr lang="uk-UA" sz="2400" dirty="0" smtClean="0"/>
              <a:t/>
            </a:r>
            <a:br>
              <a:rPr lang="uk-UA" sz="2400" dirty="0" smtClean="0"/>
            </a:br>
            <a:r>
              <a:rPr lang="uk-UA" sz="2400" dirty="0" smtClean="0"/>
              <a:t/>
            </a:r>
            <a:br>
              <a:rPr lang="uk-UA" sz="2400" dirty="0" smtClean="0"/>
            </a:br>
            <a:endParaRPr lang="uk-UA" sz="2400" dirty="0"/>
          </a:p>
        </p:txBody>
      </p:sp>
      <p:sp>
        <p:nvSpPr>
          <p:cNvPr id="3" name="Прямокутник 2"/>
          <p:cNvSpPr/>
          <p:nvPr/>
        </p:nvSpPr>
        <p:spPr>
          <a:xfrm>
            <a:off x="179512" y="4725144"/>
            <a:ext cx="5544616" cy="1948284"/>
          </a:xfrm>
          <a:prstGeom prst="rect">
            <a:avLst/>
          </a:prstGeom>
        </p:spPr>
        <p:txBody>
          <a:bodyPr wrap="square">
            <a:spAutoFit/>
          </a:bodyPr>
          <a:lstStyle/>
          <a:p>
            <a:pPr marL="342900" indent="-342900">
              <a:buFont typeface="Wingdings" panose="05000000000000000000" pitchFamily="2" charset="2"/>
              <a:buChar char="v"/>
            </a:pPr>
            <a:r>
              <a:rPr lang="ru-RU" sz="2400" dirty="0">
                <a:solidFill>
                  <a:schemeClr val="bg1"/>
                </a:solidFill>
              </a:rPr>
              <a:t>16 травня — день пам'яті</a:t>
            </a:r>
          </a:p>
          <a:p>
            <a:pPr marL="342900" indent="-342900">
              <a:buFont typeface="Wingdings" panose="05000000000000000000" pitchFamily="2" charset="2"/>
              <a:buChar char="v"/>
            </a:pPr>
            <a:r>
              <a:rPr lang="ru-RU" sz="2400" dirty="0">
                <a:solidFill>
                  <a:schemeClr val="bg1"/>
                </a:solidFill>
              </a:rPr>
              <a:t>27 серпня — день пам'яті перенесення мощей</a:t>
            </a:r>
          </a:p>
          <a:p>
            <a:pPr marL="342900" indent="-342900">
              <a:buFont typeface="Wingdings" panose="05000000000000000000" pitchFamily="2" charset="2"/>
              <a:buChar char="v"/>
            </a:pPr>
            <a:r>
              <a:rPr lang="ru-RU" sz="2400" dirty="0">
                <a:solidFill>
                  <a:schemeClr val="bg1"/>
                </a:solidFill>
              </a:rPr>
              <a:t>16 липня — день пам'яті преподобних Антонія і Феодосія Печерських</a:t>
            </a:r>
            <a:r>
              <a:rPr lang="ru-RU" sz="2400" dirty="0"/>
              <a:t>.</a:t>
            </a:r>
          </a:p>
        </p:txBody>
      </p:sp>
    </p:spTree>
    <p:extLst>
      <p:ext uri="{BB962C8B-B14F-4D97-AF65-F5344CB8AC3E}">
        <p14:creationId xmlns:p14="http://schemas.microsoft.com/office/powerpoint/2010/main" val="890294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4641" y="2780928"/>
            <a:ext cx="2497799" cy="23078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кутник 1"/>
          <p:cNvSpPr/>
          <p:nvPr/>
        </p:nvSpPr>
        <p:spPr>
          <a:xfrm>
            <a:off x="3635896" y="260648"/>
            <a:ext cx="4896544" cy="2308324"/>
          </a:xfrm>
          <a:prstGeom prst="rect">
            <a:avLst/>
          </a:prstGeom>
        </p:spPr>
        <p:txBody>
          <a:bodyPr wrap="square">
            <a:spAutoFit/>
          </a:bodyPr>
          <a:lstStyle/>
          <a:p>
            <a:r>
              <a:rPr lang="ru-RU" sz="2400" dirty="0"/>
              <a:t>Феодосій народився в м. Василеві (теперішній Васильків під Києвом) 1009 року, згідно з «Житієм Антонія Печерського», яке вміщено в друкованому Києво-Печерському патерику 1661 р. </a:t>
            </a:r>
            <a:endParaRPr lang="uk-UA" sz="2400" dirty="0"/>
          </a:p>
        </p:txBody>
      </p:sp>
      <p:sp>
        <p:nvSpPr>
          <p:cNvPr id="3" name="Прямокутник 2"/>
          <p:cNvSpPr/>
          <p:nvPr/>
        </p:nvSpPr>
        <p:spPr>
          <a:xfrm>
            <a:off x="283607" y="4077071"/>
            <a:ext cx="5760640" cy="2308324"/>
          </a:xfrm>
          <a:prstGeom prst="rect">
            <a:avLst/>
          </a:prstGeom>
        </p:spPr>
        <p:txBody>
          <a:bodyPr wrap="square">
            <a:spAutoFit/>
          </a:bodyPr>
          <a:lstStyle/>
          <a:p>
            <a:r>
              <a:rPr lang="uk-UA" sz="2400" dirty="0"/>
              <a:t>Досі не існує єдиної думки щодо дати народження святого, як і щодо деяких інших подій на початковому етапі його життя. Ім'я, дане немовляті безпосередньо після народження або на сороковий день під час хрещення, залишається невідомим.</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02" y="33383"/>
            <a:ext cx="2952328" cy="36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1935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2" y="226978"/>
            <a:ext cx="3178400" cy="20756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23" y="4549619"/>
            <a:ext cx="3178399" cy="20882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5447" y="232658"/>
            <a:ext cx="3016655" cy="20756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кутник 1"/>
          <p:cNvSpPr/>
          <p:nvPr/>
        </p:nvSpPr>
        <p:spPr>
          <a:xfrm>
            <a:off x="2286000" y="1556792"/>
            <a:ext cx="4572000" cy="3785652"/>
          </a:xfrm>
          <a:prstGeom prst="rect">
            <a:avLst/>
          </a:prstGeom>
        </p:spPr>
        <p:txBody>
          <a:bodyPr>
            <a:spAutoFit/>
          </a:bodyPr>
          <a:lstStyle/>
          <a:p>
            <a:pPr algn="ctr"/>
            <a:r>
              <a:rPr lang="uk-UA" sz="2400" dirty="0" smtClean="0"/>
              <a:t>Будучи підлітком, Феодосій </a:t>
            </a:r>
            <a:r>
              <a:rPr lang="uk-UA" sz="2400" dirty="0"/>
              <a:t>швидко вивчив все Божественне письмо. Також опановував грамоту і арифметику, через щоденне відвідування храму навчився церковного співу та вивчив Псалтир. Вже у цей час він мав бажання наслідувати життя християнських подвижників.</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6796" y="4549619"/>
            <a:ext cx="2885306" cy="21235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03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heel(1)">
                                      <p:cBhvr>
                                        <p:cTn id="7" dur="2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wheel(1)">
                                      <p:cBhvr>
                                        <p:cTn id="17" dur="20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wheel(1)">
                                      <p:cBhvr>
                                        <p:cTn id="22" dur="2000"/>
                                        <p:tgtEl>
                                          <p:spTgt spid="410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83768" y="2132856"/>
            <a:ext cx="3739256" cy="2804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кутник 1"/>
          <p:cNvSpPr/>
          <p:nvPr/>
        </p:nvSpPr>
        <p:spPr>
          <a:xfrm>
            <a:off x="899592" y="534255"/>
            <a:ext cx="7416824" cy="6001643"/>
          </a:xfrm>
          <a:prstGeom prst="rect">
            <a:avLst/>
          </a:prstGeom>
        </p:spPr>
        <p:txBody>
          <a:bodyPr wrap="square">
            <a:spAutoFit/>
          </a:bodyPr>
          <a:lstStyle/>
          <a:p>
            <a:r>
              <a:rPr lang="ru-RU" sz="2400" b="1" dirty="0" smtClean="0"/>
              <a:t>Перебуваючи у Курську, </a:t>
            </a:r>
            <a:r>
              <a:rPr lang="ru-RU" sz="2400" b="1" dirty="0"/>
              <a:t>в</a:t>
            </a:r>
            <a:r>
              <a:rPr lang="ru-RU" sz="2400" b="1" dirty="0" smtClean="0"/>
              <a:t>продовж </a:t>
            </a:r>
            <a:r>
              <a:rPr lang="ru-RU" sz="2400" b="1" dirty="0"/>
              <a:t>трьох років Феодосій займався випіканням проскурок. Коли він побачив, що в Курському храмі часто не служать Божественну літургію через брак проскурок, то сам придбав пшеницю та почав випікати проскурки, одну частину яких відносив до храму, іншу продавав, а на виручені кошти купував пшеницю для нової випічки і роздавав бідним. Але через перешкоджання матері був змушений потайки вирушити до іншого міста, де жив у домі священика. Проте, мати знову знайшла юнака й «захопивши його, поволочила б'ючи, до свого міста</a:t>
            </a:r>
            <a:r>
              <a:rPr lang="ru-RU" sz="2400" b="1" dirty="0" smtClean="0"/>
              <a:t>».Згодом</a:t>
            </a:r>
            <a:r>
              <a:rPr lang="ru-RU" sz="2400" b="1" dirty="0"/>
              <a:t>, начальник міста доручив йому доглядати за своєю церквою. Феодосій, незважаючи на своє привілейоване становище в храмі, продовжував вести аскетичний спосіб життя.</a:t>
            </a:r>
            <a:endParaRPr lang="uk-UA" sz="2400" b="1" dirty="0"/>
          </a:p>
        </p:txBody>
      </p:sp>
    </p:spTree>
    <p:extLst>
      <p:ext uri="{BB962C8B-B14F-4D97-AF65-F5344CB8AC3E}">
        <p14:creationId xmlns:p14="http://schemas.microsoft.com/office/powerpoint/2010/main" val="303510634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043608" y="188640"/>
            <a:ext cx="7235892" cy="523220"/>
          </a:xfrm>
          <a:prstGeom prst="rect">
            <a:avLst/>
          </a:prstGeom>
        </p:spPr>
        <p:txBody>
          <a:bodyPr wrap="none">
            <a:spAutoFit/>
          </a:bodyPr>
          <a:lstStyle/>
          <a:p>
            <a:r>
              <a:rPr lang="ru-RU" sz="2800" b="1" dirty="0"/>
              <a:t>Подорож до Києва та прийняття чернецтва</a:t>
            </a:r>
            <a:endParaRPr lang="uk-UA" sz="2800" b="1" dirty="0"/>
          </a:p>
        </p:txBody>
      </p:sp>
      <p:sp>
        <p:nvSpPr>
          <p:cNvPr id="3" name="Прямокутник 2"/>
          <p:cNvSpPr/>
          <p:nvPr/>
        </p:nvSpPr>
        <p:spPr>
          <a:xfrm>
            <a:off x="198625" y="1002811"/>
            <a:ext cx="8505574" cy="5016758"/>
          </a:xfrm>
          <a:prstGeom prst="rect">
            <a:avLst/>
          </a:prstGeom>
        </p:spPr>
        <p:txBody>
          <a:bodyPr wrap="square">
            <a:spAutoFit/>
          </a:bodyPr>
          <a:lstStyle/>
          <a:p>
            <a:pPr marL="285750" indent="-285750">
              <a:buFont typeface="Wingdings" panose="05000000000000000000" pitchFamily="2" charset="2"/>
              <a:buChar char="v"/>
            </a:pPr>
            <a:r>
              <a:rPr lang="uk-UA" sz="2000" dirty="0"/>
              <a:t>Скориставшись відлученням матері, Феодосій разом з купцями попрямував з Курська до Києва. На той час в столиці Київської Русі існувало декілька грецьких християнських </a:t>
            </a:r>
            <a:r>
              <a:rPr lang="uk-UA" sz="2000" dirty="0" smtClean="0"/>
              <a:t>монастирів . Феодосій </a:t>
            </a:r>
            <a:r>
              <a:rPr lang="uk-UA" sz="2000" dirty="0"/>
              <a:t>відвідав їх, бажаючи прийняти постриг, але настоятелі йому відмовляли. Тоді він дізнався про афонського постриженця любечанина Антонія, котрий жив і подвизався в печері неподалік Києва у селі Берестове. Никон постриг юнака в </a:t>
            </a:r>
            <a:r>
              <a:rPr lang="uk-UA" sz="2000" dirty="0" smtClean="0"/>
              <a:t>чернецтво.</a:t>
            </a:r>
            <a:br>
              <a:rPr lang="uk-UA" sz="2000" dirty="0" smtClean="0"/>
            </a:br>
            <a:endParaRPr lang="uk-UA" sz="2000" dirty="0" smtClean="0"/>
          </a:p>
          <a:p>
            <a:pPr marL="285750" indent="-285750">
              <a:buFont typeface="Wingdings" panose="05000000000000000000" pitchFamily="2" charset="2"/>
              <a:buChar char="v"/>
            </a:pPr>
            <a:r>
              <a:rPr lang="ru-RU" sz="2000" dirty="0" smtClean="0"/>
              <a:t>З </a:t>
            </a:r>
            <a:r>
              <a:rPr lang="ru-RU" sz="2000" dirty="0"/>
              <a:t>«Житія…» Нестора Літописця дізнаємось, що новопострижений інок Феодосій з завзяттям віддався чернечим подвигам так, що Антоній з Никоном аж дивувались з цього «І вельми за те, прославляли Всемилостивого Бога</a:t>
            </a:r>
            <a:r>
              <a:rPr lang="ru-RU" sz="2000" dirty="0" smtClean="0"/>
              <a:t>.»</a:t>
            </a:r>
            <a:br>
              <a:rPr lang="ru-RU" sz="2000" dirty="0" smtClean="0"/>
            </a:br>
            <a:endParaRPr lang="ru-RU" sz="2000" dirty="0" smtClean="0"/>
          </a:p>
          <a:p>
            <a:pPr marL="285750" indent="-285750">
              <a:buFont typeface="Wingdings" panose="05000000000000000000" pitchFamily="2" charset="2"/>
              <a:buChar char="v"/>
            </a:pPr>
            <a:r>
              <a:rPr lang="ru-RU" sz="2000" dirty="0"/>
              <a:t>Коли перший пресвітер Никон, який здійснював постриження братії, подався до Тмутаракані, пресвітером призначили Феодосія. З того часу він служив Божественну літургію та постригав у ченці</a:t>
            </a:r>
            <a:endParaRPr lang="uk-UA" sz="2000" dirty="0"/>
          </a:p>
        </p:txBody>
      </p:sp>
    </p:spTree>
    <p:extLst>
      <p:ext uri="{BB962C8B-B14F-4D97-AF65-F5344CB8AC3E}">
        <p14:creationId xmlns:p14="http://schemas.microsoft.com/office/powerpoint/2010/main" val="301879561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980729"/>
            <a:ext cx="3600400" cy="53245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кутник 1"/>
          <p:cNvSpPr/>
          <p:nvPr/>
        </p:nvSpPr>
        <p:spPr>
          <a:xfrm>
            <a:off x="3388595" y="54171"/>
            <a:ext cx="2493375" cy="646331"/>
          </a:xfrm>
          <a:prstGeom prst="rect">
            <a:avLst/>
          </a:prstGeom>
        </p:spPr>
        <p:txBody>
          <a:bodyPr wrap="none">
            <a:spAutoFit/>
          </a:bodyPr>
          <a:lstStyle/>
          <a:p>
            <a:r>
              <a:rPr lang="uk-UA" sz="3600" b="1" dirty="0">
                <a:effectLst>
                  <a:outerShdw blurRad="38100" dist="38100" dir="2700000" algn="tl">
                    <a:srgbClr val="000000">
                      <a:alpha val="43137"/>
                    </a:srgbClr>
                  </a:outerShdw>
                </a:effectLst>
              </a:rPr>
              <a:t>Ігуменство</a:t>
            </a:r>
          </a:p>
        </p:txBody>
      </p:sp>
      <p:sp>
        <p:nvSpPr>
          <p:cNvPr id="3" name="Прямокутник 2"/>
          <p:cNvSpPr/>
          <p:nvPr/>
        </p:nvSpPr>
        <p:spPr>
          <a:xfrm>
            <a:off x="85863" y="980728"/>
            <a:ext cx="4572000" cy="5324535"/>
          </a:xfrm>
          <a:prstGeom prst="rect">
            <a:avLst/>
          </a:prstGeom>
        </p:spPr>
        <p:txBody>
          <a:bodyPr>
            <a:spAutoFit/>
          </a:bodyPr>
          <a:lstStyle/>
          <a:p>
            <a:pPr marL="342900" indent="-342900">
              <a:buFont typeface="Wingdings" panose="05000000000000000000" pitchFamily="2" charset="2"/>
              <a:buChar char="Ø"/>
            </a:pPr>
            <a:r>
              <a:rPr lang="ru-RU" sz="2000" dirty="0"/>
              <a:t>Феодосій Печерський був обраний та поставлений ігуменом в Києво-Печерському монастирі 1059 чи 1060 року, а згідно з офіційною історіографією 1063 </a:t>
            </a:r>
            <a:r>
              <a:rPr lang="ru-RU" sz="2000" dirty="0" smtClean="0"/>
              <a:t>року.</a:t>
            </a:r>
          </a:p>
          <a:p>
            <a:pPr marL="342900" indent="-342900">
              <a:buFont typeface="Wingdings" panose="05000000000000000000" pitchFamily="2" charset="2"/>
              <a:buChar char="Ø"/>
            </a:pPr>
            <a:r>
              <a:rPr lang="ru-RU" sz="2000" dirty="0"/>
              <a:t> З перших днів ігуменства Феодосія Печерського, до нього почали приходити князі та знатні люди, котрі вважали за честь жертвувати на користь обителі. Це дало змогу розпочати будівництво наземного монастиря, який мав прийти на зміну тісним печерним келіям та невеликій каплиці — церкві в ім'я Святої Богородиці, яка була побудована за попереднього ігумена Варлаама</a:t>
            </a:r>
            <a:r>
              <a:rPr lang="ru-RU" sz="2000" dirty="0" smtClean="0"/>
              <a:t>.</a:t>
            </a:r>
            <a:endParaRPr lang="uk-UA" sz="2000" dirty="0"/>
          </a:p>
        </p:txBody>
      </p:sp>
    </p:spTree>
    <p:extLst>
      <p:ext uri="{BB962C8B-B14F-4D97-AF65-F5344CB8AC3E}">
        <p14:creationId xmlns:p14="http://schemas.microsoft.com/office/powerpoint/2010/main" val="157630587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2" y="4214403"/>
            <a:ext cx="2596652" cy="25539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246033"/>
            <a:ext cx="2763934" cy="26119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кутник 1"/>
          <p:cNvSpPr/>
          <p:nvPr/>
        </p:nvSpPr>
        <p:spPr>
          <a:xfrm>
            <a:off x="2021661" y="0"/>
            <a:ext cx="4558748" cy="584775"/>
          </a:xfrm>
          <a:prstGeom prst="rect">
            <a:avLst/>
          </a:prstGeom>
        </p:spPr>
        <p:txBody>
          <a:bodyPr wrap="none">
            <a:spAutoFit/>
          </a:bodyPr>
          <a:lstStyle/>
          <a:p>
            <a:r>
              <a:rPr lang="uk-UA" sz="3200" b="1" dirty="0">
                <a:effectLst>
                  <a:outerShdw blurRad="38100" dist="38100" dir="2700000" algn="tl">
                    <a:srgbClr val="000000">
                      <a:alpha val="43137"/>
                    </a:srgbClr>
                  </a:outerShdw>
                </a:effectLst>
              </a:rPr>
              <a:t>Запровадження статуту</a:t>
            </a:r>
          </a:p>
        </p:txBody>
      </p:sp>
      <p:sp>
        <p:nvSpPr>
          <p:cNvPr id="3" name="Прямокутник 2"/>
          <p:cNvSpPr/>
          <p:nvPr/>
        </p:nvSpPr>
        <p:spPr>
          <a:xfrm>
            <a:off x="368650" y="584775"/>
            <a:ext cx="7524328" cy="3847207"/>
          </a:xfrm>
          <a:prstGeom prst="rect">
            <a:avLst/>
          </a:prstGeom>
        </p:spPr>
        <p:txBody>
          <a:bodyPr wrap="square">
            <a:spAutoFit/>
          </a:bodyPr>
          <a:lstStyle/>
          <a:p>
            <a:pPr marL="342900" indent="-342900">
              <a:buFont typeface="Wingdings" panose="05000000000000000000" pitchFamily="2" charset="2"/>
              <a:buChar char="Ø"/>
            </a:pPr>
            <a:r>
              <a:rPr lang="uk-UA" sz="2000" dirty="0"/>
              <a:t>Ще в печерний період монастиря в ньому почали співіснувати два напрямки чернецтва: анахоретизм і кіновія. На відміну від Антонія, Феодосій був противником відлюдництва, вважаючи, що ченці повинні жити громадою в обителі. Тому, невдовзі після переселення до наземного монастиря, коли кількість іноків досягла 100 осіб, необхідно було запровадити статут чернечого життя</a:t>
            </a:r>
            <a:r>
              <a:rPr lang="uk-UA" sz="2000" dirty="0" smtClean="0"/>
              <a:t>.</a:t>
            </a:r>
          </a:p>
          <a:p>
            <a:r>
              <a:rPr lang="ru-RU" sz="2400" dirty="0">
                <a:solidFill>
                  <a:schemeClr val="bg1"/>
                </a:solidFill>
              </a:rPr>
              <a:t>Феодосій включив до статуту декілька власних ідей:</a:t>
            </a:r>
          </a:p>
          <a:p>
            <a:pPr marL="342900" indent="-342900">
              <a:buFont typeface="Wingdings" panose="05000000000000000000" pitchFamily="2" charset="2"/>
              <a:buChar char="Ø"/>
            </a:pPr>
            <a:r>
              <a:rPr lang="ru-RU" sz="2000" dirty="0"/>
              <a:t>На території монастиря не заборонялося перебування прочан і навіть жінок.</a:t>
            </a:r>
          </a:p>
          <a:p>
            <a:pPr marL="342900" indent="-342900">
              <a:buFont typeface="Wingdings" panose="05000000000000000000" pitchFamily="2" charset="2"/>
              <a:buChar char="Ø"/>
            </a:pPr>
            <a:r>
              <a:rPr lang="ru-RU" sz="2000" dirty="0"/>
              <a:t>Був затверджений поділ іноків на велико- і малосхимників.</a:t>
            </a:r>
          </a:p>
          <a:p>
            <a:r>
              <a:rPr lang="ru-RU" sz="2000" dirty="0">
                <a:solidFill>
                  <a:schemeClr val="bg1"/>
                </a:solidFill>
              </a:rPr>
              <a:t>Складався статут із 8 розділів та 38 параграфів</a:t>
            </a:r>
            <a:r>
              <a:rPr lang="ru-RU" sz="2000" dirty="0"/>
              <a:t>.</a:t>
            </a:r>
            <a:endParaRPr lang="uk-UA" sz="2000" dirty="0"/>
          </a:p>
        </p:txBody>
      </p:sp>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1" y="4246032"/>
            <a:ext cx="2771800" cy="25539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4874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195"/>
                                        </p:tgtEl>
                                        <p:attrNameLst>
                                          <p:attrName>style.visibility</p:attrName>
                                        </p:attrNameLst>
                                      </p:cBhvr>
                                      <p:to>
                                        <p:strVal val="visible"/>
                                      </p:to>
                                    </p:set>
                                    <p:anim calcmode="lin" valueType="num">
                                      <p:cBhvr>
                                        <p:cTn id="15" dur="1000" fill="hold"/>
                                        <p:tgtEl>
                                          <p:spTgt spid="8195"/>
                                        </p:tgtEl>
                                        <p:attrNameLst>
                                          <p:attrName>ppt_w</p:attrName>
                                        </p:attrNameLst>
                                      </p:cBhvr>
                                      <p:tavLst>
                                        <p:tav tm="0">
                                          <p:val>
                                            <p:fltVal val="0"/>
                                          </p:val>
                                        </p:tav>
                                        <p:tav tm="100000">
                                          <p:val>
                                            <p:strVal val="#ppt_w"/>
                                          </p:val>
                                        </p:tav>
                                      </p:tavLst>
                                    </p:anim>
                                    <p:anim calcmode="lin" valueType="num">
                                      <p:cBhvr>
                                        <p:cTn id="16" dur="1000" fill="hold"/>
                                        <p:tgtEl>
                                          <p:spTgt spid="8195"/>
                                        </p:tgtEl>
                                        <p:attrNameLst>
                                          <p:attrName>ppt_h</p:attrName>
                                        </p:attrNameLst>
                                      </p:cBhvr>
                                      <p:tavLst>
                                        <p:tav tm="0">
                                          <p:val>
                                            <p:fltVal val="0"/>
                                          </p:val>
                                        </p:tav>
                                        <p:tav tm="100000">
                                          <p:val>
                                            <p:strVal val="#ppt_h"/>
                                          </p:val>
                                        </p:tav>
                                      </p:tavLst>
                                    </p:anim>
                                    <p:anim calcmode="lin" valueType="num">
                                      <p:cBhvr>
                                        <p:cTn id="17" dur="1000" fill="hold"/>
                                        <p:tgtEl>
                                          <p:spTgt spid="8195"/>
                                        </p:tgtEl>
                                        <p:attrNameLst>
                                          <p:attrName>style.rotation</p:attrName>
                                        </p:attrNameLst>
                                      </p:cBhvr>
                                      <p:tavLst>
                                        <p:tav tm="0">
                                          <p:val>
                                            <p:fltVal val="90"/>
                                          </p:val>
                                        </p:tav>
                                        <p:tav tm="100000">
                                          <p:val>
                                            <p:fltVal val="0"/>
                                          </p:val>
                                        </p:tav>
                                      </p:tavLst>
                                    </p:anim>
                                    <p:animEffect transition="in" filter="fade">
                                      <p:cBhvr>
                                        <p:cTn id="18" dur="1000"/>
                                        <p:tgtEl>
                                          <p:spTgt spid="819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196"/>
                                        </p:tgtEl>
                                        <p:attrNameLst>
                                          <p:attrName>style.visibility</p:attrName>
                                        </p:attrNameLst>
                                      </p:cBhvr>
                                      <p:to>
                                        <p:strVal val="visible"/>
                                      </p:to>
                                    </p:set>
                                    <p:anim calcmode="lin" valueType="num">
                                      <p:cBhvr>
                                        <p:cTn id="23" dur="1000" fill="hold"/>
                                        <p:tgtEl>
                                          <p:spTgt spid="8196"/>
                                        </p:tgtEl>
                                        <p:attrNameLst>
                                          <p:attrName>ppt_w</p:attrName>
                                        </p:attrNameLst>
                                      </p:cBhvr>
                                      <p:tavLst>
                                        <p:tav tm="0">
                                          <p:val>
                                            <p:fltVal val="0"/>
                                          </p:val>
                                        </p:tav>
                                        <p:tav tm="100000">
                                          <p:val>
                                            <p:strVal val="#ppt_w"/>
                                          </p:val>
                                        </p:tav>
                                      </p:tavLst>
                                    </p:anim>
                                    <p:anim calcmode="lin" valueType="num">
                                      <p:cBhvr>
                                        <p:cTn id="24" dur="1000" fill="hold"/>
                                        <p:tgtEl>
                                          <p:spTgt spid="8196"/>
                                        </p:tgtEl>
                                        <p:attrNameLst>
                                          <p:attrName>ppt_h</p:attrName>
                                        </p:attrNameLst>
                                      </p:cBhvr>
                                      <p:tavLst>
                                        <p:tav tm="0">
                                          <p:val>
                                            <p:fltVal val="0"/>
                                          </p:val>
                                        </p:tav>
                                        <p:tav tm="100000">
                                          <p:val>
                                            <p:strVal val="#ppt_h"/>
                                          </p:val>
                                        </p:tav>
                                      </p:tavLst>
                                    </p:anim>
                                    <p:anim calcmode="lin" valueType="num">
                                      <p:cBhvr>
                                        <p:cTn id="25" dur="1000" fill="hold"/>
                                        <p:tgtEl>
                                          <p:spTgt spid="8196"/>
                                        </p:tgtEl>
                                        <p:attrNameLst>
                                          <p:attrName>style.rotation</p:attrName>
                                        </p:attrNameLst>
                                      </p:cBhvr>
                                      <p:tavLst>
                                        <p:tav tm="0">
                                          <p:val>
                                            <p:fltVal val="90"/>
                                          </p:val>
                                        </p:tav>
                                        <p:tav tm="100000">
                                          <p:val>
                                            <p:fltVal val="0"/>
                                          </p:val>
                                        </p:tav>
                                      </p:tavLst>
                                    </p:anim>
                                    <p:animEffect transition="in" filter="fade">
                                      <p:cBhvr>
                                        <p:cTn id="26"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5" y="28208"/>
            <a:ext cx="1296144" cy="15947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кутник 1"/>
          <p:cNvSpPr/>
          <p:nvPr/>
        </p:nvSpPr>
        <p:spPr>
          <a:xfrm>
            <a:off x="2195736" y="43934"/>
            <a:ext cx="4599977" cy="584775"/>
          </a:xfrm>
          <a:prstGeom prst="rect">
            <a:avLst/>
          </a:prstGeom>
        </p:spPr>
        <p:txBody>
          <a:bodyPr wrap="none">
            <a:spAutoFit/>
          </a:bodyPr>
          <a:lstStyle/>
          <a:p>
            <a:r>
              <a:rPr lang="uk-UA" sz="3200" b="1" dirty="0">
                <a:effectLst>
                  <a:outerShdw blurRad="38100" dist="38100" dir="2700000" algn="tl">
                    <a:srgbClr val="000000">
                      <a:alpha val="43137"/>
                    </a:srgbClr>
                  </a:outerShdw>
                </a:effectLst>
              </a:rPr>
              <a:t>Феодосієві постриженці</a:t>
            </a:r>
          </a:p>
        </p:txBody>
      </p:sp>
      <p:sp>
        <p:nvSpPr>
          <p:cNvPr id="3" name="Прямокутник 2"/>
          <p:cNvSpPr/>
          <p:nvPr/>
        </p:nvSpPr>
        <p:spPr>
          <a:xfrm>
            <a:off x="229504" y="1772815"/>
            <a:ext cx="8532440" cy="4708981"/>
          </a:xfrm>
          <a:prstGeom prst="rect">
            <a:avLst/>
          </a:prstGeom>
        </p:spPr>
        <p:txBody>
          <a:bodyPr wrap="square">
            <a:spAutoFit/>
          </a:bodyPr>
          <a:lstStyle/>
          <a:p>
            <a:r>
              <a:rPr lang="uk-UA" sz="2000" dirty="0"/>
              <a:t>Відомі імена кількох іноків, які прийняли чернецтво в Києво-Печерському монастирі за доби ігуменства Феодосія.</a:t>
            </a:r>
          </a:p>
          <a:p>
            <a:pPr marL="342900" indent="-342900">
              <a:buFont typeface="Wingdings" panose="05000000000000000000" pitchFamily="2" charset="2"/>
              <a:buChar char="v"/>
            </a:pPr>
            <a:r>
              <a:rPr lang="uk-UA" sz="2000" dirty="0"/>
              <a:t>Між 1060 та 1062 рр. в печеру до Феодосія прийшов в майбутньому </a:t>
            </a:r>
            <a:r>
              <a:rPr lang="uk-UA" sz="2000" dirty="0">
                <a:solidFill>
                  <a:srgbClr val="C00000"/>
                </a:solidFill>
              </a:rPr>
              <a:t>Нестор Літописець</a:t>
            </a:r>
            <a:r>
              <a:rPr lang="uk-UA" sz="2000" dirty="0" smtClean="0">
                <a:solidFill>
                  <a:srgbClr val="C00000"/>
                </a:solidFill>
              </a:rPr>
              <a:t>.</a:t>
            </a:r>
            <a:endParaRPr lang="uk-UA" sz="2000" dirty="0">
              <a:solidFill>
                <a:srgbClr val="C00000"/>
              </a:solidFill>
            </a:endParaRPr>
          </a:p>
          <a:p>
            <a:pPr marL="342900" indent="-342900">
              <a:buFont typeface="Wingdings" panose="05000000000000000000" pitchFamily="2" charset="2"/>
              <a:buChar char="v"/>
            </a:pPr>
            <a:r>
              <a:rPr lang="uk-UA" sz="2000" dirty="0" smtClean="0"/>
              <a:t>1064 </a:t>
            </a:r>
            <a:r>
              <a:rPr lang="uk-UA" sz="2000" dirty="0"/>
              <a:t>року був пострижений у чернецтво </a:t>
            </a:r>
            <a:r>
              <a:rPr lang="uk-UA" sz="2000" dirty="0">
                <a:solidFill>
                  <a:srgbClr val="C00000"/>
                </a:solidFill>
              </a:rPr>
              <a:t>Григорій Чудотворець</a:t>
            </a:r>
            <a:r>
              <a:rPr lang="uk-UA" sz="2000" dirty="0"/>
              <a:t>.</a:t>
            </a:r>
          </a:p>
          <a:p>
            <a:pPr marL="342900" indent="-342900">
              <a:buFont typeface="Wingdings" panose="05000000000000000000" pitchFamily="2" charset="2"/>
              <a:buChar char="v"/>
            </a:pPr>
            <a:r>
              <a:rPr lang="uk-UA" sz="2000" dirty="0" smtClean="0">
                <a:solidFill>
                  <a:srgbClr val="C00000"/>
                </a:solidFill>
              </a:rPr>
              <a:t>Даміан </a:t>
            </a:r>
            <a:r>
              <a:rPr lang="uk-UA" sz="2000" dirty="0">
                <a:solidFill>
                  <a:srgbClr val="C00000"/>
                </a:solidFill>
              </a:rPr>
              <a:t>Цілитель </a:t>
            </a:r>
            <a:r>
              <a:rPr lang="uk-UA" sz="2000" dirty="0"/>
              <a:t>прийшов до обителі на початку ігуменства Феодосія і першим серед братії набув слави цілителя</a:t>
            </a:r>
            <a:r>
              <a:rPr lang="uk-UA" sz="2000" dirty="0" smtClean="0"/>
              <a:t>.</a:t>
            </a:r>
            <a:endParaRPr lang="uk-UA" sz="2000" dirty="0"/>
          </a:p>
          <a:p>
            <a:pPr marL="342900" indent="-342900">
              <a:buFont typeface="Wingdings" panose="05000000000000000000" pitchFamily="2" charset="2"/>
              <a:buChar char="v"/>
            </a:pPr>
            <a:r>
              <a:rPr lang="uk-UA" sz="2000" dirty="0" smtClean="0"/>
              <a:t> На </a:t>
            </a:r>
            <a:r>
              <a:rPr lang="uk-UA" sz="2000" dirty="0"/>
              <a:t>початку 60-х років ХІ ст. можна відзначити прихід до монастиря </a:t>
            </a:r>
            <a:r>
              <a:rPr lang="uk-UA" sz="2000" dirty="0">
                <a:solidFill>
                  <a:srgbClr val="C00000"/>
                </a:solidFill>
              </a:rPr>
              <a:t>Матвія Прозорливого</a:t>
            </a:r>
            <a:r>
              <a:rPr lang="uk-UA" sz="2000" dirty="0"/>
              <a:t>, котрий потім відзначався даром передбачення та читання потаємних людських думок.</a:t>
            </a:r>
          </a:p>
          <a:p>
            <a:pPr marL="342900" indent="-342900">
              <a:buFont typeface="Wingdings" panose="05000000000000000000" pitchFamily="2" charset="2"/>
              <a:buChar char="v"/>
            </a:pPr>
            <a:r>
              <a:rPr lang="uk-UA" sz="2000" dirty="0" smtClean="0"/>
              <a:t> З </a:t>
            </a:r>
            <a:r>
              <a:rPr lang="uk-UA" sz="2000" dirty="0"/>
              <a:t>1060 по 1062 рр. перебував у монастирі і </a:t>
            </a:r>
            <a:r>
              <a:rPr lang="uk-UA" sz="2000" dirty="0">
                <a:solidFill>
                  <a:srgbClr val="C00000"/>
                </a:solidFill>
              </a:rPr>
              <a:t>Стефан</a:t>
            </a:r>
            <a:r>
              <a:rPr lang="uk-UA" sz="2000" dirty="0"/>
              <a:t>, який потім став ігуменом.</a:t>
            </a:r>
          </a:p>
          <a:p>
            <a:r>
              <a:rPr lang="uk-UA" sz="2000" dirty="0"/>
              <a:t>1060–1065 рр. відбувся постриг Ісая Чудотворця.</a:t>
            </a:r>
          </a:p>
          <a:p>
            <a:pPr marL="342900" indent="-342900">
              <a:buFont typeface="Wingdings" panose="05000000000000000000" pitchFamily="2" charset="2"/>
              <a:buChar char="v"/>
            </a:pPr>
            <a:r>
              <a:rPr lang="uk-UA" sz="2000" dirty="0" smtClean="0">
                <a:solidFill>
                  <a:srgbClr val="C00000"/>
                </a:solidFill>
              </a:rPr>
              <a:t> Єремія </a:t>
            </a:r>
            <a:r>
              <a:rPr lang="uk-UA" sz="2000" dirty="0">
                <a:solidFill>
                  <a:srgbClr val="C00000"/>
                </a:solidFill>
              </a:rPr>
              <a:t>Прозорливий </a:t>
            </a:r>
            <a:r>
              <a:rPr lang="uk-UA" sz="2000" dirty="0"/>
              <a:t>прибув до монастиря на початку ігуменства Феодосія</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9052" y="43934"/>
            <a:ext cx="1205729" cy="15789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 y="-1"/>
            <a:ext cx="1114088" cy="17200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15616" y="28209"/>
            <a:ext cx="1224136" cy="16918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07062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а обкладинка">
  <a:themeElements>
    <a:clrScheme name="Сонцестояння">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Тверда обкладинка">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а обкладинка">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TotalTime>
  <Words>892</Words>
  <Application>Microsoft Office PowerPoint</Application>
  <PresentationFormat>Екран (4:3)</PresentationFormat>
  <Paragraphs>47</Paragraphs>
  <Slides>12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12</vt:i4>
      </vt:variant>
    </vt:vector>
  </HeadingPairs>
  <TitlesOfParts>
    <vt:vector size="13" baseType="lpstr">
      <vt:lpstr>Тверда обкладинка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Фізика 8-клас</dc:title>
  <dc:creator>user</dc:creator>
  <cp:lastModifiedBy>user</cp:lastModifiedBy>
  <cp:revision>22</cp:revision>
  <dcterms:created xsi:type="dcterms:W3CDTF">2011-09-22T08:51:47Z</dcterms:created>
  <dcterms:modified xsi:type="dcterms:W3CDTF">2013-11-17T21:01:06Z</dcterms:modified>
</cp:coreProperties>
</file>