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8" r:id="rId3"/>
    <p:sldId id="265" r:id="rId4"/>
    <p:sldId id="259" r:id="rId5"/>
    <p:sldId id="260" r:id="rId6"/>
    <p:sldId id="261" r:id="rId7"/>
    <p:sldId id="266" r:id="rId8"/>
    <p:sldId id="262" r:id="rId9"/>
    <p:sldId id="263" r:id="rId10"/>
    <p:sldId id="267" r:id="rId11"/>
    <p:sldId id="264" r:id="rId12"/>
    <p:sldId id="25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27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281D5AC7-5C52-48D2-85BC-5BD9420125DE}" type="datetimeFigureOut">
              <a:rPr lang="ru-RU" smtClean="0"/>
              <a:t>16.01.2014</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7668F0D-B2E5-4876-BC8F-B49584774F1B}"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281D5AC7-5C52-48D2-85BC-5BD9420125DE}" type="datetimeFigureOut">
              <a:rPr lang="ru-RU" smtClean="0"/>
              <a:t>16.01.2014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07668F0D-B2E5-4876-BC8F-B49584774F1B}"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281D5AC7-5C52-48D2-85BC-5BD9420125DE}" type="datetimeFigureOut">
              <a:rPr lang="ru-RU" smtClean="0"/>
              <a:t>16.01.2014</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7668F0D-B2E5-4876-BC8F-B49584774F1B}"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281D5AC7-5C52-48D2-85BC-5BD9420125DE}" type="datetimeFigureOut">
              <a:rPr lang="ru-RU" smtClean="0"/>
              <a:t>16.01.2014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07668F0D-B2E5-4876-BC8F-B49584774F1B}"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281D5AC7-5C52-48D2-85BC-5BD9420125DE}" type="datetimeFigureOut">
              <a:rPr lang="ru-RU" smtClean="0"/>
              <a:t>16.01.2014</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07668F0D-B2E5-4876-BC8F-B49584774F1B}"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281D5AC7-5C52-48D2-85BC-5BD9420125DE}" type="datetimeFigureOut">
              <a:rPr lang="ru-RU" smtClean="0"/>
              <a:t>16.01.2014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07668F0D-B2E5-4876-BC8F-B49584774F1B}"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281D5AC7-5C52-48D2-85BC-5BD9420125DE}" type="datetimeFigureOut">
              <a:rPr lang="ru-RU" smtClean="0"/>
              <a:t>16.01.2014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07668F0D-B2E5-4876-BC8F-B49584774F1B}"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281D5AC7-5C52-48D2-85BC-5BD9420125DE}" type="datetimeFigureOut">
              <a:rPr lang="ru-RU" smtClean="0"/>
              <a:t>16.01.2014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07668F0D-B2E5-4876-BC8F-B49584774F1B}"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281D5AC7-5C52-48D2-85BC-5BD9420125DE}" type="datetimeFigureOut">
              <a:rPr lang="ru-RU" smtClean="0"/>
              <a:t>16.01.2014</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07668F0D-B2E5-4876-BC8F-B49584774F1B}"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281D5AC7-5C52-48D2-85BC-5BD9420125DE}" type="datetimeFigureOut">
              <a:rPr lang="ru-RU" smtClean="0"/>
              <a:t>16.01.2014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07668F0D-B2E5-4876-BC8F-B49584774F1B}"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281D5AC7-5C52-48D2-85BC-5BD9420125DE}" type="datetimeFigureOut">
              <a:rPr lang="ru-RU" smtClean="0"/>
              <a:t>16.01.2014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07668F0D-B2E5-4876-BC8F-B49584774F1B}" type="slidenum">
              <a:rPr lang="ru-RU" smtClean="0"/>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281D5AC7-5C52-48D2-85BC-5BD9420125DE}" type="datetimeFigureOut">
              <a:rPr lang="ru-RU" smtClean="0"/>
              <a:t>16.01.2014</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7668F0D-B2E5-4876-BC8F-B49584774F1B}"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699792" y="-99392"/>
            <a:ext cx="6444208" cy="2232248"/>
          </a:xfrm>
        </p:spPr>
        <p:txBody>
          <a:bodyPr/>
          <a:lstStyle/>
          <a:p>
            <a:pPr algn="ctr"/>
            <a:r>
              <a:rPr lang="ru-RU" sz="7200" dirty="0" smtClean="0"/>
              <a:t>Шоколад</a:t>
            </a:r>
            <a:endParaRPr lang="ru-RU" sz="6600"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75856" y="2852936"/>
            <a:ext cx="5328592" cy="3598849"/>
          </a:xfrm>
          <a:prstGeom prst="rect">
            <a:avLst/>
          </a:prstGeom>
        </p:spPr>
      </p:pic>
      <p:sp>
        <p:nvSpPr>
          <p:cNvPr id="4" name="TextBox 3"/>
          <p:cNvSpPr txBox="1"/>
          <p:nvPr/>
        </p:nvSpPr>
        <p:spPr>
          <a:xfrm>
            <a:off x="0" y="2859115"/>
            <a:ext cx="2664296" cy="1938992"/>
          </a:xfrm>
          <a:prstGeom prst="rect">
            <a:avLst/>
          </a:prstGeom>
          <a:noFill/>
        </p:spPr>
        <p:txBody>
          <a:bodyPr wrap="square" rtlCol="0">
            <a:spAutoFit/>
          </a:bodyPr>
          <a:lstStyle/>
          <a:p>
            <a:pPr algn="ctr"/>
            <a:r>
              <a:rPr lang="ru-RU" sz="2400" dirty="0" smtClean="0"/>
              <a:t>Работа Данильченко Виталии, ученицы 11-А класса</a:t>
            </a:r>
            <a:endParaRPr lang="ru-RU" sz="2400" dirty="0"/>
          </a:p>
        </p:txBody>
      </p:sp>
    </p:spTree>
    <p:extLst>
      <p:ext uri="{BB962C8B-B14F-4D97-AF65-F5344CB8AC3E}">
        <p14:creationId xmlns:p14="http://schemas.microsoft.com/office/powerpoint/2010/main" val="29175975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404664"/>
            <a:ext cx="8172400" cy="5062344"/>
          </a:xfrm>
        </p:spPr>
        <p:txBody>
          <a:bodyPr>
            <a:normAutofit/>
          </a:bodyPr>
          <a:lstStyle/>
          <a:p>
            <a:r>
              <a:rPr lang="ru-RU" sz="2400" dirty="0"/>
              <a:t>Собаки и другие домашние животные, например, лошади, усваивают теобромин в шоколаде намного медленнее, чем люди. Безопасная доза для нас может быть ядовитой или даже смертельной для домашних любимцев, оказывая влияние на сердце, почки или центральную нервную систему. Так что будьте осторожны.</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688" y="3392995"/>
            <a:ext cx="4620004" cy="3465003"/>
          </a:xfrm>
          <a:prstGeom prst="rect">
            <a:avLst/>
          </a:prstGeom>
        </p:spPr>
      </p:pic>
    </p:spTree>
    <p:extLst>
      <p:ext uri="{BB962C8B-B14F-4D97-AF65-F5344CB8AC3E}">
        <p14:creationId xmlns:p14="http://schemas.microsoft.com/office/powerpoint/2010/main" val="2585062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732" y="620688"/>
            <a:ext cx="4752528" cy="5949280"/>
          </a:xfrm>
        </p:spPr>
        <p:txBody>
          <a:bodyPr>
            <a:normAutofit/>
          </a:bodyPr>
          <a:lstStyle/>
          <a:p>
            <a:r>
              <a:rPr lang="ru-RU" sz="2400" dirty="0" smtClean="0"/>
              <a:t>Если Вы хотите узнать свою зависимость от шоколада, то Вам необходимо отказаться от этого лакомства и посмотреть, возникнут ли симптомы отмены: раздражительность, агрессивность, головная боль и усталость. Также могут возникать симптомы, как сонливость, исчезновение интереса к работе и депрессия. Эти симптомы могут возникнуть в течение 24 часов после последней дозы шоколада.</a:t>
            </a:r>
          </a:p>
          <a:p>
            <a:endParaRPr lang="ru-RU" dirty="0"/>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60032" y="1343983"/>
            <a:ext cx="3254606" cy="4437112"/>
          </a:xfrm>
          <a:prstGeom prst="rect">
            <a:avLst/>
          </a:prstGeom>
        </p:spPr>
      </p:pic>
    </p:spTree>
    <p:extLst>
      <p:ext uri="{BB962C8B-B14F-4D97-AF65-F5344CB8AC3E}">
        <p14:creationId xmlns:p14="http://schemas.microsoft.com/office/powerpoint/2010/main" val="1047875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Немножко про сахар, что содержится в шоколаде</a:t>
            </a:r>
            <a:endParaRPr lang="ru-RU" dirty="0"/>
          </a:p>
        </p:txBody>
      </p:sp>
      <p:sp>
        <p:nvSpPr>
          <p:cNvPr id="3" name="Объект 2"/>
          <p:cNvSpPr>
            <a:spLocks noGrp="1"/>
          </p:cNvSpPr>
          <p:nvPr>
            <p:ph idx="1"/>
          </p:nvPr>
        </p:nvSpPr>
        <p:spPr>
          <a:xfrm>
            <a:off x="179512" y="1412776"/>
            <a:ext cx="7164288" cy="5301208"/>
          </a:xfrm>
        </p:spPr>
        <p:txBody>
          <a:bodyPr>
            <a:normAutofit/>
          </a:bodyPr>
          <a:lstStyle/>
          <a:p>
            <a:pPr marL="0" indent="0">
              <a:buNone/>
            </a:pPr>
            <a:endParaRPr lang="ru-RU" sz="2000" dirty="0" smtClean="0"/>
          </a:p>
          <a:p>
            <a:r>
              <a:rPr lang="ru-RU" sz="2000" dirty="0" smtClean="0"/>
              <a:t>Сахар может вызывать такую же зависимость, как наркотики и алкоголь. Крысы, которых приучили к высоким дозам сахара, показывают все ключевые признаки зависимости – изменение поведения при приёме препарата, признаки ломки при отказе от него, а также и навязчивое влечение к сахару и усиление зависимости при срыве.</a:t>
            </a:r>
          </a:p>
          <a:p>
            <a:endParaRPr lang="ru-RU" dirty="0" smtClean="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3968" y="4158107"/>
            <a:ext cx="3398521" cy="2699893"/>
          </a:xfrm>
          <a:prstGeom prst="rect">
            <a:avLst/>
          </a:prstGeom>
        </p:spPr>
      </p:pic>
      <p:pic>
        <p:nvPicPr>
          <p:cNvPr id="5" name="Рисунок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5512" y="4167913"/>
            <a:ext cx="4018456" cy="2680279"/>
          </a:xfrm>
          <a:prstGeom prst="rect">
            <a:avLst/>
          </a:prstGeom>
        </p:spPr>
      </p:pic>
    </p:spTree>
    <p:extLst>
      <p:ext uri="{BB962C8B-B14F-4D97-AF65-F5344CB8AC3E}">
        <p14:creationId xmlns:p14="http://schemas.microsoft.com/office/powerpoint/2010/main" val="25659811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66" y="692696"/>
            <a:ext cx="8175265" cy="5763040"/>
          </a:xfrm>
        </p:spPr>
        <p:txBody>
          <a:bodyPr>
            <a:normAutofit/>
          </a:bodyPr>
          <a:lstStyle/>
          <a:p>
            <a:r>
              <a:rPr lang="ru-RU" sz="2200" dirty="0"/>
              <a:t>В докладе, представленном на ежегодном съезде американского общества </a:t>
            </a:r>
            <a:r>
              <a:rPr lang="ru-RU" sz="2200" dirty="0" err="1"/>
              <a:t>нейропсихофармакологии</a:t>
            </a:r>
            <a:r>
              <a:rPr lang="ru-RU" sz="2200" dirty="0"/>
              <a:t>, профессор Принстонского университета Барт </a:t>
            </a:r>
            <a:r>
              <a:rPr lang="ru-RU" sz="2200" dirty="0" err="1"/>
              <a:t>Хоубел</a:t>
            </a:r>
            <a:r>
              <a:rPr lang="ru-RU" sz="2200" dirty="0"/>
              <a:t> рассказывает о последних двух компонентах зависимости в поведении лабораторных крыс, которых искусственно приучили к неестественно большим дозам сахара, а потом лишили доступа к «наркотику». Соответствующая статья должна быть опубликована в </a:t>
            </a:r>
            <a:r>
              <a:rPr lang="ru-RU" sz="2200" dirty="0" err="1"/>
              <a:t>Journal</a:t>
            </a:r>
            <a:r>
              <a:rPr lang="ru-RU" sz="2200" dirty="0"/>
              <a:t> </a:t>
            </a:r>
            <a:r>
              <a:rPr lang="ru-RU" sz="2200" dirty="0" err="1"/>
              <a:t>of</a:t>
            </a:r>
            <a:r>
              <a:rPr lang="ru-RU" sz="2200" dirty="0"/>
              <a:t> </a:t>
            </a:r>
            <a:r>
              <a:rPr lang="ru-RU" sz="2200" dirty="0" err="1"/>
              <a:t>Nutrition</a:t>
            </a:r>
            <a:r>
              <a:rPr lang="ru-RU" sz="2200" dirty="0"/>
              <a:t>.</a:t>
            </a:r>
          </a:p>
          <a:p>
            <a:endParaRPr lang="ru-RU" sz="2200" dirty="0"/>
          </a:p>
          <a:p>
            <a:r>
              <a:rPr lang="ru-RU" sz="2200" dirty="0" err="1"/>
              <a:t>Хоубелу</a:t>
            </a:r>
            <a:r>
              <a:rPr lang="ru-RU" sz="2200" dirty="0"/>
              <a:t> и его коллегам удалось показать, что крысы готовы приложить очень значительные усилия, чтобы заполучить вещество. Кроме того, дорвавшись до сладости, грызуны переходили на дозу сахара более высокую, чем та, которой им хватало до принудительного отказа от приёма «наркотика».</a:t>
            </a:r>
          </a:p>
          <a:p>
            <a:endParaRPr lang="ru-RU" dirty="0"/>
          </a:p>
        </p:txBody>
      </p:sp>
    </p:spTree>
    <p:extLst>
      <p:ext uri="{BB962C8B-B14F-4D97-AF65-F5344CB8AC3E}">
        <p14:creationId xmlns:p14="http://schemas.microsoft.com/office/powerpoint/2010/main" val="209845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1548" y="1556792"/>
            <a:ext cx="8172400" cy="6525344"/>
          </a:xfrm>
        </p:spPr>
        <p:txBody>
          <a:bodyPr>
            <a:noAutofit/>
          </a:bodyPr>
          <a:lstStyle/>
          <a:p>
            <a:endParaRPr lang="ru-RU" sz="1800" dirty="0" smtClean="0"/>
          </a:p>
          <a:p>
            <a:r>
              <a:rPr lang="ru-RU" sz="1800" dirty="0" smtClean="0"/>
              <a:t>Еще несколько малопонятных шоколадных ингредиентов оказывают влияние на трансмиттеры мозга.</a:t>
            </a:r>
          </a:p>
          <a:p>
            <a:pPr marL="0" indent="0">
              <a:buNone/>
            </a:pPr>
            <a:endParaRPr lang="ru-RU" sz="1800" dirty="0" smtClean="0"/>
          </a:p>
          <a:p>
            <a:pPr marL="0" indent="0">
              <a:buNone/>
            </a:pPr>
            <a:r>
              <a:rPr lang="ru-RU" sz="1800" dirty="0"/>
              <a:t> </a:t>
            </a:r>
            <a:r>
              <a:rPr lang="ru-RU" sz="1800" dirty="0" smtClean="0"/>
              <a:t>       Трансмиттеры (</a:t>
            </a:r>
            <a:r>
              <a:rPr lang="ru-RU" sz="1800" dirty="0" err="1" smtClean="0"/>
              <a:t>нейромедиаторы</a:t>
            </a:r>
            <a:r>
              <a:rPr lang="ru-RU" sz="1800" dirty="0" smtClean="0"/>
              <a:t>) - химические передатчики мозга. Они передают импульсы между нервными клетками. Эти импульсы приводят к изменению ощущений и эмоций, которые мы испытываем.</a:t>
            </a:r>
          </a:p>
          <a:p>
            <a:endParaRPr lang="ru-RU" sz="1800" b="1" i="1" dirty="0" smtClean="0"/>
          </a:p>
          <a:p>
            <a:pPr marL="0" indent="0" algn="ctr">
              <a:buNone/>
            </a:pPr>
            <a:r>
              <a:rPr lang="ru-RU" sz="2400" b="1" i="1" dirty="0" smtClean="0"/>
              <a:t>       </a:t>
            </a:r>
            <a:endParaRPr lang="ru-RU" sz="1800" dirty="0" smtClean="0"/>
          </a:p>
        </p:txBody>
      </p:sp>
      <p:sp>
        <p:nvSpPr>
          <p:cNvPr id="4" name="Заголовок 1"/>
          <p:cNvSpPr>
            <a:spLocks noGrp="1"/>
          </p:cNvSpPr>
          <p:nvPr>
            <p:ph type="title"/>
          </p:nvPr>
        </p:nvSpPr>
        <p:spPr>
          <a:xfrm>
            <a:off x="0" y="332656"/>
            <a:ext cx="8172400" cy="1164744"/>
          </a:xfrm>
        </p:spPr>
        <p:txBody>
          <a:bodyPr>
            <a:normAutofit fontScale="90000"/>
          </a:bodyPr>
          <a:lstStyle/>
          <a:p>
            <a:pPr algn="ctr"/>
            <a:r>
              <a:rPr lang="ru-RU" dirty="0"/>
              <a:t> Почему шоколад заставляет нас хорошо себя чувствовать?</a:t>
            </a: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7784" y="4146285"/>
            <a:ext cx="3024336" cy="2691659"/>
          </a:xfrm>
          <a:prstGeom prst="rect">
            <a:avLst/>
          </a:prstGeom>
        </p:spPr>
      </p:pic>
    </p:spTree>
    <p:extLst>
      <p:ext uri="{BB962C8B-B14F-4D97-AF65-F5344CB8AC3E}">
        <p14:creationId xmlns:p14="http://schemas.microsoft.com/office/powerpoint/2010/main" val="36162273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627" y="476672"/>
            <a:ext cx="8172400" cy="1164744"/>
          </a:xfrm>
        </p:spPr>
        <p:txBody>
          <a:bodyPr>
            <a:normAutofit/>
          </a:bodyPr>
          <a:lstStyle/>
          <a:p>
            <a:pPr algn="ctr"/>
            <a:r>
              <a:rPr lang="ru-RU" dirty="0"/>
              <a:t>Шоколадный </a:t>
            </a:r>
            <a:r>
              <a:rPr lang="ru-RU" dirty="0" err="1"/>
              <a:t>экстази</a:t>
            </a:r>
            <a:r>
              <a:rPr lang="ru-RU" dirty="0"/>
              <a:t>?</a:t>
            </a:r>
            <a:br>
              <a:rPr lang="ru-RU" dirty="0"/>
            </a:br>
            <a:endParaRPr lang="ru-RU" dirty="0"/>
          </a:p>
        </p:txBody>
      </p:sp>
      <p:sp>
        <p:nvSpPr>
          <p:cNvPr id="3" name="Объект 2"/>
          <p:cNvSpPr>
            <a:spLocks noGrp="1"/>
          </p:cNvSpPr>
          <p:nvPr>
            <p:ph idx="1"/>
          </p:nvPr>
        </p:nvSpPr>
        <p:spPr>
          <a:xfrm>
            <a:off x="539552" y="1437888"/>
            <a:ext cx="7239000" cy="4846320"/>
          </a:xfrm>
        </p:spPr>
        <p:txBody>
          <a:bodyPr/>
          <a:lstStyle/>
          <a:p>
            <a:r>
              <a:rPr lang="ru-RU" sz="2000" dirty="0" smtClean="0"/>
              <a:t>В </a:t>
            </a:r>
            <a:r>
              <a:rPr lang="ru-RU" sz="2000" dirty="0"/>
              <a:t>шоколаде содержится натуральный "наркотик любви". Триптофан - химикат, который мозг использует, чтобы сделать трансмиттер под названием </a:t>
            </a:r>
            <a:r>
              <a:rPr lang="ru-RU" sz="2000" dirty="0" err="1"/>
              <a:t>сеторонин</a:t>
            </a:r>
            <a:r>
              <a:rPr lang="ru-RU" sz="2000" dirty="0"/>
              <a:t>. Высокое содержание серотонина дает ощущение эйфории, даже экстаза - отсюда и появилось название наркотика "</a:t>
            </a:r>
            <a:r>
              <a:rPr lang="ru-RU" sz="2000" dirty="0" err="1"/>
              <a:t>экстази</a:t>
            </a:r>
            <a:r>
              <a:rPr lang="ru-RU" sz="2000" dirty="0"/>
              <a:t>", работа которого тоже заключается в подъеме уровня серотонина.</a:t>
            </a:r>
          </a:p>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5736" y="4005064"/>
            <a:ext cx="4279404" cy="2852936"/>
          </a:xfrm>
          <a:prstGeom prst="rect">
            <a:avLst/>
          </a:prstGeom>
        </p:spPr>
      </p:pic>
    </p:spTree>
    <p:extLst>
      <p:ext uri="{BB962C8B-B14F-4D97-AF65-F5344CB8AC3E}">
        <p14:creationId xmlns:p14="http://schemas.microsoft.com/office/powerpoint/2010/main" val="22258019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052736"/>
            <a:ext cx="5652120" cy="5589240"/>
          </a:xfrm>
        </p:spPr>
        <p:txBody>
          <a:bodyPr>
            <a:normAutofit fontScale="92500" lnSpcReduction="20000"/>
          </a:bodyPr>
          <a:lstStyle/>
          <a:p>
            <a:endParaRPr lang="ru-RU" dirty="0" smtClean="0"/>
          </a:p>
          <a:p>
            <a:pPr marL="0" indent="0" algn="ctr">
              <a:buNone/>
            </a:pPr>
            <a:endParaRPr lang="ru-RU" sz="2400" b="1" i="1" dirty="0" smtClean="0"/>
          </a:p>
          <a:p>
            <a:r>
              <a:rPr lang="ru-RU" sz="2000" dirty="0" smtClean="0"/>
              <a:t>Покуда триптофан можно назвать "шоколадный </a:t>
            </a:r>
            <a:r>
              <a:rPr lang="ru-RU" sz="2000" dirty="0" err="1" smtClean="0"/>
              <a:t>экстази</a:t>
            </a:r>
            <a:r>
              <a:rPr lang="ru-RU" sz="2000" dirty="0" smtClean="0"/>
              <a:t>", другое вещество под названием </a:t>
            </a:r>
            <a:r>
              <a:rPr lang="ru-RU" sz="2000" dirty="0" err="1" smtClean="0"/>
              <a:t>фенилетиламин</a:t>
            </a:r>
            <a:r>
              <a:rPr lang="ru-RU" sz="2000" dirty="0" smtClean="0"/>
              <a:t> получило прозвище "шоколадный </a:t>
            </a:r>
            <a:r>
              <a:rPr lang="ru-RU" sz="2000" dirty="0" err="1" smtClean="0"/>
              <a:t>амфетамин</a:t>
            </a:r>
            <a:r>
              <a:rPr lang="ru-RU" sz="2000" dirty="0" smtClean="0"/>
              <a:t>". Высокое содержание этого трансмиттера способствуют чувствам привязанности, возбуждения, головокружения и восприятия. </a:t>
            </a:r>
            <a:r>
              <a:rPr lang="ru-RU" sz="2000" dirty="0" err="1" smtClean="0"/>
              <a:t>Фенилетиламин</a:t>
            </a:r>
            <a:r>
              <a:rPr lang="ru-RU" sz="2000" dirty="0" smtClean="0"/>
              <a:t> работает, стимулируя центры удовольствия в мозгу, и достигает пика во время оргазма.</a:t>
            </a:r>
          </a:p>
          <a:p>
            <a:endParaRPr lang="ru-RU" sz="2000" dirty="0" smtClean="0"/>
          </a:p>
          <a:p>
            <a:r>
              <a:rPr lang="ru-RU" sz="2000" dirty="0" smtClean="0"/>
              <a:t>Несмотря на это многие ученые скептически относятся к возможностям шоколада влиять на настроение таким образом. Такие вещества как триптофан и </a:t>
            </a:r>
            <a:r>
              <a:rPr lang="ru-RU" sz="2000" dirty="0" err="1" smtClean="0"/>
              <a:t>фенилетиламин</a:t>
            </a:r>
            <a:r>
              <a:rPr lang="ru-RU" sz="2000" dirty="0" smtClean="0"/>
              <a:t>, которые также найдены во многих других продуктах питания, присутствуют в шоколаде в очень маленьких количествах.</a:t>
            </a:r>
          </a:p>
          <a:p>
            <a:endParaRPr lang="ru-RU" dirty="0"/>
          </a:p>
        </p:txBody>
      </p:sp>
      <p:sp>
        <p:nvSpPr>
          <p:cNvPr id="4" name="Заголовок 1"/>
          <p:cNvSpPr>
            <a:spLocks noGrp="1"/>
          </p:cNvSpPr>
          <p:nvPr>
            <p:ph type="title"/>
          </p:nvPr>
        </p:nvSpPr>
        <p:spPr>
          <a:xfrm>
            <a:off x="0" y="0"/>
            <a:ext cx="8172400" cy="1164744"/>
          </a:xfrm>
        </p:spPr>
        <p:txBody>
          <a:bodyPr>
            <a:normAutofit/>
          </a:bodyPr>
          <a:lstStyle/>
          <a:p>
            <a:pPr algn="ctr"/>
            <a:r>
              <a:rPr lang="ru-RU" dirty="0"/>
              <a:t> </a:t>
            </a:r>
            <a:r>
              <a:rPr lang="ru-RU" sz="4000" i="1" dirty="0"/>
              <a:t>Шоколадный </a:t>
            </a:r>
            <a:r>
              <a:rPr lang="ru-RU" sz="4000" i="1" dirty="0" err="1"/>
              <a:t>амфетамин</a:t>
            </a:r>
            <a:r>
              <a:rPr lang="ru-RU" sz="4000" i="1" dirty="0"/>
              <a:t>?</a:t>
            </a:r>
            <a:endParaRPr lang="ru-RU" dirty="0"/>
          </a:p>
        </p:txBody>
      </p:sp>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4126" y="2060848"/>
            <a:ext cx="2442487" cy="3554758"/>
          </a:xfrm>
          <a:prstGeom prst="rect">
            <a:avLst/>
          </a:prstGeom>
        </p:spPr>
      </p:pic>
    </p:spTree>
    <p:extLst>
      <p:ext uri="{BB962C8B-B14F-4D97-AF65-F5344CB8AC3E}">
        <p14:creationId xmlns:p14="http://schemas.microsoft.com/office/powerpoint/2010/main" val="1153117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8521" y="836712"/>
            <a:ext cx="8208912" cy="6407663"/>
          </a:xfrm>
        </p:spPr>
        <p:txBody>
          <a:bodyPr>
            <a:normAutofit/>
          </a:bodyPr>
          <a:lstStyle/>
          <a:p>
            <a:endParaRPr lang="ru-RU" sz="3200" dirty="0" smtClean="0"/>
          </a:p>
          <a:p>
            <a:r>
              <a:rPr lang="ru-RU" sz="1600" dirty="0" smtClean="0"/>
              <a:t>Тоже самое можно сказать об </a:t>
            </a:r>
            <a:r>
              <a:rPr lang="ru-RU" sz="1600" dirty="0" err="1" smtClean="0"/>
              <a:t>анандамиде</a:t>
            </a:r>
            <a:r>
              <a:rPr lang="ru-RU" sz="1600" dirty="0" smtClean="0"/>
              <a:t>, современном кандидате на </a:t>
            </a:r>
            <a:r>
              <a:rPr lang="ru-RU" sz="1600" dirty="0" err="1" smtClean="0"/>
              <a:t>психоактивного</a:t>
            </a:r>
            <a:r>
              <a:rPr lang="ru-RU" sz="1600" dirty="0" smtClean="0"/>
              <a:t> ингредиента шоколада. </a:t>
            </a:r>
            <a:r>
              <a:rPr lang="ru-RU" sz="1600" dirty="0" err="1" smtClean="0"/>
              <a:t>Анандамид</a:t>
            </a:r>
            <a:r>
              <a:rPr lang="ru-RU" sz="1600" dirty="0" smtClean="0"/>
              <a:t> - трансмиттер, нацеленный на те же мозговые структуры, что и THC - активный ингредиент конопли. Но специалисты подсчитали, что чтобы </a:t>
            </a:r>
            <a:r>
              <a:rPr lang="ru-RU" sz="1600" dirty="0" err="1" smtClean="0"/>
              <a:t>анандамид</a:t>
            </a:r>
            <a:r>
              <a:rPr lang="ru-RU" sz="1600" dirty="0" smtClean="0"/>
              <a:t> смог оказать существенное влияние на мозг, нам понадобится съесть несколько килограммов шоколада.</a:t>
            </a:r>
          </a:p>
          <a:p>
            <a:endParaRPr lang="ru-RU" sz="1600" dirty="0" smtClean="0"/>
          </a:p>
          <a:p>
            <a:r>
              <a:rPr lang="ru-RU" sz="1600" dirty="0" err="1" smtClean="0"/>
              <a:t>Нейро</a:t>
            </a:r>
            <a:r>
              <a:rPr lang="ru-RU" sz="1600" dirty="0" smtClean="0"/>
              <a:t>-ученый </a:t>
            </a:r>
            <a:r>
              <a:rPr lang="ru-RU" sz="1600" dirty="0" err="1" smtClean="0"/>
              <a:t>Даниел</a:t>
            </a:r>
            <a:r>
              <a:rPr lang="ru-RU" sz="1600" dirty="0" smtClean="0"/>
              <a:t> </a:t>
            </a:r>
            <a:r>
              <a:rPr lang="ru-RU" sz="1600" dirty="0" err="1" smtClean="0"/>
              <a:t>Пиомелли</a:t>
            </a:r>
            <a:r>
              <a:rPr lang="ru-RU" sz="1600" dirty="0" smtClean="0"/>
              <a:t> предположил, что для достижения высшей точки удовольствия шоколад работает косвенно. Кроме самого </a:t>
            </a:r>
            <a:r>
              <a:rPr lang="ru-RU" sz="1600" dirty="0" err="1" smtClean="0"/>
              <a:t>анандамида</a:t>
            </a:r>
            <a:r>
              <a:rPr lang="ru-RU" sz="1600" dirty="0" smtClean="0"/>
              <a:t> в шоколаде содержатся два вещества, задерживающие распад </a:t>
            </a:r>
            <a:r>
              <a:rPr lang="ru-RU" sz="1600" dirty="0" err="1" smtClean="0"/>
              <a:t>анандамида</a:t>
            </a:r>
            <a:r>
              <a:rPr lang="ru-RU" sz="1600" dirty="0" smtClean="0"/>
              <a:t>. Поэтому шоколад может работать, </a:t>
            </a:r>
            <a:r>
              <a:rPr lang="ru-RU" sz="1600" dirty="0" err="1" smtClean="0"/>
              <a:t>продливая</a:t>
            </a:r>
            <a:r>
              <a:rPr lang="ru-RU" sz="1600" dirty="0" smtClean="0"/>
              <a:t> действие этого натурального </a:t>
            </a:r>
            <a:r>
              <a:rPr lang="ru-RU" sz="1600" dirty="0" err="1" smtClean="0"/>
              <a:t>стимулянта</a:t>
            </a:r>
            <a:r>
              <a:rPr lang="ru-RU" sz="1600" dirty="0" smtClean="0"/>
              <a:t> на мозг.</a:t>
            </a:r>
          </a:p>
          <a:p>
            <a:pPr algn="ctr"/>
            <a:endParaRPr lang="ru-RU" sz="2000" b="1" i="1" dirty="0" smtClean="0"/>
          </a:p>
          <a:p>
            <a:pPr marL="0" indent="0" algn="ctr">
              <a:buNone/>
            </a:pPr>
            <a:r>
              <a:rPr lang="ru-RU" sz="2000" b="1" i="1" dirty="0" smtClean="0"/>
              <a:t>        </a:t>
            </a:r>
            <a:endParaRPr lang="ru-RU" sz="1200" dirty="0"/>
          </a:p>
        </p:txBody>
      </p:sp>
      <p:sp>
        <p:nvSpPr>
          <p:cNvPr id="4" name="Заголовок 1"/>
          <p:cNvSpPr>
            <a:spLocks noGrp="1"/>
          </p:cNvSpPr>
          <p:nvPr>
            <p:ph type="title"/>
          </p:nvPr>
        </p:nvSpPr>
        <p:spPr>
          <a:xfrm>
            <a:off x="-16973" y="3814"/>
            <a:ext cx="8172400" cy="1164744"/>
          </a:xfrm>
        </p:spPr>
        <p:txBody>
          <a:bodyPr>
            <a:normAutofit/>
          </a:bodyPr>
          <a:lstStyle/>
          <a:p>
            <a:pPr algn="ctr"/>
            <a:r>
              <a:rPr lang="ru-RU" dirty="0"/>
              <a:t> </a:t>
            </a:r>
            <a:r>
              <a:rPr lang="ru-RU" sz="4000" i="1" dirty="0" smtClean="0"/>
              <a:t>Шоколадная конопля?</a:t>
            </a:r>
            <a:endParaRPr lang="ru-RU"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521" y="4509120"/>
            <a:ext cx="2713975" cy="2393028"/>
          </a:xfrm>
          <a:prstGeom prst="rect">
            <a:avLst/>
          </a:prstGeom>
        </p:spPr>
      </p:pic>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36941" y="4509120"/>
            <a:ext cx="2393028" cy="2393028"/>
          </a:xfrm>
          <a:prstGeom prst="rect">
            <a:avLst/>
          </a:prstGeom>
        </p:spPr>
      </p:pic>
      <p:pic>
        <p:nvPicPr>
          <p:cNvPr id="2" name="Рисунок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0" y="4501881"/>
            <a:ext cx="3600400" cy="2400267"/>
          </a:xfrm>
          <a:prstGeom prst="rect">
            <a:avLst/>
          </a:prstGeom>
        </p:spPr>
      </p:pic>
    </p:spTree>
    <p:extLst>
      <p:ext uri="{BB962C8B-B14F-4D97-AF65-F5344CB8AC3E}">
        <p14:creationId xmlns:p14="http://schemas.microsoft.com/office/powerpoint/2010/main" val="152030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476672"/>
            <a:ext cx="7743056" cy="1143000"/>
          </a:xfrm>
        </p:spPr>
        <p:txBody>
          <a:bodyPr>
            <a:noAutofit/>
          </a:bodyPr>
          <a:lstStyle/>
          <a:p>
            <a:r>
              <a:rPr lang="ru-RU" sz="3200" b="1" i="1" dirty="0" smtClean="0"/>
              <a:t>Американские ученые называют шоколад легким наркотиком</a:t>
            </a:r>
            <a:br>
              <a:rPr lang="ru-RU" sz="3200" b="1" i="1" dirty="0" smtClean="0"/>
            </a:br>
            <a:endParaRPr lang="ru-RU" sz="3200" b="1" i="1" dirty="0"/>
          </a:p>
        </p:txBody>
      </p:sp>
      <p:sp>
        <p:nvSpPr>
          <p:cNvPr id="3" name="Объект 2"/>
          <p:cNvSpPr>
            <a:spLocks noGrp="1"/>
          </p:cNvSpPr>
          <p:nvPr>
            <p:ph idx="1"/>
          </p:nvPr>
        </p:nvSpPr>
        <p:spPr>
          <a:xfrm>
            <a:off x="0" y="1412776"/>
            <a:ext cx="8172400" cy="5445224"/>
          </a:xfrm>
        </p:spPr>
        <p:txBody>
          <a:bodyPr>
            <a:normAutofit fontScale="85000" lnSpcReduction="20000"/>
          </a:bodyPr>
          <a:lstStyle/>
          <a:p>
            <a:pPr marL="0" indent="0">
              <a:buNone/>
            </a:pPr>
            <a:endParaRPr lang="ru-RU" dirty="0" smtClean="0"/>
          </a:p>
          <a:p>
            <a:r>
              <a:rPr lang="ru-RU" dirty="0" smtClean="0"/>
              <a:t>Шоколад содержит вещество, вызывающее зависимость.</a:t>
            </a:r>
          </a:p>
          <a:p>
            <a:endParaRPr lang="ru-RU" dirty="0" smtClean="0"/>
          </a:p>
          <a:p>
            <a:r>
              <a:rPr lang="ru-RU" dirty="0" smtClean="0"/>
              <a:t>Ученые назвали шоколад легким наркотиком. Американские ученые узнали почему у людей развивается тяга к шоколаду. Дело в том, что этот любимый всеми продукт, содержит в себе вещество, из-за которого возникает сильнейшее привыкание и зависимость. На человека этот компонент действует как легкие наркотики.</a:t>
            </a:r>
          </a:p>
          <a:p>
            <a:endParaRPr lang="ru-RU" dirty="0" smtClean="0"/>
          </a:p>
          <a:p>
            <a:r>
              <a:rPr lang="ru-RU" dirty="0" smtClean="0"/>
              <a:t>Пытаясь выяснить причину безграничной любви к шоколаду, исследователи провели эксперимент. В результате ученым удалось выяснилось, что главная причина кроется в </a:t>
            </a:r>
            <a:r>
              <a:rPr lang="ru-RU" dirty="0" err="1" smtClean="0"/>
              <a:t>анданамиде</a:t>
            </a:r>
            <a:r>
              <a:rPr lang="ru-RU" dirty="0" smtClean="0"/>
              <a:t>, – веществе, которое содержится в какао. </a:t>
            </a:r>
            <a:r>
              <a:rPr lang="ru-RU" dirty="0" err="1" smtClean="0"/>
              <a:t>Анданамид</a:t>
            </a:r>
            <a:r>
              <a:rPr lang="ru-RU" dirty="0" smtClean="0"/>
              <a:t> – натуральный компонент. На человека он действует подобно марихуане – избавляет от негативных эмоций, расслабляет, приносит гармонию и умиротворенность.</a:t>
            </a:r>
          </a:p>
          <a:p>
            <a:endParaRPr lang="ru-RU" dirty="0" smtClean="0"/>
          </a:p>
        </p:txBody>
      </p:sp>
    </p:spTree>
    <p:extLst>
      <p:ext uri="{BB962C8B-B14F-4D97-AF65-F5344CB8AC3E}">
        <p14:creationId xmlns:p14="http://schemas.microsoft.com/office/powerpoint/2010/main" val="956573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16632"/>
            <a:ext cx="7239000" cy="1143000"/>
          </a:xfrm>
        </p:spPr>
        <p:txBody>
          <a:bodyPr/>
          <a:lstStyle/>
          <a:p>
            <a:pPr algn="ctr"/>
            <a:r>
              <a:rPr lang="ru-RU" dirty="0" err="1"/>
              <a:t>Шокоголизм</a:t>
            </a:r>
            <a:endParaRPr lang="ru-RU" dirty="0"/>
          </a:p>
        </p:txBody>
      </p:sp>
      <p:sp>
        <p:nvSpPr>
          <p:cNvPr id="3" name="Объект 2"/>
          <p:cNvSpPr>
            <a:spLocks noGrp="1"/>
          </p:cNvSpPr>
          <p:nvPr>
            <p:ph idx="1"/>
          </p:nvPr>
        </p:nvSpPr>
        <p:spPr>
          <a:xfrm>
            <a:off x="2843808" y="1844824"/>
            <a:ext cx="5112568" cy="5013176"/>
          </a:xfrm>
        </p:spPr>
        <p:txBody>
          <a:bodyPr>
            <a:normAutofit/>
          </a:bodyPr>
          <a:lstStyle/>
          <a:p>
            <a:r>
              <a:rPr lang="ru-RU" sz="2000" dirty="0" smtClean="0"/>
              <a:t>Это </a:t>
            </a:r>
            <a:r>
              <a:rPr lang="ru-RU" sz="2000" dirty="0"/>
              <a:t>возможный сценарий развития физической зависимости от шоколада. Современные исследования </a:t>
            </a:r>
            <a:r>
              <a:rPr lang="ru-RU" sz="2000" dirty="0" err="1"/>
              <a:t>психоактивных</a:t>
            </a:r>
            <a:r>
              <a:rPr lang="ru-RU" sz="2000" dirty="0"/>
              <a:t> наркотиков показывают, что зависимость связывается с формированием и усилением необычных путей трансмиттеров в мозгу. Поэтому совершенно допустимо, что с каждым куском шоколада ваш мозг "перенастраивается", чтобы вы любили шоколад все больше и больше.</a:t>
            </a:r>
          </a:p>
          <a:p>
            <a:endParaRPr lang="ru-RU" dirty="0"/>
          </a:p>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464" y="1988840"/>
            <a:ext cx="2685613" cy="3600400"/>
          </a:xfrm>
          <a:prstGeom prst="rect">
            <a:avLst/>
          </a:prstGeom>
        </p:spPr>
      </p:pic>
    </p:spTree>
    <p:extLst>
      <p:ext uri="{BB962C8B-B14F-4D97-AF65-F5344CB8AC3E}">
        <p14:creationId xmlns:p14="http://schemas.microsoft.com/office/powerpoint/2010/main" val="4015555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052736"/>
            <a:ext cx="7588696" cy="5403000"/>
          </a:xfrm>
        </p:spPr>
        <p:txBody>
          <a:bodyPr>
            <a:normAutofit fontScale="92500" lnSpcReduction="20000"/>
          </a:bodyPr>
          <a:lstStyle/>
          <a:p>
            <a:r>
              <a:rPr lang="ru-RU" dirty="0" smtClean="0"/>
              <a:t>Помимо него свою роль играет выброс серотонина – гормона счастья. Также, некоторые другие вещества в составе шоколада стимулируют работу мозга, что вызывает прилив бодрости и энергии.</a:t>
            </a:r>
          </a:p>
          <a:p>
            <a:endParaRPr lang="ru-RU" dirty="0" smtClean="0"/>
          </a:p>
          <a:p>
            <a:r>
              <a:rPr lang="ru-RU" dirty="0" smtClean="0"/>
              <a:t>По версии ученых, шоколад содержит биохимическое соединение "</a:t>
            </a:r>
            <a:r>
              <a:rPr lang="ru-RU" dirty="0" err="1" smtClean="0"/>
              <a:t>эпикатехин</a:t>
            </a:r>
            <a:r>
              <a:rPr lang="ru-RU" dirty="0" smtClean="0"/>
              <a:t>, которое стимулирует работу мышц так же, как и занятия физкультурой". Этот мощный антиоксидант в темном шоколаде схож с одним из видов катехинов, который придает зеленому чаю его полезные свойства. Основываясь на опытах с мышами, ученые обнаружили, что </a:t>
            </a:r>
            <a:r>
              <a:rPr lang="ru-RU" dirty="0" err="1" smtClean="0"/>
              <a:t>эпикатехин</a:t>
            </a:r>
            <a:r>
              <a:rPr lang="ru-RU" dirty="0" smtClean="0"/>
              <a:t> способствует созданию такого же количества митохондрий – энергетических станций клетки, как и физические упражнения.</a:t>
            </a:r>
          </a:p>
          <a:p>
            <a:endParaRPr lang="ru-RU" dirty="0"/>
          </a:p>
        </p:txBody>
      </p:sp>
    </p:spTree>
    <p:extLst>
      <p:ext uri="{BB962C8B-B14F-4D97-AF65-F5344CB8AC3E}">
        <p14:creationId xmlns:p14="http://schemas.microsoft.com/office/powerpoint/2010/main" val="1136902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611507"/>
            <a:ext cx="7884368" cy="5217443"/>
          </a:xfrm>
        </p:spPr>
        <p:txBody>
          <a:bodyPr>
            <a:normAutofit fontScale="62500" lnSpcReduction="20000"/>
          </a:bodyPr>
          <a:lstStyle/>
          <a:p>
            <a:endParaRPr lang="ru-RU" dirty="0" smtClean="0"/>
          </a:p>
          <a:p>
            <a:pPr marL="0" indent="0">
              <a:buNone/>
            </a:pPr>
            <a:r>
              <a:rPr lang="ru-RU" dirty="0" smtClean="0"/>
              <a:t>    </a:t>
            </a:r>
            <a:r>
              <a:rPr lang="ru-RU" dirty="0" err="1" smtClean="0"/>
              <a:t>фенилэтиламина</a:t>
            </a:r>
            <a:r>
              <a:rPr lang="ru-RU" dirty="0" smtClean="0"/>
              <a:t> </a:t>
            </a:r>
            <a:r>
              <a:rPr lang="ru-RU" dirty="0" smtClean="0"/>
              <a:t>и три вида веществ, которые присутствуют в марихуане.</a:t>
            </a:r>
          </a:p>
          <a:p>
            <a:endParaRPr lang="ru-RU" dirty="0" smtClean="0"/>
          </a:p>
          <a:p>
            <a:r>
              <a:rPr lang="ru-RU" dirty="0" smtClean="0"/>
              <a:t>Именно они </a:t>
            </a:r>
            <a:r>
              <a:rPr lang="ru-RU" dirty="0" err="1" smtClean="0"/>
              <a:t>влият</a:t>
            </a:r>
            <a:r>
              <a:rPr lang="ru-RU" dirty="0" smtClean="0"/>
              <a:t> на химические процессы в головном мозге и создают ощущение полной расслабленности и блаженства. Кроме того, в шоколаде было найдено вещество, родственное гормону адреналина, которое повышает кровяное давление и делает более частым пульс, то есть является природным стимулятором.</a:t>
            </a:r>
          </a:p>
          <a:p>
            <a:endParaRPr lang="ru-RU" dirty="0" smtClean="0"/>
          </a:p>
          <a:p>
            <a:r>
              <a:rPr lang="ru-RU" dirty="0" smtClean="0"/>
              <a:t>Кстати все эти вещества не оказывают химического привыкания. Но в то же время шоколад вызывает психическую зависимость, определить и побороть которую труднее чем физическую. У зависимых при отказе от шоколада часто наблюдается агрессивное поведение, и это очень мешает им в повседневной жизни. Всемирная организация здравоохранения включила любовь к шоколаду в список опасных для жизни зависимостей - вместе с кофе, табаком и наркотиками.</a:t>
            </a:r>
          </a:p>
          <a:p>
            <a:endParaRPr lang="ru-RU" dirty="0" smtClean="0"/>
          </a:p>
          <a:p>
            <a:r>
              <a:rPr lang="ru-RU" dirty="0" smtClean="0"/>
              <a:t>И, что самое шокирующее, в ходе исследований обнаружено, что кокаин и шоколад действуют на одни и те же центры удовольствия коры головного мозга.</a:t>
            </a:r>
          </a:p>
          <a:p>
            <a:endParaRPr lang="ru-RU" dirty="0" smtClean="0"/>
          </a:p>
        </p:txBody>
      </p:sp>
      <p:sp>
        <p:nvSpPr>
          <p:cNvPr id="4" name="Заголовок 1"/>
          <p:cNvSpPr>
            <a:spLocks noGrp="1"/>
          </p:cNvSpPr>
          <p:nvPr>
            <p:ph type="title"/>
          </p:nvPr>
        </p:nvSpPr>
        <p:spPr>
          <a:xfrm>
            <a:off x="457200" y="320040"/>
            <a:ext cx="7239000" cy="1143000"/>
          </a:xfrm>
        </p:spPr>
        <p:txBody>
          <a:bodyPr>
            <a:normAutofit fontScale="90000"/>
          </a:bodyPr>
          <a:lstStyle/>
          <a:p>
            <a:pPr algn="ctr"/>
            <a:r>
              <a:rPr lang="ru-RU" sz="4000" i="1" dirty="0"/>
              <a:t> Шоколад - обладатель интересных веществ</a:t>
            </a:r>
            <a:r>
              <a:rPr lang="ru-RU" dirty="0"/>
              <a:t>:</a:t>
            </a:r>
          </a:p>
        </p:txBody>
      </p:sp>
    </p:spTree>
    <p:extLst>
      <p:ext uri="{BB962C8B-B14F-4D97-AF65-F5344CB8AC3E}">
        <p14:creationId xmlns:p14="http://schemas.microsoft.com/office/powerpoint/2010/main" val="2954314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Другая 23">
      <a:dk1>
        <a:sysClr val="windowText" lastClr="000000"/>
      </a:dk1>
      <a:lt1>
        <a:sysClr val="window" lastClr="FFFFFF"/>
      </a:lt1>
      <a:dk2>
        <a:srgbClr val="944910"/>
      </a:dk2>
      <a:lt2>
        <a:srgbClr val="EFE2D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44</TotalTime>
  <Words>1012</Words>
  <Application>Microsoft Office PowerPoint</Application>
  <PresentationFormat>Экран (4:3)</PresentationFormat>
  <Paragraphs>53</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Изящная</vt:lpstr>
      <vt:lpstr>Шоколад</vt:lpstr>
      <vt:lpstr> Почему шоколад заставляет нас хорошо себя чувствовать?</vt:lpstr>
      <vt:lpstr>Шоколадный экстази? </vt:lpstr>
      <vt:lpstr> Шоколадный амфетамин?</vt:lpstr>
      <vt:lpstr> Шоколадная конопля?</vt:lpstr>
      <vt:lpstr>Американские ученые называют шоколад легким наркотиком </vt:lpstr>
      <vt:lpstr>Шокоголизм</vt:lpstr>
      <vt:lpstr>Презентация PowerPoint</vt:lpstr>
      <vt:lpstr> Шоколад - обладатель интересных веществ:</vt:lpstr>
      <vt:lpstr>Презентация PowerPoint</vt:lpstr>
      <vt:lpstr>Презентация PowerPoint</vt:lpstr>
      <vt:lpstr>Немножко про сахар, что содержится в шоколаде</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SAMSUNG</dc:creator>
  <cp:lastModifiedBy>SAMSUNG</cp:lastModifiedBy>
  <cp:revision>10</cp:revision>
  <dcterms:created xsi:type="dcterms:W3CDTF">2014-01-15T22:18:56Z</dcterms:created>
  <dcterms:modified xsi:type="dcterms:W3CDTF">2014-01-15T23:06:31Z</dcterms:modified>
</cp:coreProperties>
</file>