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70" r:id="rId15"/>
    <p:sldId id="269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24.11.2013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24.11.2013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24.11.2013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24.11.2013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24.11.2013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24.11.2013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24.11.2013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24.11.2013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24.11.2013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24.11.2013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24.11.2013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fld id="{5B106E36-FD25-4E2D-B0AA-010F637433A0}" type="datetimeFigureOut">
              <a:rPr lang="ru-RU" smtClean="0"/>
              <a:pPr/>
              <a:t>24.11.2013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http://uk.wikipedia.org/wiki/%D0%91%D0%BE%D0%B4%D1%96-%D0%B0%D1%80%D1%82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uk-UA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6350" stA="55000" endA="300" endPos="45500" dir="5400000" sy="-100000" algn="bl" rotWithShape="0"/>
                </a:effectLst>
              </a:rPr>
              <a:t>Історія виникнення </a:t>
            </a:r>
            <a:r>
              <a:rPr lang="uk-UA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6350" stA="55000" endA="300" endPos="45500" dir="5400000" sy="-100000" algn="bl" rotWithShape="0"/>
                </a:effectLst>
              </a:rPr>
              <a:t>пірсингу</a:t>
            </a:r>
            <a:endParaRPr lang="ru-RU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effectLst>
                <a:reflection blurRad="6350" stA="55000" endA="300" endPos="45500" dir="5400000" sy="-100000" algn="bl" rotWithShape="0"/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r"/>
            <a:r>
              <a:rPr lang="uk-UA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Підготувала:</a:t>
            </a:r>
          </a:p>
          <a:p>
            <a:pPr algn="r"/>
            <a:r>
              <a:rPr lang="uk-UA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Учениця 10 класу</a:t>
            </a:r>
          </a:p>
          <a:p>
            <a:pPr algn="r"/>
            <a:r>
              <a:rPr lang="uk-UA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Колпакчі Яна</a:t>
            </a:r>
            <a:endParaRPr lang="ru-RU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499992" y="260648"/>
            <a:ext cx="2612976" cy="936104"/>
          </a:xfrm>
        </p:spPr>
        <p:txBody>
          <a:bodyPr/>
          <a:lstStyle/>
          <a:p>
            <a:pPr algn="r"/>
            <a:r>
              <a:rPr lang="uk-UA" sz="2800" dirty="0" err="1" smtClean="0"/>
              <a:t>Пірсинг</a:t>
            </a:r>
            <a:r>
              <a:rPr lang="uk-UA" sz="2800" dirty="0" smtClean="0"/>
              <a:t> язика</a:t>
            </a:r>
            <a:endParaRPr lang="ru-RU" sz="2800" dirty="0"/>
          </a:p>
        </p:txBody>
      </p:sp>
      <p:pic>
        <p:nvPicPr>
          <p:cNvPr id="7" name="Содержимое 6" descr="ff4bf07a2e_P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95535" y="404664"/>
            <a:ext cx="4108011" cy="2736304"/>
          </a:xfrm>
          <a:effectLst>
            <a:reflection blurRad="6350" stA="50000" endA="300" endPos="90000" dir="5400000" sy="-100000" algn="bl" rotWithShape="0"/>
          </a:effectLst>
        </p:spPr>
      </p:pic>
      <p:pic>
        <p:nvPicPr>
          <p:cNvPr id="8" name="Рисунок 7" descr="219585439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572000" y="3140968"/>
            <a:ext cx="4224469" cy="3168352"/>
          </a:xfrm>
          <a:prstGeom prst="rect">
            <a:avLst/>
          </a:prstGeom>
          <a:effectLst>
            <a:reflection blurRad="6350" stA="52000" endA="300" endPos="35000" dir="5400000" sy="-100000" algn="bl" rotWithShape="0"/>
          </a:effec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427984" y="188640"/>
            <a:ext cx="2324944" cy="882352"/>
          </a:xfrm>
        </p:spPr>
        <p:txBody>
          <a:bodyPr/>
          <a:lstStyle/>
          <a:p>
            <a:pPr algn="r"/>
            <a:r>
              <a:rPr lang="uk-UA" sz="3200" dirty="0" err="1" smtClean="0"/>
              <a:t>Пірсинг</a:t>
            </a:r>
            <a:r>
              <a:rPr lang="uk-UA" sz="3200" dirty="0" smtClean="0"/>
              <a:t> губ</a:t>
            </a:r>
            <a:endParaRPr lang="ru-RU" sz="3200" dirty="0"/>
          </a:p>
        </p:txBody>
      </p:sp>
      <p:pic>
        <p:nvPicPr>
          <p:cNvPr id="4" name="Содержимое 3" descr="x_fa7da748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l="15120"/>
          <a:stretch>
            <a:fillRect/>
          </a:stretch>
        </p:blipFill>
        <p:spPr>
          <a:xfrm>
            <a:off x="179512" y="1556792"/>
            <a:ext cx="3233936" cy="2590800"/>
          </a:xfrm>
          <a:effectLst>
            <a:reflection blurRad="6350" stA="52000" endA="300" endPos="35000" dir="5400000" sy="-100000" algn="bl" rotWithShape="0"/>
          </a:effectLst>
        </p:spPr>
      </p:pic>
      <p:pic>
        <p:nvPicPr>
          <p:cNvPr id="5" name="Рисунок 4" descr="1218837033_3.jpeg"/>
          <p:cNvPicPr>
            <a:picLocks noChangeAspect="1"/>
          </p:cNvPicPr>
          <p:nvPr/>
        </p:nvPicPr>
        <p:blipFill>
          <a:blip r:embed="rId3" cstate="print"/>
          <a:srcRect l="-119" t="10825" r="7694" b="7276"/>
          <a:stretch>
            <a:fillRect/>
          </a:stretch>
        </p:blipFill>
        <p:spPr>
          <a:xfrm>
            <a:off x="3527376" y="1052736"/>
            <a:ext cx="5616624" cy="3744416"/>
          </a:xfrm>
          <a:prstGeom prst="rect">
            <a:avLst/>
          </a:prstGeom>
          <a:effectLst>
            <a:reflection blurRad="6350" stA="50000" endA="300" endPos="55000" dir="5400000" sy="-100000" algn="bl" rotWithShape="0"/>
          </a:effec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499992" y="260648"/>
            <a:ext cx="2170584" cy="724942"/>
          </a:xfrm>
        </p:spPr>
        <p:txBody>
          <a:bodyPr/>
          <a:lstStyle/>
          <a:p>
            <a:pPr algn="r"/>
            <a:r>
              <a:rPr lang="uk-UA" sz="2400" dirty="0" err="1" smtClean="0"/>
              <a:t>Пірсинг</a:t>
            </a:r>
            <a:r>
              <a:rPr lang="uk-UA" sz="2400" dirty="0" smtClean="0"/>
              <a:t> пупка</a:t>
            </a:r>
            <a:endParaRPr lang="ru-RU" sz="2400" dirty="0"/>
          </a:p>
        </p:txBody>
      </p:sp>
      <p:pic>
        <p:nvPicPr>
          <p:cNvPr id="4" name="Содержимое 3" descr="1309865515_28_gobek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79512" y="548680"/>
            <a:ext cx="4267200" cy="3200400"/>
          </a:xfrm>
          <a:effectLst>
            <a:reflection blurRad="6350" stA="50000" endA="300" endPos="55000" dir="5400000" sy="-100000" algn="bl" rotWithShape="0"/>
          </a:effectLst>
        </p:spPr>
      </p:pic>
      <p:pic>
        <p:nvPicPr>
          <p:cNvPr id="5" name="Рисунок 4" descr="103581_201202032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44008" y="2420888"/>
            <a:ext cx="4142259" cy="3111556"/>
          </a:xfrm>
          <a:prstGeom prst="rect">
            <a:avLst/>
          </a:prstGeom>
          <a:effectLst>
            <a:reflection blurRad="6350" stA="52000" endA="300" endPos="35000" dir="5400000" sy="-100000" algn="bl" rotWithShape="0"/>
          </a:effec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51920" y="332656"/>
            <a:ext cx="3837112" cy="1143000"/>
          </a:xfrm>
        </p:spPr>
        <p:txBody>
          <a:bodyPr/>
          <a:lstStyle/>
          <a:p>
            <a:r>
              <a:rPr lang="uk-UA" sz="2800" dirty="0" smtClean="0"/>
              <a:t>Чоловіки із </a:t>
            </a:r>
            <a:r>
              <a:rPr lang="uk-UA" sz="2800" dirty="0" err="1" smtClean="0"/>
              <a:t>пірсингом</a:t>
            </a:r>
            <a:endParaRPr lang="ru-RU" sz="2800" dirty="0"/>
          </a:p>
        </p:txBody>
      </p:sp>
      <p:pic>
        <p:nvPicPr>
          <p:cNvPr id="4" name="Содержимое 3" descr="piercings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r="20621"/>
          <a:stretch>
            <a:fillRect/>
          </a:stretch>
        </p:blipFill>
        <p:spPr>
          <a:xfrm>
            <a:off x="5076056" y="1412776"/>
            <a:ext cx="3528392" cy="2959100"/>
          </a:xfrm>
          <a:effectLst>
            <a:reflection blurRad="6350" stA="50000" endA="300" endPos="55000" dir="5400000" sy="-100000" algn="bl" rotWithShape="0"/>
          </a:effectLst>
        </p:spPr>
      </p:pic>
      <p:pic>
        <p:nvPicPr>
          <p:cNvPr id="5" name="Рисунок 4" descr="220px-Body_art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3528" y="332656"/>
            <a:ext cx="3672408" cy="5541998"/>
          </a:xfrm>
          <a:prstGeom prst="rect">
            <a:avLst/>
          </a:prstGeom>
          <a:effectLst>
            <a:reflection blurRad="6350" stA="52000" endA="300" endPos="35000" dir="5400000" sy="-100000" algn="bl" rotWithShape="0"/>
          </a:effec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j4716_1190925791.jpg"/>
          <p:cNvPicPr>
            <a:picLocks noChangeAspect="1"/>
          </p:cNvPicPr>
          <p:nvPr/>
        </p:nvPicPr>
        <p:blipFill>
          <a:blip r:embed="rId2" cstate="print"/>
          <a:srcRect l="23877" t="10281" r="5670" b="6309"/>
          <a:stretch>
            <a:fillRect/>
          </a:stretch>
        </p:blipFill>
        <p:spPr>
          <a:xfrm>
            <a:off x="4362898" y="2636912"/>
            <a:ext cx="4781102" cy="3384376"/>
          </a:xfrm>
          <a:prstGeom prst="rect">
            <a:avLst/>
          </a:prstGeom>
          <a:effectLst>
            <a:reflection blurRad="6350" stA="50000" endA="300" endPos="55000" dir="5400000" sy="-100000" algn="bl" rotWithShape="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220072" y="980728"/>
            <a:ext cx="2468960" cy="1143000"/>
          </a:xfrm>
        </p:spPr>
        <p:txBody>
          <a:bodyPr/>
          <a:lstStyle/>
          <a:p>
            <a:pPr algn="r"/>
            <a:r>
              <a:rPr lang="uk-UA" sz="2800" dirty="0" err="1" smtClean="0"/>
              <a:t>Пірсинг</a:t>
            </a:r>
            <a:r>
              <a:rPr lang="uk-UA" sz="2800" dirty="0" smtClean="0"/>
              <a:t> брови</a:t>
            </a:r>
            <a:endParaRPr lang="ru-RU" sz="2800" dirty="0"/>
          </a:p>
        </p:txBody>
      </p:sp>
      <p:pic>
        <p:nvPicPr>
          <p:cNvPr id="4" name="Содержимое 3" descr="Eye2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251519" y="404664"/>
            <a:ext cx="4330423" cy="3312368"/>
          </a:xfrm>
          <a:effectLst>
            <a:reflection blurRad="6350" stA="52000" endA="300" endPos="35000" dir="5400000" sy="-100000" algn="bl" rotWithShape="0"/>
          </a:effectLst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0"/>
            <a:ext cx="8229600" cy="1143000"/>
          </a:xfrm>
        </p:spPr>
        <p:txBody>
          <a:bodyPr/>
          <a:lstStyle/>
          <a:p>
            <a:r>
              <a:rPr lang="uk-UA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</a:rPr>
              <a:t>Дякую за увагу!</a:t>
            </a:r>
            <a:endParaRPr lang="ru-RU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4" name="Содержимое 3" descr="1294437409_00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95536" y="980728"/>
            <a:ext cx="3004737" cy="4525963"/>
          </a:xfrm>
          <a:effectLst>
            <a:reflection blurRad="6350" stA="50000" endA="300" endPos="55000" dir="5400000" sy="-100000" algn="bl" rotWithShape="0"/>
          </a:effectLst>
        </p:spPr>
      </p:pic>
      <p:pic>
        <p:nvPicPr>
          <p:cNvPr id="5" name="Рисунок 4" descr="piarsing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707904" y="3861048"/>
            <a:ext cx="4188373" cy="2790081"/>
          </a:xfrm>
          <a:prstGeom prst="rect">
            <a:avLst/>
          </a:prstGeom>
          <a:effectLst>
            <a:reflection blurRad="6350" stA="50000" endA="300" endPos="55000" dir="5400000" sy="-100000" algn="bl" rotWithShape="0"/>
          </a:effectLst>
        </p:spPr>
      </p:pic>
      <p:pic>
        <p:nvPicPr>
          <p:cNvPr id="6" name="Рисунок 5" descr="200812173138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635896" y="980728"/>
            <a:ext cx="4192306" cy="2952328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11560" y="908720"/>
            <a:ext cx="4896544" cy="5256584"/>
          </a:xfrm>
        </p:spPr>
        <p:txBody>
          <a:bodyPr/>
          <a:lstStyle/>
          <a:p>
            <a:r>
              <a:rPr lang="vi-VN" sz="2800" b="1" dirty="0" smtClean="0"/>
              <a:t>Пі́рсинг</a:t>
            </a:r>
            <a:r>
              <a:rPr lang="vi-VN" sz="2800" dirty="0" smtClean="0"/>
              <a:t> </a:t>
            </a:r>
            <a:r>
              <a:rPr lang="uk-UA" sz="2800" dirty="0" smtClean="0"/>
              <a:t>-</a:t>
            </a:r>
            <a:r>
              <a:rPr lang="vi-VN" sz="2800" dirty="0" smtClean="0"/>
              <a:t>вид</a:t>
            </a:r>
            <a:r>
              <a:rPr lang="vi-VN" sz="2800" dirty="0" smtClean="0"/>
              <a:t> </a:t>
            </a:r>
            <a:r>
              <a:rPr lang="vi-VN" sz="2800" dirty="0" smtClean="0">
                <a:hlinkClick r:id="rId2" tooltip="Боді-арт"/>
              </a:rPr>
              <a:t>боді-арту</a:t>
            </a:r>
            <a:r>
              <a:rPr lang="vi-VN" sz="2800" dirty="0" smtClean="0"/>
              <a:t>, що зазвичай полягає у проколюванні ділянок тіла з метою фіксації прикрас та/або інших елементів у каналах що утворилися</a:t>
            </a:r>
            <a:r>
              <a:rPr lang="vi-VN" sz="2800" dirty="0" smtClean="0"/>
              <a:t>.</a:t>
            </a:r>
            <a:endParaRPr lang="uk-UA" sz="2800" dirty="0" smtClean="0"/>
          </a:p>
          <a:p>
            <a:r>
              <a:rPr lang="uk-UA" sz="2800" dirty="0" smtClean="0"/>
              <a:t>Слово </a:t>
            </a:r>
            <a:r>
              <a:rPr lang="uk-UA" sz="2800" dirty="0" err="1" smtClean="0"/>
              <a:t>пірсинг</a:t>
            </a:r>
            <a:r>
              <a:rPr lang="uk-UA" sz="2800" dirty="0" smtClean="0"/>
              <a:t> означає </a:t>
            </a:r>
            <a:r>
              <a:rPr lang="uk-UA" sz="2800" dirty="0" err="1" smtClean="0"/>
              <a:t>“проколювання</a:t>
            </a:r>
            <a:r>
              <a:rPr lang="uk-UA" sz="2800" dirty="0" smtClean="0"/>
              <a:t> отворів у </a:t>
            </a:r>
            <a:r>
              <a:rPr lang="uk-UA" sz="2800" dirty="0" err="1" smtClean="0"/>
              <a:t>тілі”</a:t>
            </a:r>
            <a:r>
              <a:rPr lang="uk-UA" sz="2800" dirty="0" smtClean="0"/>
              <a:t> з подальшим носінням сережок,кілець та інших прикрас</a:t>
            </a:r>
            <a:endParaRPr lang="ru-RU" sz="2800" dirty="0"/>
          </a:p>
        </p:txBody>
      </p:sp>
      <p:pic>
        <p:nvPicPr>
          <p:cNvPr id="4" name="Рисунок 3" descr="09302e7a8521d041a31b5e1831ecab8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580112" y="836712"/>
            <a:ext cx="2575560" cy="3253740"/>
          </a:xfrm>
          <a:prstGeom prst="rect">
            <a:avLst/>
          </a:prstGeom>
          <a:effectLst>
            <a:reflection blurRad="6350" stA="52000" endA="300" endPos="35000" dir="5400000" sy="-100000" algn="bl" rotWithShape="0"/>
          </a:effec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980728"/>
            <a:ext cx="6588224" cy="5400600"/>
          </a:xfrm>
        </p:spPr>
        <p:txBody>
          <a:bodyPr/>
          <a:lstStyle/>
          <a:p>
            <a:r>
              <a:rPr lang="uk-UA" dirty="0" smtClean="0"/>
              <a:t>Найстаріша мумія з </a:t>
            </a:r>
            <a:r>
              <a:rPr lang="uk-UA" dirty="0" err="1" smtClean="0"/>
              <a:t>пірсингом</a:t>
            </a:r>
            <a:r>
              <a:rPr lang="uk-UA" dirty="0" smtClean="0"/>
              <a:t> вуха була знайдена в Австрійському льодовику 1991 року. Ії вік – більше 5 </a:t>
            </a:r>
            <a:r>
              <a:rPr lang="uk-UA" dirty="0" err="1" smtClean="0"/>
              <a:t>тис.років</a:t>
            </a:r>
            <a:r>
              <a:rPr lang="uk-UA" dirty="0" smtClean="0"/>
              <a:t>. Вуха муміфікованого тіла були проколенні з ритуальною метою давні племена вважали,що демони проникають у тіло людини через вухо,а проколювання вух і металеві прикраси допомагають запобігти проникненню демонів </a:t>
            </a:r>
            <a:endParaRPr lang="ru-RU" dirty="0"/>
          </a:p>
        </p:txBody>
      </p:sp>
      <p:pic>
        <p:nvPicPr>
          <p:cNvPr id="6" name="Рисунок 5" descr="king_tut_mummy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156176" y="1628799"/>
            <a:ext cx="2592288" cy="2812633"/>
          </a:xfrm>
          <a:prstGeom prst="rect">
            <a:avLst/>
          </a:prstGeom>
          <a:effectLst>
            <a:reflection blurRad="6350" stA="52000" endA="300" endPos="35000" dir="5400000" sy="-100000" algn="bl" rotWithShape="0"/>
          </a:effec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uk-UA" dirty="0" smtClean="0"/>
              <a:t>У стародавньому Єгипті тільки дочкам фараонів і жрицям проколювали пупок і вставляли в нього золоті прикраси</a:t>
            </a:r>
            <a:endParaRPr lang="ru-RU" dirty="0"/>
          </a:p>
        </p:txBody>
      </p:sp>
      <p:pic>
        <p:nvPicPr>
          <p:cNvPr id="4" name="Рисунок 3" descr="osnovnye-pravila-provedeniya-razgruzochnyx-dnej-na-sokax-150x15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259632" y="3140968"/>
            <a:ext cx="2520280" cy="2520280"/>
          </a:xfrm>
          <a:prstGeom prst="rect">
            <a:avLst/>
          </a:prstGeom>
          <a:effectLst>
            <a:reflection blurRad="6350" stA="52000" endA="300" endPos="35000" dir="5400000" sy="-100000" algn="bl" rotWithShape="0"/>
          </a:effectLst>
        </p:spPr>
      </p:pic>
      <p:pic>
        <p:nvPicPr>
          <p:cNvPr id="5" name="Рисунок 4" descr="103581_201202032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44008" y="3068960"/>
            <a:ext cx="3450983" cy="2592288"/>
          </a:xfrm>
          <a:prstGeom prst="rect">
            <a:avLst/>
          </a:prstGeom>
          <a:effectLst>
            <a:reflection blurRad="6350" stA="52000" endA="300" endPos="35000" dir="5400000" sy="-100000" algn="bl" rotWithShape="0"/>
          </a:effec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83568" y="332656"/>
            <a:ext cx="5976664" cy="6264696"/>
          </a:xfrm>
        </p:spPr>
        <p:txBody>
          <a:bodyPr/>
          <a:lstStyle/>
          <a:p>
            <a:r>
              <a:rPr lang="uk-UA" sz="2800" dirty="0" smtClean="0"/>
              <a:t>Індійські жінки традиційно носять золоте кільце в ніздрі,часто декілька кілець. </a:t>
            </a:r>
            <a:r>
              <a:rPr lang="uk-UA" sz="2800" dirty="0" err="1" smtClean="0"/>
              <a:t>Пірсинг</a:t>
            </a:r>
            <a:r>
              <a:rPr lang="uk-UA" sz="2800" dirty="0" smtClean="0"/>
              <a:t> виконують напередодні їхнього шлюбу і навіть можуть зробити проти їхнього бажання. Кільце,вставлене в ніздрю,</a:t>
            </a:r>
            <a:r>
              <a:rPr lang="uk-UA" sz="2800" dirty="0" err="1" smtClean="0"/>
              <a:t>-символ</a:t>
            </a:r>
            <a:r>
              <a:rPr lang="uk-UA" sz="2800" dirty="0" smtClean="0"/>
              <a:t> підпорядкування,гарантія,що</a:t>
            </a:r>
            <a:endParaRPr lang="ru-RU" sz="2800" dirty="0"/>
          </a:p>
        </p:txBody>
      </p:sp>
      <p:pic>
        <p:nvPicPr>
          <p:cNvPr id="4" name="Рисунок 3" descr="Indian-Nose-Rings-Adorning-Nose-with-beautiful-Jewels-and-Rings14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588224" y="332656"/>
            <a:ext cx="2215469" cy="3369067"/>
          </a:xfrm>
          <a:prstGeom prst="rect">
            <a:avLst/>
          </a:prstGeom>
          <a:effectLst>
            <a:reflection blurRad="6350" stA="52000" endA="300" endPos="35000" dir="5400000" sy="-100000" algn="bl" rotWithShape="0"/>
          </a:effectLst>
        </p:spPr>
      </p:pic>
      <p:pic>
        <p:nvPicPr>
          <p:cNvPr id="5" name="Рисунок 4" descr="781px-Kutia_kondh_woman_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3528" y="3789040"/>
            <a:ext cx="2951247" cy="2267283"/>
          </a:xfrm>
          <a:prstGeom prst="rect">
            <a:avLst/>
          </a:prstGeom>
          <a:effectLst>
            <a:reflection blurRad="6350" stA="52000" endA="300" endPos="35000" dir="5400000" sy="-100000" algn="bl" rotWithShape="0"/>
          </a:effectLst>
        </p:spPr>
      </p:pic>
      <p:sp>
        <p:nvSpPr>
          <p:cNvPr id="6" name="Прямоугольник 5"/>
          <p:cNvSpPr/>
          <p:nvPr/>
        </p:nvSpPr>
        <p:spPr>
          <a:xfrm>
            <a:off x="3635896" y="4077072"/>
            <a:ext cx="5184576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800" dirty="0" smtClean="0"/>
              <a:t>жінка підкорятиметься </a:t>
            </a:r>
            <a:r>
              <a:rPr lang="uk-UA" sz="2800" dirty="0" smtClean="0"/>
              <a:t>майбутньому чоловікові:Бо </a:t>
            </a:r>
            <a:r>
              <a:rPr lang="uk-UA" sz="2800" dirty="0" smtClean="0"/>
              <a:t>якщо вона неслухняна,чоловік  має право провести її крізь натовп </a:t>
            </a:r>
            <a:r>
              <a:rPr lang="uk-UA" sz="2800" dirty="0" err="1" smtClean="0"/>
              <a:t>прив</a:t>
            </a:r>
            <a:r>
              <a:rPr lang="en-US" sz="2800" dirty="0" smtClean="0"/>
              <a:t>’</a:t>
            </a:r>
            <a:r>
              <a:rPr lang="ru-RU" sz="2800" dirty="0" smtClean="0"/>
              <a:t>яза</a:t>
            </a:r>
            <a:r>
              <a:rPr lang="uk-UA" sz="2800" dirty="0" err="1" smtClean="0"/>
              <a:t>ною</a:t>
            </a:r>
            <a:r>
              <a:rPr lang="uk-UA" sz="2800" dirty="0" smtClean="0"/>
              <a:t> за це </a:t>
            </a:r>
            <a:r>
              <a:rPr lang="uk-UA" sz="2800" dirty="0" smtClean="0"/>
              <a:t>кільце</a:t>
            </a:r>
            <a:endParaRPr lang="ru-RU" sz="28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23728" y="476672"/>
            <a:ext cx="4248472" cy="5904656"/>
          </a:xfrm>
        </p:spPr>
        <p:txBody>
          <a:bodyPr/>
          <a:lstStyle/>
          <a:p>
            <a:pPr algn="ctr"/>
            <a:r>
              <a:rPr lang="uk-UA" sz="2800" dirty="0" smtClean="0"/>
              <a:t>За літописними свідченнями,згадка про проколювання різних частин тіла (</a:t>
            </a:r>
            <a:r>
              <a:rPr lang="uk-UA" sz="2800" dirty="0" err="1" smtClean="0"/>
              <a:t>перважно</a:t>
            </a:r>
            <a:r>
              <a:rPr lang="uk-UA" sz="2800" dirty="0" smtClean="0"/>
              <a:t> вух) належить до правління князя Святослава .У літописі сказано,що Святослав – великий лисий велетень,з сережкою у </a:t>
            </a:r>
            <a:r>
              <a:rPr lang="uk-UA" sz="2800" dirty="0" err="1" smtClean="0"/>
              <a:t>мочці.Жіноча</a:t>
            </a:r>
            <a:r>
              <a:rPr lang="uk-UA" sz="2800" dirty="0" smtClean="0"/>
              <a:t> мода того часу також припускала носіння сережок</a:t>
            </a:r>
            <a:endParaRPr lang="ru-RU" sz="2800" dirty="0"/>
          </a:p>
        </p:txBody>
      </p:sp>
      <p:pic>
        <p:nvPicPr>
          <p:cNvPr id="4" name="Рисунок 3" descr="knyaginya-olga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620689"/>
            <a:ext cx="2627784" cy="3915398"/>
          </a:xfrm>
          <a:prstGeom prst="rect">
            <a:avLst/>
          </a:prstGeom>
          <a:effectLst>
            <a:reflection blurRad="6350" stA="50000" endA="300" endPos="38500" dist="50800" dir="5400000" sy="-100000" algn="bl" rotWithShape="0"/>
          </a:effectLst>
        </p:spPr>
      </p:pic>
      <p:pic>
        <p:nvPicPr>
          <p:cNvPr id="5" name="Рисунок 4" descr="103454935_122713747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300193" y="764704"/>
            <a:ext cx="2843808" cy="3600400"/>
          </a:xfrm>
          <a:prstGeom prst="rect">
            <a:avLst/>
          </a:prstGeom>
          <a:effectLst>
            <a:reflection blurRad="6350" stA="52000" endA="300" endPos="35000" dir="5400000" sy="-100000" algn="bl" rotWithShape="0"/>
          </a:effec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908720"/>
            <a:ext cx="3347864" cy="4525963"/>
          </a:xfrm>
        </p:spPr>
        <p:txBody>
          <a:bodyPr/>
          <a:lstStyle/>
          <a:p>
            <a:r>
              <a:rPr lang="uk-UA" dirty="0" smtClean="0"/>
              <a:t>У царській Росії матрос,що вперше перетнув екватор,вставляв у вухо сережку. </a:t>
            </a:r>
            <a:endParaRPr lang="ru-RU" dirty="0"/>
          </a:p>
        </p:txBody>
      </p:sp>
      <p:pic>
        <p:nvPicPr>
          <p:cNvPr id="4" name="Рисунок 3" descr="img-57307-f2f900d76d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351808" y="0"/>
            <a:ext cx="5792192" cy="4344144"/>
          </a:xfrm>
          <a:prstGeom prst="rect">
            <a:avLst/>
          </a:prstGeom>
          <a:effectLst>
            <a:reflection blurRad="6350" stA="52000" endA="300" endPos="35000" dir="5400000" sy="-100000" algn="bl" rotWithShape="0"/>
          </a:effectLst>
        </p:spPr>
      </p:pic>
      <p:sp>
        <p:nvSpPr>
          <p:cNvPr id="5" name="Прямоугольник 4"/>
          <p:cNvSpPr/>
          <p:nvPr/>
        </p:nvSpPr>
        <p:spPr>
          <a:xfrm>
            <a:off x="539552" y="4365104"/>
            <a:ext cx="8604448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3200" dirty="0" smtClean="0"/>
              <a:t>Деякі моряки робили </a:t>
            </a:r>
            <a:r>
              <a:rPr lang="uk-UA" sz="3200" dirty="0" err="1" smtClean="0"/>
              <a:t>пірсинг</a:t>
            </a:r>
            <a:r>
              <a:rPr lang="uk-UA" sz="3200" dirty="0" smtClean="0"/>
              <a:t> вух вважаючи,що це покращує гостроту зору. А у випадку загибелі моряка,вартості прикраси вистачало на похорони</a:t>
            </a:r>
            <a:endParaRPr lang="ru-RU" sz="32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5536" y="692696"/>
            <a:ext cx="5832648" cy="5544616"/>
          </a:xfrm>
        </p:spPr>
        <p:txBody>
          <a:bodyPr/>
          <a:lstStyle/>
          <a:p>
            <a:r>
              <a:rPr lang="uk-UA" sz="2800" dirty="0" smtClean="0"/>
              <a:t>Зараз майже у кожної жінки ( і не тільки) проколоті вуха,навіть не один раз,модно робити </a:t>
            </a:r>
            <a:r>
              <a:rPr lang="uk-UA" sz="2800" dirty="0" err="1" smtClean="0"/>
              <a:t>пірсинг</a:t>
            </a:r>
            <a:r>
              <a:rPr lang="uk-UA" sz="2800" dirty="0" smtClean="0"/>
              <a:t> пупка,язика,підборіддя. Сьогодні </a:t>
            </a:r>
            <a:r>
              <a:rPr lang="uk-UA" sz="2800" dirty="0" err="1" smtClean="0"/>
              <a:t>пірсинг</a:t>
            </a:r>
            <a:r>
              <a:rPr lang="uk-UA" sz="2800" dirty="0" smtClean="0"/>
              <a:t> можна робити усім:починаючи від маленьких дітей,яким дбайливі батьки відразу після народження відкривають шлях у світ моди і стилю,закінчуючи старшими людьми,які не хочуть відставати від моди.</a:t>
            </a:r>
            <a:endParaRPr lang="ru-RU" sz="2800" dirty="0"/>
          </a:p>
        </p:txBody>
      </p:sp>
      <p:pic>
        <p:nvPicPr>
          <p:cNvPr id="4" name="Рисунок 3" descr="399ef25c77b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940152" y="692697"/>
            <a:ext cx="3132348" cy="4176464"/>
          </a:xfrm>
          <a:prstGeom prst="rect">
            <a:avLst/>
          </a:prstGeom>
          <a:effectLst>
            <a:reflection blurRad="6350" stA="52000" endA="300" endPos="35000" dir="5400000" sy="-100000" algn="bl" rotWithShape="0"/>
          </a:effec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750c0957aa1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067944" y="1412776"/>
            <a:ext cx="4823837" cy="3312368"/>
          </a:xfrm>
          <a:prstGeom prst="rect">
            <a:avLst/>
          </a:prstGeom>
          <a:effectLst>
            <a:reflection blurRad="6350" stA="52000" endA="300" endPos="35000" dir="5400000" sy="-100000" algn="bl" rotWithShape="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139952" y="5733256"/>
            <a:ext cx="4773216" cy="782960"/>
          </a:xfrm>
        </p:spPr>
        <p:txBody>
          <a:bodyPr/>
          <a:lstStyle/>
          <a:p>
            <a:pPr algn="r"/>
            <a:r>
              <a:rPr lang="uk-UA" sz="2800" dirty="0" err="1" smtClean="0"/>
              <a:t>Пірсинг</a:t>
            </a:r>
            <a:r>
              <a:rPr lang="uk-UA" sz="2800" dirty="0" smtClean="0"/>
              <a:t> вух</a:t>
            </a:r>
            <a:endParaRPr lang="ru-RU" sz="2800" dirty="0"/>
          </a:p>
        </p:txBody>
      </p:sp>
      <p:pic>
        <p:nvPicPr>
          <p:cNvPr id="4" name="Содержимое 3" descr="363330-377021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755576" y="476672"/>
            <a:ext cx="3077655" cy="4525963"/>
          </a:xfrm>
          <a:effectLst>
            <a:reflection blurRad="6350" stA="52000" endA="300" endPos="35000" dir="5400000" sy="-100000" algn="bl" rotWithShape="0"/>
          </a:effec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edtgма1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Теedtgма1</Template>
  <TotalTime>0</TotalTime>
  <Words>255</Words>
  <Application>Microsoft Office PowerPoint</Application>
  <PresentationFormat>Экран (4:3)</PresentationFormat>
  <Paragraphs>21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Теedtgма1</vt:lpstr>
      <vt:lpstr>Історія виникнення пірсингу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Пірсинг вух</vt:lpstr>
      <vt:lpstr>Пірсинг язика</vt:lpstr>
      <vt:lpstr>Пірсинг губ</vt:lpstr>
      <vt:lpstr>Пірсинг пупка</vt:lpstr>
      <vt:lpstr>Чоловіки із пірсингом</vt:lpstr>
      <vt:lpstr>Пірсинг брови</vt:lpstr>
      <vt:lpstr>Дякую за увагу!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Історія виникнення пірсингу</dc:title>
  <cp:lastModifiedBy>Admin</cp:lastModifiedBy>
  <cp:revision>1</cp:revision>
  <dcterms:modified xsi:type="dcterms:W3CDTF">2013-11-24T20:12:41Z</dcterms:modified>
</cp:coreProperties>
</file>