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76" autoAdjust="0"/>
  </p:normalViewPr>
  <p:slideViewPr>
    <p:cSldViewPr>
      <p:cViewPr varScale="1">
        <p:scale>
          <a:sx n="65" d="100"/>
          <a:sy n="65" d="100"/>
        </p:scale>
        <p:origin x="-153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" b="49451"/>
          <a:stretch/>
        </p:blipFill>
        <p:spPr>
          <a:xfrm flipV="1">
            <a:off x="0" y="1214718"/>
            <a:ext cx="9144000" cy="5643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18"/>
          <a:stretch/>
        </p:blipFill>
        <p:spPr>
          <a:xfrm flipV="1">
            <a:off x="-2689" y="0"/>
            <a:ext cx="9144000" cy="1752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524000"/>
            <a:ext cx="9144000" cy="5334000"/>
          </a:xfrm>
          <a:prstGeom prst="rect">
            <a:avLst/>
          </a:prstGeom>
          <a:gradFill>
            <a:gsLst>
              <a:gs pos="23800">
                <a:srgbClr val="FFFFFF">
                  <a:alpha val="53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72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9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6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0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1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3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7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3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0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8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5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A616E-3577-4A09-AB5A-F087B1C2D76E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>
            <a:normAutofit/>
          </a:bodyPr>
          <a:lstStyle/>
          <a:p>
            <a:r>
              <a:rPr lang="ru-RU" sz="5400" b="1" i="1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Українське</a:t>
            </a:r>
            <a:r>
              <a:rPr lang="ru-RU" sz="54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i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образотворче</a:t>
            </a:r>
            <a:r>
              <a:rPr lang="ru-RU" sz="54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i="1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мистецтво</a:t>
            </a:r>
            <a:r>
              <a:rPr lang="ru-RU" sz="54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54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XIX</a:t>
            </a:r>
            <a:r>
              <a:rPr lang="uk-UA" sz="54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i="1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століття</a:t>
            </a:r>
            <a:endParaRPr lang="ru-RU" sz="5400" b="1" i="1" dirty="0">
              <a:ln w="12700">
                <a:solidFill>
                  <a:srgbClr val="002060"/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769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4953"/>
            <a:ext cx="794205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792" y="5778842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Картина "</a:t>
            </a:r>
            <a:r>
              <a:rPr lang="ru-RU" sz="2800" b="1" i="1" dirty="0" err="1"/>
              <a:t>Вечоріє</a:t>
            </a:r>
            <a:r>
              <a:rPr lang="ru-RU" sz="2800" b="1" i="1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63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346"/>
            <a:ext cx="8309126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6078965"/>
            <a:ext cx="1368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«Пасха»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64193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20688"/>
            <a:ext cx="4034202" cy="532859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монументальної</a:t>
            </a:r>
            <a:r>
              <a:rPr lang="ru-RU" dirty="0"/>
              <a:t> </a:t>
            </a:r>
            <a:r>
              <a:rPr lang="ru-RU" dirty="0" err="1"/>
              <a:t>скульптури</a:t>
            </a:r>
            <a:r>
              <a:rPr lang="ru-RU" dirty="0"/>
              <a:t>, то </a:t>
            </a:r>
            <a:r>
              <a:rPr lang="ru-RU" dirty="0" err="1"/>
              <a:t>окрасою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є </a:t>
            </a:r>
            <a:r>
              <a:rPr lang="ru-RU" dirty="0" err="1"/>
              <a:t>пам'ятники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Володимиру</a:t>
            </a:r>
            <a:r>
              <a:rPr lang="ru-RU" dirty="0"/>
              <a:t> Святому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97" y="1124744"/>
            <a:ext cx="3439534" cy="458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09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284984"/>
          </a:xfrm>
        </p:spPr>
        <p:txBody>
          <a:bodyPr>
            <a:normAutofit/>
          </a:bodyPr>
          <a:lstStyle/>
          <a:p>
            <a:r>
              <a:rPr lang="ru-RU" sz="3600" dirty="0" err="1"/>
              <a:t>Слід</a:t>
            </a:r>
            <a:r>
              <a:rPr lang="ru-RU" sz="3600" dirty="0"/>
              <a:t> </a:t>
            </a:r>
            <a:r>
              <a:rPr lang="ru-RU" sz="3600" dirty="0" err="1"/>
              <a:t>також</a:t>
            </a:r>
            <a:r>
              <a:rPr lang="ru-RU" sz="3600" dirty="0"/>
              <a:t> </a:t>
            </a:r>
            <a:r>
              <a:rPr lang="ru-RU" sz="3600" dirty="0" err="1"/>
              <a:t>назвати</a:t>
            </a:r>
            <a:r>
              <a:rPr lang="ru-RU" sz="3600" dirty="0"/>
              <a:t> </a:t>
            </a:r>
            <a:r>
              <a:rPr lang="ru-RU" sz="3600" dirty="0" err="1"/>
              <a:t>численні</a:t>
            </a:r>
            <a:r>
              <a:rPr lang="ru-RU" sz="3600" dirty="0"/>
              <a:t> </a:t>
            </a:r>
            <a:r>
              <a:rPr lang="ru-RU" sz="3600" dirty="0" err="1"/>
              <a:t>скульптурні</a:t>
            </a:r>
            <a:r>
              <a:rPr lang="ru-RU" sz="3600" dirty="0"/>
              <a:t> </a:t>
            </a:r>
            <a:r>
              <a:rPr lang="ru-RU" sz="3600" dirty="0" err="1"/>
              <a:t>оздоби</a:t>
            </a:r>
            <a:r>
              <a:rPr lang="ru-RU" sz="3600" dirty="0"/>
              <a:t> </a:t>
            </a:r>
            <a:r>
              <a:rPr lang="ru-RU" sz="3600" dirty="0" err="1"/>
              <a:t>відомих</a:t>
            </a:r>
            <a:r>
              <a:rPr lang="ru-RU" sz="3600" dirty="0"/>
              <a:t> </a:t>
            </a:r>
            <a:r>
              <a:rPr lang="ru-RU" sz="3600" dirty="0" err="1" smtClean="0"/>
              <a:t>пам'яток</a:t>
            </a:r>
            <a:r>
              <a:rPr lang="ru-RU" sz="3600" dirty="0" smtClean="0"/>
              <a:t> </a:t>
            </a:r>
            <a:r>
              <a:rPr lang="ru-RU" sz="3600" dirty="0" err="1" smtClean="0"/>
              <a:t>архітектури</a:t>
            </a:r>
            <a:r>
              <a:rPr lang="ru-RU" sz="3600" dirty="0" smtClean="0"/>
              <a:t> </a:t>
            </a:r>
            <a:r>
              <a:rPr lang="ru-RU" sz="3600" dirty="0"/>
              <a:t>— </a:t>
            </a:r>
            <a:r>
              <a:rPr lang="ru-RU" sz="3600" dirty="0" err="1"/>
              <a:t>зображення</a:t>
            </a:r>
            <a:r>
              <a:rPr lang="ru-RU" sz="3600" dirty="0"/>
              <a:t> на </a:t>
            </a:r>
            <a:r>
              <a:rPr lang="ru-RU" sz="3600" dirty="0" err="1"/>
              <a:t>античну</a:t>
            </a:r>
            <a:r>
              <a:rPr lang="ru-RU" sz="3600" dirty="0"/>
              <a:t> тему і </a:t>
            </a:r>
            <a:r>
              <a:rPr lang="ru-RU" sz="3600" dirty="0" err="1"/>
              <a:t>ліплення</a:t>
            </a:r>
            <a:r>
              <a:rPr lang="ru-RU" sz="3600" dirty="0"/>
              <a:t> </a:t>
            </a:r>
            <a:r>
              <a:rPr lang="ru-RU" sz="3600" dirty="0" smtClean="0"/>
              <a:t>в </a:t>
            </a:r>
            <a:r>
              <a:rPr lang="ru-RU" sz="3600" dirty="0" err="1" smtClean="0"/>
              <a:t>Одеському</a:t>
            </a:r>
            <a:r>
              <a:rPr lang="ru-RU" sz="3600" dirty="0" smtClean="0"/>
              <a:t> оперному </a:t>
            </a:r>
            <a:r>
              <a:rPr lang="ru-RU" sz="3600" dirty="0" err="1" smtClean="0"/>
              <a:t>театрі</a:t>
            </a:r>
            <a:endParaRPr lang="ru-RU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52936"/>
            <a:ext cx="4759465" cy="356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42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ru-RU" dirty="0"/>
              <a:t>Л. </a:t>
            </a:r>
            <a:r>
              <a:rPr lang="ru-RU" dirty="0" err="1"/>
              <a:t>Марконі</a:t>
            </a:r>
            <a:r>
              <a:rPr lang="ru-RU" dirty="0"/>
              <a:t> — на </a:t>
            </a:r>
            <a:r>
              <a:rPr lang="ru-RU" dirty="0" err="1"/>
              <a:t>будинку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Політехнічного</a:t>
            </a:r>
            <a:r>
              <a:rPr lang="ru-RU" dirty="0"/>
              <a:t> </a:t>
            </a:r>
            <a:r>
              <a:rPr lang="ru-RU" dirty="0" err="1"/>
              <a:t>інституту</a:t>
            </a:r>
            <a:r>
              <a:rPr lang="ru-RU" dirty="0"/>
              <a:t> у </a:t>
            </a:r>
            <a:r>
              <a:rPr lang="ru-RU" dirty="0" err="1"/>
              <a:t>Львові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52936"/>
            <a:ext cx="7334651" cy="271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37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Численні</a:t>
            </a:r>
            <a:r>
              <a:rPr lang="ru-RU" dirty="0" smtClean="0"/>
              <a:t> </a:t>
            </a:r>
            <a:r>
              <a:rPr lang="ru-RU" dirty="0" err="1"/>
              <a:t>скульптури</a:t>
            </a:r>
            <a:r>
              <a:rPr lang="ru-RU" dirty="0"/>
              <a:t> </a:t>
            </a:r>
            <a:r>
              <a:rPr lang="ru-RU" dirty="0" err="1"/>
              <a:t>українця</a:t>
            </a:r>
            <a:r>
              <a:rPr lang="ru-RU" dirty="0"/>
              <a:t> П.</a:t>
            </a:r>
            <a:br>
              <a:rPr lang="ru-RU" dirty="0"/>
            </a:br>
            <a:r>
              <a:rPr lang="ru-RU" dirty="0" err="1"/>
              <a:t>Війтовича</a:t>
            </a:r>
            <a:r>
              <a:rPr lang="ru-RU" dirty="0"/>
              <a:t> у </a:t>
            </a:r>
            <a:r>
              <a:rPr lang="ru-RU" dirty="0" err="1"/>
              <a:t>Львові</a:t>
            </a:r>
            <a:r>
              <a:rPr lang="ru-RU" dirty="0"/>
              <a:t> на </a:t>
            </a:r>
            <a:r>
              <a:rPr lang="ru-RU" dirty="0" err="1"/>
              <a:t>фасаді</a:t>
            </a:r>
            <a:r>
              <a:rPr lang="ru-RU" dirty="0"/>
              <a:t> </a:t>
            </a:r>
            <a:r>
              <a:rPr lang="ru-RU" dirty="0" err="1"/>
              <a:t>залізничного</a:t>
            </a:r>
            <a:r>
              <a:rPr lang="ru-RU" dirty="0"/>
              <a:t> вокзалу,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4674096" cy="350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2348880"/>
            <a:ext cx="25717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89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554461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Отже</a:t>
            </a:r>
            <a:r>
              <a:rPr lang="ru-RU" dirty="0"/>
              <a:t>, у XIX — на початку XX ст. </a:t>
            </a:r>
            <a:r>
              <a:rPr lang="ru-RU" dirty="0" err="1"/>
              <a:t>українська</a:t>
            </a:r>
            <a:r>
              <a:rPr lang="ru-RU" dirty="0"/>
              <a:t> культура </a:t>
            </a:r>
            <a:r>
              <a:rPr lang="ru-RU" dirty="0" err="1"/>
              <a:t>продовжувала</a:t>
            </a:r>
            <a:r>
              <a:rPr lang="ru-RU" dirty="0"/>
              <a:t> </a:t>
            </a:r>
            <a:r>
              <a:rPr lang="ru-RU" dirty="0" err="1" smtClean="0"/>
              <a:t>свійпрогресивний</a:t>
            </a:r>
            <a:r>
              <a:rPr lang="ru-RU" dirty="0" smtClean="0"/>
              <a:t> </a:t>
            </a:r>
            <a:r>
              <a:rPr lang="ru-RU" dirty="0" err="1"/>
              <a:t>розвиток</a:t>
            </a:r>
            <a:r>
              <a:rPr lang="ru-RU" dirty="0"/>
              <a:t>, </a:t>
            </a:r>
            <a:r>
              <a:rPr lang="ru-RU" dirty="0" err="1"/>
              <a:t>хоча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відбувалося</a:t>
            </a:r>
            <a:r>
              <a:rPr lang="ru-RU" dirty="0"/>
              <a:t> 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 smtClean="0"/>
              <a:t>систематичних</a:t>
            </a:r>
            <a:r>
              <a:rPr lang="ru-RU" dirty="0" smtClean="0"/>
              <a:t> </a:t>
            </a:r>
            <a:r>
              <a:rPr lang="ru-RU" dirty="0" err="1" smtClean="0"/>
              <a:t>утисків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заборон</a:t>
            </a:r>
            <a:r>
              <a:rPr lang="ru-RU" dirty="0"/>
              <a:t>. Тому </a:t>
            </a:r>
            <a:r>
              <a:rPr lang="ru-RU" dirty="0" err="1"/>
              <a:t>українська</a:t>
            </a:r>
            <a:r>
              <a:rPr lang="ru-RU" dirty="0"/>
              <a:t> культура не могла нормально</a:t>
            </a:r>
            <a:br>
              <a:rPr lang="ru-RU" dirty="0"/>
            </a:br>
            <a:r>
              <a:rPr lang="ru-RU" dirty="0" err="1"/>
              <a:t>розвиватися</a:t>
            </a:r>
            <a:r>
              <a:rPr lang="ru-RU" dirty="0"/>
              <a:t> за </a:t>
            </a:r>
            <a:r>
              <a:rPr lang="ru-RU" dirty="0" err="1"/>
              <a:t>властивими</a:t>
            </a:r>
            <a:r>
              <a:rPr lang="ru-RU" dirty="0"/>
              <a:t> </a:t>
            </a:r>
            <a:r>
              <a:rPr lang="ru-RU" dirty="0" err="1"/>
              <a:t>їй</a:t>
            </a:r>
            <a:r>
              <a:rPr lang="ru-RU" dirty="0"/>
              <a:t> </a:t>
            </a:r>
            <a:r>
              <a:rPr lang="ru-RU" dirty="0" err="1"/>
              <a:t>еволюційними</a:t>
            </a:r>
            <a:r>
              <a:rPr lang="ru-RU" dirty="0"/>
              <a:t> законами.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9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8928992" cy="5098578"/>
          </a:xfrm>
        </p:spPr>
        <p:txBody>
          <a:bodyPr>
            <a:normAutofit/>
          </a:bodyPr>
          <a:lstStyle/>
          <a:p>
            <a:r>
              <a:rPr lang="ru-RU" dirty="0"/>
              <a:t>У </a:t>
            </a:r>
            <a:r>
              <a:rPr lang="ru-RU" dirty="0" err="1"/>
              <a:t>першій</a:t>
            </a:r>
            <a:r>
              <a:rPr lang="ru-RU" dirty="0"/>
              <a:t> </a:t>
            </a:r>
            <a:r>
              <a:rPr lang="ru-RU" dirty="0" err="1"/>
              <a:t>половині</a:t>
            </a:r>
            <a:r>
              <a:rPr lang="ru-RU" dirty="0"/>
              <a:t> XIX ст. </a:t>
            </a:r>
            <a:r>
              <a:rPr lang="ru-RU" dirty="0" err="1"/>
              <a:t>розвивається</a:t>
            </a:r>
            <a:r>
              <a:rPr lang="ru-RU" dirty="0"/>
              <a:t> </a:t>
            </a:r>
            <a:r>
              <a:rPr lang="ru-RU" dirty="0" err="1"/>
              <a:t>станковий</a:t>
            </a:r>
            <a:r>
              <a:rPr lang="ru-RU" dirty="0"/>
              <a:t> </a:t>
            </a:r>
            <a:r>
              <a:rPr lang="ru-RU" dirty="0" err="1"/>
              <a:t>живопис</a:t>
            </a:r>
            <a:r>
              <a:rPr lang="ru-RU" dirty="0"/>
              <a:t>. </a:t>
            </a:r>
            <a:r>
              <a:rPr lang="ru-RU" dirty="0" err="1" smtClean="0"/>
              <a:t>Поширюється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автопортрет, </a:t>
            </a:r>
            <a:r>
              <a:rPr lang="ru-RU" dirty="0" err="1"/>
              <a:t>зростає</a:t>
            </a:r>
            <a:r>
              <a:rPr lang="ru-RU" dirty="0"/>
              <a:t> </a:t>
            </a:r>
            <a:r>
              <a:rPr lang="ru-RU" dirty="0" err="1"/>
              <a:t>інтерес</a:t>
            </a:r>
            <a:r>
              <a:rPr lang="ru-RU" dirty="0"/>
              <a:t> до камерного портрету, </a:t>
            </a:r>
            <a:r>
              <a:rPr lang="ru-RU" dirty="0" err="1"/>
              <a:t>мініатюри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05064"/>
            <a:ext cx="1995314" cy="236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4221088"/>
            <a:ext cx="1675583" cy="243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23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4114800" cy="5904656"/>
          </a:xfrm>
        </p:spPr>
        <p:txBody>
          <a:bodyPr>
            <a:normAutofit/>
          </a:bodyPr>
          <a:lstStyle/>
          <a:p>
            <a:r>
              <a:rPr lang="ru-RU" sz="3600" dirty="0" err="1"/>
              <a:t>Видатним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err="1"/>
              <a:t>представником</a:t>
            </a:r>
            <a:r>
              <a:rPr lang="ru-RU" sz="3600" dirty="0"/>
              <a:t> </a:t>
            </a:r>
            <a:r>
              <a:rPr lang="ru-RU" sz="3600" dirty="0" err="1"/>
              <a:t>українського</a:t>
            </a:r>
            <a:r>
              <a:rPr lang="ru-RU" sz="3600" dirty="0"/>
              <a:t> </a:t>
            </a:r>
            <a:r>
              <a:rPr lang="ru-RU" sz="3600" dirty="0" err="1"/>
              <a:t>реалістичного</a:t>
            </a:r>
            <a:r>
              <a:rPr lang="ru-RU" sz="3600" dirty="0"/>
              <a:t> портретного </a:t>
            </a:r>
            <a:r>
              <a:rPr lang="ru-RU" sz="3600" dirty="0" err="1"/>
              <a:t>живопису</a:t>
            </a:r>
            <a:r>
              <a:rPr lang="ru-RU" sz="3600" dirty="0"/>
              <a:t> </a:t>
            </a:r>
            <a:r>
              <a:rPr lang="ru-RU" sz="3600" dirty="0" err="1"/>
              <a:t>був</a:t>
            </a:r>
            <a:r>
              <a:rPr lang="ru-RU" sz="3600" dirty="0"/>
              <a:t> </a:t>
            </a:r>
            <a:r>
              <a:rPr lang="ru-RU" sz="3600" dirty="0" smtClean="0"/>
              <a:t>В. </a:t>
            </a:r>
            <a:r>
              <a:rPr lang="ru-RU" sz="3600" dirty="0" err="1" smtClean="0"/>
              <a:t>Тропінін</a:t>
            </a:r>
            <a:r>
              <a:rPr lang="ru-RU" sz="36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3816424" cy="493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2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Роботи Тропініна: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48642"/>
            <a:ext cx="3019863" cy="3794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36" y="2265317"/>
            <a:ext cx="2709094" cy="3510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0" y="1484784"/>
            <a:ext cx="2647752" cy="3652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9872" y="5877272"/>
            <a:ext cx="216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«Золотошвейка»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301208"/>
            <a:ext cx="2319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«Хлопчик з флейтою»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94344" y="5692606"/>
            <a:ext cx="1852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Портрет Пушкіна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3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2232248"/>
          </a:xfrm>
        </p:spPr>
        <p:txBody>
          <a:bodyPr>
            <a:normAutofit/>
          </a:bodyPr>
          <a:lstStyle/>
          <a:p>
            <a:r>
              <a:rPr lang="ru-RU" dirty="0"/>
              <a:t>Художник створив </a:t>
            </a:r>
            <a:r>
              <a:rPr lang="ru-RU" dirty="0" err="1"/>
              <a:t>узагальнений</a:t>
            </a:r>
            <a:r>
              <a:rPr lang="ru-RU" dirty="0"/>
              <a:t> образ </a:t>
            </a:r>
            <a:r>
              <a:rPr lang="ru-RU" dirty="0" err="1"/>
              <a:t>представника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народу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76872"/>
            <a:ext cx="28575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8475"/>
            <a:ext cx="27432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61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2578298"/>
          </a:xfrm>
        </p:spPr>
        <p:txBody>
          <a:bodyPr>
            <a:normAutofit fontScale="90000"/>
          </a:bodyPr>
          <a:lstStyle/>
          <a:p>
            <a:r>
              <a:rPr lang="ru-RU" dirty="0"/>
              <a:t>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зачинателів</a:t>
            </a:r>
            <a:r>
              <a:rPr lang="ru-RU" dirty="0"/>
              <a:t> </a:t>
            </a:r>
            <a:r>
              <a:rPr lang="ru-RU" dirty="0" err="1"/>
              <a:t>нової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пейзажного і </a:t>
            </a:r>
            <a:r>
              <a:rPr lang="ru-RU" dirty="0" err="1"/>
              <a:t>побутового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живопису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В. </a:t>
            </a:r>
            <a:r>
              <a:rPr lang="ru-RU" dirty="0" err="1"/>
              <a:t>Штернберг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68960"/>
            <a:ext cx="5277436" cy="350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48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Малюнки</a:t>
            </a:r>
            <a:r>
              <a:rPr lang="ru-RU" dirty="0"/>
              <a:t> і </a:t>
            </a:r>
            <a:r>
              <a:rPr lang="ru-RU" dirty="0" err="1"/>
              <a:t>акварелі</a:t>
            </a:r>
            <a:r>
              <a:rPr lang="ru-RU" dirty="0"/>
              <a:t> </a:t>
            </a:r>
            <a:r>
              <a:rPr lang="ru-RU" dirty="0" err="1"/>
              <a:t>Штернберга</a:t>
            </a:r>
            <a:r>
              <a:rPr lang="ru-RU" dirty="0"/>
              <a:t> </a:t>
            </a:r>
            <a:r>
              <a:rPr lang="ru-RU" dirty="0" err="1"/>
              <a:t>численні</a:t>
            </a:r>
            <a:r>
              <a:rPr lang="ru-RU" dirty="0"/>
              <a:t> і </a:t>
            </a:r>
            <a:r>
              <a:rPr lang="ru-RU" dirty="0" err="1"/>
              <a:t>зустрічаються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у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громадських</a:t>
            </a:r>
            <a:r>
              <a:rPr lang="ru-RU" dirty="0"/>
              <a:t> і </a:t>
            </a:r>
            <a:r>
              <a:rPr lang="ru-RU" dirty="0" err="1"/>
              <a:t>приватних</a:t>
            </a:r>
            <a:r>
              <a:rPr lang="ru-RU" dirty="0"/>
              <a:t> </a:t>
            </a:r>
            <a:r>
              <a:rPr lang="ru-RU" dirty="0" err="1"/>
              <a:t>колекціях</a:t>
            </a:r>
            <a:r>
              <a:rPr lang="ru-RU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2896"/>
            <a:ext cx="4417287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30915"/>
            <a:ext cx="3096344" cy="231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01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Autofit/>
          </a:bodyPr>
          <a:lstStyle/>
          <a:p>
            <a:r>
              <a:rPr lang="ru-RU" sz="2800" dirty="0" err="1"/>
              <a:t>Створене</a:t>
            </a:r>
            <a:r>
              <a:rPr lang="ru-RU" sz="2800" dirty="0"/>
              <a:t> 1870 р. у </a:t>
            </a:r>
            <a:r>
              <a:rPr lang="ru-RU" sz="2800" dirty="0" err="1"/>
              <a:t>Петербурзі</a:t>
            </a:r>
            <a:r>
              <a:rPr lang="ru-RU" sz="2800" dirty="0"/>
              <a:t> "</a:t>
            </a:r>
            <a:r>
              <a:rPr lang="ru-RU" sz="2800" dirty="0" err="1"/>
              <a:t>Товариство</a:t>
            </a:r>
            <a:r>
              <a:rPr lang="ru-RU" sz="2800" dirty="0"/>
              <a:t> </a:t>
            </a:r>
            <a:r>
              <a:rPr lang="ru-RU" sz="2800" dirty="0" err="1" smtClean="0"/>
              <a:t>пересувних</a:t>
            </a:r>
            <a:r>
              <a:rPr lang="ru-RU" sz="2800" dirty="0"/>
              <a:t> </a:t>
            </a:r>
            <a:r>
              <a:rPr lang="ru-RU" sz="2800" dirty="0" err="1" smtClean="0"/>
              <a:t>художніх</a:t>
            </a:r>
            <a:r>
              <a:rPr lang="ru-RU" sz="2800" dirty="0" smtClean="0"/>
              <a:t> </a:t>
            </a:r>
            <a:r>
              <a:rPr lang="ru-RU" sz="2800" dirty="0" err="1" smtClean="0"/>
              <a:t>виставок</a:t>
            </a:r>
            <a:r>
              <a:rPr lang="ru-RU" sz="2800" dirty="0" smtClean="0"/>
              <a:t>« </a:t>
            </a:r>
            <a:r>
              <a:rPr lang="ru-RU" sz="2800" dirty="0" err="1" smtClean="0"/>
              <a:t>сприяло</a:t>
            </a:r>
            <a:r>
              <a:rPr lang="ru-RU" sz="2800" dirty="0" smtClean="0"/>
              <a:t> </a:t>
            </a:r>
            <a:r>
              <a:rPr lang="ru-RU" sz="2800" dirty="0" err="1"/>
              <a:t>згуртуванню</a:t>
            </a:r>
            <a:r>
              <a:rPr lang="ru-RU" sz="2800" dirty="0"/>
              <a:t> </a:t>
            </a:r>
            <a:r>
              <a:rPr lang="ru-RU" sz="2800" dirty="0" err="1" smtClean="0"/>
              <a:t>митців</a:t>
            </a:r>
            <a:r>
              <a:rPr lang="ru-RU" sz="2800" dirty="0" smtClean="0"/>
              <a:t> демократичного </a:t>
            </a:r>
            <a:r>
              <a:rPr lang="ru-RU" sz="2800" dirty="0" err="1"/>
              <a:t>напрямку</a:t>
            </a:r>
            <a:r>
              <a:rPr lang="ru-RU" sz="2800" dirty="0"/>
              <a:t>. З </a:t>
            </a:r>
            <a:r>
              <a:rPr lang="ru-RU" sz="2800" dirty="0" err="1" smtClean="0"/>
              <a:t>діяльністю</a:t>
            </a:r>
            <a:r>
              <a:rPr lang="ru-RU" sz="2800" dirty="0" smtClean="0"/>
              <a:t> </a:t>
            </a:r>
            <a:r>
              <a:rPr lang="ru-RU" sz="2800" dirty="0" err="1" smtClean="0"/>
              <a:t>Товариства</a:t>
            </a:r>
            <a:r>
              <a:rPr lang="ru-RU" sz="2800" dirty="0" smtClean="0"/>
              <a:t> </a:t>
            </a:r>
            <a:r>
              <a:rPr lang="ru-RU" sz="2800" dirty="0" err="1"/>
              <a:t>пов'язаний</a:t>
            </a:r>
            <a:r>
              <a:rPr lang="ru-RU" sz="2800" dirty="0"/>
              <a:t> </a:t>
            </a:r>
            <a:r>
              <a:rPr lang="ru-RU" sz="2800" dirty="0" err="1"/>
              <a:t>розвиток</a:t>
            </a:r>
            <a:r>
              <a:rPr lang="ru-RU" sz="2800" dirty="0"/>
              <a:t> </a:t>
            </a:r>
            <a:r>
              <a:rPr lang="ru-RU" sz="2800" dirty="0" err="1"/>
              <a:t>художньої</a:t>
            </a:r>
            <a:r>
              <a:rPr lang="ru-RU" sz="2800" dirty="0"/>
              <a:t> </a:t>
            </a:r>
            <a:r>
              <a:rPr lang="ru-RU" sz="2800" dirty="0" err="1"/>
              <a:t>освіти</a:t>
            </a:r>
            <a:r>
              <a:rPr lang="ru-RU" sz="2800" dirty="0"/>
              <a:t>, </a:t>
            </a:r>
            <a:r>
              <a:rPr lang="ru-RU" sz="2800" dirty="0" err="1"/>
              <a:t>створення</a:t>
            </a:r>
            <a:r>
              <a:rPr lang="ru-RU" sz="2800" dirty="0"/>
              <a:t> </a:t>
            </a:r>
            <a:r>
              <a:rPr lang="ru-RU" sz="2800" dirty="0" err="1" smtClean="0"/>
              <a:t>місцевих</a:t>
            </a:r>
            <a:r>
              <a:rPr lang="ru-RU" sz="2800" dirty="0" smtClean="0"/>
              <a:t> </a:t>
            </a:r>
            <a:r>
              <a:rPr lang="ru-RU" sz="2800" dirty="0" err="1" smtClean="0"/>
              <a:t>художніх</a:t>
            </a:r>
            <a:r>
              <a:rPr lang="ru-RU" sz="2800" dirty="0" smtClean="0"/>
              <a:t> </a:t>
            </a:r>
            <a:r>
              <a:rPr lang="ru-RU" sz="2800" dirty="0" err="1"/>
              <a:t>об'єднань</a:t>
            </a:r>
            <a:r>
              <a:rPr lang="ru-RU" sz="2800" dirty="0"/>
              <a:t>. У 1865 р. створена </a:t>
            </a:r>
            <a:r>
              <a:rPr lang="ru-RU" sz="2800" dirty="0" err="1"/>
              <a:t>малювальна</a:t>
            </a:r>
            <a:r>
              <a:rPr lang="ru-RU" sz="2800" dirty="0"/>
              <a:t> школа в </a:t>
            </a:r>
            <a:r>
              <a:rPr lang="ru-RU" sz="2800" dirty="0" err="1"/>
              <a:t>Одесі</a:t>
            </a:r>
            <a:r>
              <a:rPr lang="ru-RU" sz="2800" dirty="0"/>
              <a:t>, </a:t>
            </a:r>
            <a:r>
              <a:rPr lang="ru-RU" sz="2800" dirty="0" err="1" smtClean="0"/>
              <a:t>пізніше</a:t>
            </a:r>
            <a:r>
              <a:rPr lang="ru-RU" sz="2800" dirty="0" smtClean="0"/>
              <a:t> </a:t>
            </a:r>
            <a:r>
              <a:rPr lang="ru-RU" sz="2800" dirty="0" err="1" smtClean="0"/>
              <a:t>реорганізована</a:t>
            </a:r>
            <a:r>
              <a:rPr lang="ru-RU" sz="2800" dirty="0" smtClean="0"/>
              <a:t> </a:t>
            </a:r>
            <a:r>
              <a:rPr lang="ru-RU" sz="2800" dirty="0"/>
              <a:t>в </a:t>
            </a:r>
            <a:r>
              <a:rPr lang="ru-RU" sz="2800" dirty="0" err="1"/>
              <a:t>художнє</a:t>
            </a:r>
            <a:r>
              <a:rPr lang="ru-RU" sz="2800" dirty="0"/>
              <a:t> училище. </a:t>
            </a:r>
            <a:r>
              <a:rPr lang="ru-RU" sz="2800" dirty="0" err="1"/>
              <a:t>Важливим</a:t>
            </a:r>
            <a:r>
              <a:rPr lang="ru-RU" sz="2800" dirty="0"/>
              <a:t> центром </a:t>
            </a:r>
            <a:r>
              <a:rPr lang="ru-RU" sz="2800" dirty="0" err="1"/>
              <a:t>художньої</a:t>
            </a:r>
            <a:r>
              <a:rPr lang="ru-RU" sz="2800" dirty="0"/>
              <a:t> </a:t>
            </a:r>
            <a:r>
              <a:rPr lang="ru-RU" sz="2800" dirty="0" err="1"/>
              <a:t>освіти</a:t>
            </a:r>
            <a:r>
              <a:rPr lang="ru-RU" sz="2800" dirty="0"/>
              <a:t> </a:t>
            </a:r>
            <a:r>
              <a:rPr lang="ru-RU" sz="2800" dirty="0" err="1" smtClean="0"/>
              <a:t>була</a:t>
            </a:r>
            <a:r>
              <a:rPr lang="ru-RU" sz="2800" dirty="0" smtClean="0"/>
              <a:t> </a:t>
            </a:r>
            <a:r>
              <a:rPr lang="ru-RU" sz="2800" dirty="0" err="1" smtClean="0"/>
              <a:t>Київська</a:t>
            </a:r>
            <a:r>
              <a:rPr lang="ru-RU" sz="2800" dirty="0" smtClean="0"/>
              <a:t> </a:t>
            </a:r>
            <a:r>
              <a:rPr lang="ru-RU" sz="2800" dirty="0" err="1"/>
              <a:t>малювальна</a:t>
            </a:r>
            <a:r>
              <a:rPr lang="ru-RU" sz="2800" dirty="0"/>
              <a:t> школа, яку </a:t>
            </a:r>
            <a:r>
              <a:rPr lang="ru-RU" sz="2800" dirty="0" err="1"/>
              <a:t>заснував</a:t>
            </a:r>
            <a:r>
              <a:rPr lang="ru-RU" sz="2800" dirty="0"/>
              <a:t> у 1875 р. М. Мурашко. В </a:t>
            </a:r>
            <a:r>
              <a:rPr lang="ru-RU" sz="2800" dirty="0" err="1" smtClean="0"/>
              <a:t>цій</a:t>
            </a:r>
            <a:r>
              <a:rPr lang="ru-RU" sz="2800" dirty="0" smtClean="0"/>
              <a:t> </a:t>
            </a:r>
            <a:r>
              <a:rPr lang="ru-RU" sz="2800" dirty="0" err="1" smtClean="0"/>
              <a:t>школі</a:t>
            </a:r>
            <a:r>
              <a:rPr lang="ru-RU" sz="2800" dirty="0" smtClean="0"/>
              <a:t> </a:t>
            </a:r>
            <a:r>
              <a:rPr lang="ru-RU" sz="2800" dirty="0" err="1"/>
              <a:t>навчались</a:t>
            </a:r>
            <a:r>
              <a:rPr lang="ru-RU" sz="2800" dirty="0"/>
              <a:t> </a:t>
            </a:r>
            <a:r>
              <a:rPr lang="ru-RU" sz="2800" dirty="0" err="1"/>
              <a:t>українські</a:t>
            </a:r>
            <a:r>
              <a:rPr lang="ru-RU" sz="2800" dirty="0"/>
              <a:t> </a:t>
            </a:r>
            <a:r>
              <a:rPr lang="ru-RU" sz="2800" dirty="0" err="1"/>
              <a:t>живописці</a:t>
            </a:r>
            <a:r>
              <a:rPr lang="ru-RU" sz="2800" dirty="0"/>
              <a:t> М. </a:t>
            </a:r>
            <a:r>
              <a:rPr lang="ru-RU" sz="2800" dirty="0" err="1"/>
              <a:t>Пимоненко</a:t>
            </a:r>
            <a:r>
              <a:rPr lang="ru-RU" sz="2800" dirty="0"/>
              <a:t>, Ф. </a:t>
            </a:r>
            <a:r>
              <a:rPr lang="ru-RU" sz="2800" dirty="0" err="1"/>
              <a:t>Красицький</a:t>
            </a:r>
            <a:r>
              <a:rPr lang="ru-RU" sz="2800" dirty="0"/>
              <a:t>, </a:t>
            </a:r>
            <a:r>
              <a:rPr lang="ru-RU" sz="2800" dirty="0" smtClean="0"/>
              <a:t>К. Малевич</a:t>
            </a:r>
            <a:r>
              <a:rPr lang="ru-RU" sz="2800" dirty="0"/>
              <a:t>, скульптор Ф. </a:t>
            </a:r>
            <a:r>
              <a:rPr lang="ru-RU" sz="2800" dirty="0" err="1"/>
              <a:t>Балавенський</a:t>
            </a:r>
            <a:r>
              <a:rPr lang="ru-RU" sz="2800" dirty="0"/>
              <a:t> та </a:t>
            </a:r>
            <a:r>
              <a:rPr lang="ru-RU" sz="2800" dirty="0" err="1"/>
              <a:t>ін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712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536504" cy="6538738"/>
          </a:xfrm>
        </p:spPr>
        <p:txBody>
          <a:bodyPr>
            <a:normAutofit fontScale="90000"/>
          </a:bodyPr>
          <a:lstStyle/>
          <a:p>
            <a:r>
              <a:rPr lang="ru-RU" sz="3600" dirty="0" err="1"/>
              <a:t>Видатним</a:t>
            </a:r>
            <a:r>
              <a:rPr lang="ru-RU" sz="3600" dirty="0"/>
              <a:t> </a:t>
            </a:r>
            <a:r>
              <a:rPr lang="ru-RU" sz="3600" dirty="0" err="1"/>
              <a:t>майстром</a:t>
            </a:r>
            <a:r>
              <a:rPr lang="ru-RU" sz="3600" dirty="0"/>
              <a:t> </a:t>
            </a:r>
            <a:r>
              <a:rPr lang="ru-RU" sz="3600" dirty="0" err="1"/>
              <a:t>побутового</a:t>
            </a:r>
            <a:r>
              <a:rPr lang="ru-RU" sz="3600" dirty="0"/>
              <a:t> жанру </a:t>
            </a:r>
            <a:r>
              <a:rPr lang="ru-RU" sz="3600" dirty="0" err="1"/>
              <a:t>був</a:t>
            </a:r>
            <a:r>
              <a:rPr lang="ru-RU" sz="3600" dirty="0"/>
              <a:t> М. </a:t>
            </a:r>
            <a:r>
              <a:rPr lang="ru-RU" sz="3600" dirty="0" err="1"/>
              <a:t>Пимоненко</a:t>
            </a:r>
            <a:r>
              <a:rPr lang="ru-RU" sz="3600" dirty="0"/>
              <a:t>. В. </a:t>
            </a:r>
            <a:r>
              <a:rPr lang="ru-RU" sz="3600" dirty="0" err="1"/>
              <a:t>Орловський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err="1"/>
              <a:t>відомий</a:t>
            </a:r>
            <a:r>
              <a:rPr lang="ru-RU" sz="3600" dirty="0"/>
              <a:t> як один з </a:t>
            </a:r>
            <a:r>
              <a:rPr lang="ru-RU" sz="3600" dirty="0" err="1"/>
              <a:t>фундаторів</a:t>
            </a:r>
            <a:r>
              <a:rPr lang="ru-RU" sz="3600" dirty="0"/>
              <a:t> нового </a:t>
            </a:r>
            <a:r>
              <a:rPr lang="ru-RU" sz="3600" dirty="0" err="1"/>
              <a:t>українського</a:t>
            </a:r>
            <a:r>
              <a:rPr lang="ru-RU" sz="3600" dirty="0"/>
              <a:t> </a:t>
            </a:r>
            <a:r>
              <a:rPr lang="ru-RU" sz="3600" dirty="0" err="1" smtClean="0"/>
              <a:t>реалістичного</a:t>
            </a:r>
            <a:r>
              <a:rPr lang="ru-RU" sz="3600" dirty="0" smtClean="0"/>
              <a:t> пейзажу</a:t>
            </a:r>
            <a:r>
              <a:rPr lang="ru-RU" sz="3600" dirty="0"/>
              <a:t>,</a:t>
            </a:r>
            <a:br>
              <a:rPr lang="ru-RU" sz="3600" dirty="0"/>
            </a:br>
            <a:r>
              <a:rPr lang="ru-RU" sz="3600" dirty="0" err="1"/>
              <a:t>його</a:t>
            </a:r>
            <a:r>
              <a:rPr lang="ru-RU" sz="3600" dirty="0"/>
              <a:t> </a:t>
            </a:r>
            <a:r>
              <a:rPr lang="ru-RU" sz="3600" dirty="0" err="1"/>
              <a:t>називали</a:t>
            </a:r>
            <a:r>
              <a:rPr lang="ru-RU" sz="3600" dirty="0"/>
              <a:t> "</a:t>
            </a:r>
            <a:r>
              <a:rPr lang="ru-RU" sz="3600" dirty="0" err="1"/>
              <a:t>шукачем</a:t>
            </a:r>
            <a:r>
              <a:rPr lang="ru-RU" sz="3600" dirty="0"/>
              <a:t> </a:t>
            </a:r>
            <a:r>
              <a:rPr lang="ru-RU" sz="3600" dirty="0" err="1"/>
              <a:t>сонця</a:t>
            </a:r>
            <a:r>
              <a:rPr lang="ru-RU" sz="3600" dirty="0"/>
              <a:t>" — </a:t>
            </a:r>
            <a:r>
              <a:rPr lang="ru-RU" sz="3600" dirty="0" err="1"/>
              <a:t>майстром</a:t>
            </a:r>
            <a:r>
              <a:rPr lang="ru-RU" sz="3600" dirty="0"/>
              <a:t> </a:t>
            </a:r>
            <a:r>
              <a:rPr lang="ru-RU" sz="3600" dirty="0" err="1"/>
              <a:t>сонячного</a:t>
            </a:r>
            <a:r>
              <a:rPr lang="ru-RU" sz="3600" dirty="0"/>
              <a:t> пейзажу.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0836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4155495" cy="327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13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338</Template>
  <TotalTime>54</TotalTime>
  <Words>240</Words>
  <Application>Microsoft Office PowerPoint</Application>
  <PresentationFormat>Экран (4:3)</PresentationFormat>
  <Paragraphs>19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Українське образотворче мистецтво  XIX століття</vt:lpstr>
      <vt:lpstr>У першій половині XIX ст. розвивається станковий живопис. Поширюється автопортрет, зростає інтерес до камерного портрету, мініатюри.</vt:lpstr>
      <vt:lpstr>Видатним представником українського реалістичного портретного живопису був В. Тропінін.</vt:lpstr>
      <vt:lpstr>Роботи Тропініна:</vt:lpstr>
      <vt:lpstr>Художник створив узагальнений образ представника українського народу</vt:lpstr>
      <vt:lpstr>Одним із зачинателів нової української школи пейзажного і побутового живопису був В. Штернберг</vt:lpstr>
      <vt:lpstr>Малюнки і акварелі Штернберга численні і зустрічаються майже у всіх громадських і приватних колекціях.</vt:lpstr>
      <vt:lpstr>Створене 1870 р. у Петербурзі "Товариство пересувних художніх виставок« сприяло згуртуванню митців демократичного напрямку. З діяльністю Товариства пов'язаний розвиток художньої освіти, створення місцевих художніх об'єднань. У 1865 р. створена малювальна школа в Одесі, пізніше реорганізована в художнє училище. Важливим центром художньої освіти була Київська малювальна школа, яку заснував у 1875 р. М. Мурашко. В цій школі навчались українські живописці М. Пимоненко, Ф. Красицький, К. Малевич, скульптор Ф. Балавенський та ін.</vt:lpstr>
      <vt:lpstr>Видатним майстром побутового жанру був М. Пимоненко. В. Орловський відомий як один з фундаторів нового українського реалістичного пейзажу, його називали "шукачем сонця" — майстром сонячного пейзажу.</vt:lpstr>
      <vt:lpstr>Презентация PowerPoint</vt:lpstr>
      <vt:lpstr>Презентация PowerPoint</vt:lpstr>
      <vt:lpstr>Щодо монументальної скульптури, то окрасою України є пам'ятники Володимиру Святому </vt:lpstr>
      <vt:lpstr>Слід також назвати численні скульптурні оздоби відомих пам'яток архітектури — зображення на античну тему і ліплення в Одеському оперному театрі</vt:lpstr>
      <vt:lpstr>Л. Марконі — на будинку Політехнічного інституту у Львові</vt:lpstr>
      <vt:lpstr>Численні скульптури українця П. Війтовича у Львові на фасаді залізничного вокзалу,</vt:lpstr>
      <vt:lpstr>Отже, у XIX — на початку XX ст. українська культура продовжувала свійпрогресивний розвиток, хоча це відбувалося в умовах систематичних утисків і заборон. Тому українська культура не могла нормально розвиватися за властивими їй еволюційними законами.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Українське образотворче мистецтво  XIX століття</dc:title>
  <cp:lastModifiedBy>Admin</cp:lastModifiedBy>
  <cp:revision>6</cp:revision>
  <dcterms:modified xsi:type="dcterms:W3CDTF">2015-02-08T15:11:38Z</dcterms:modified>
</cp:coreProperties>
</file>