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2E10B95-9AEA-467B-9922-BE59F01F02E1}"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425CB6-7DB9-452F-B004-A867635218C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E10B95-9AEA-467B-9922-BE59F01F02E1}"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425CB6-7DB9-452F-B004-A867635218C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E10B95-9AEA-467B-9922-BE59F01F02E1}"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425CB6-7DB9-452F-B004-A867635218C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E10B95-9AEA-467B-9922-BE59F01F02E1}"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425CB6-7DB9-452F-B004-A867635218C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2E10B95-9AEA-467B-9922-BE59F01F02E1}" type="datetimeFigureOut">
              <a:rPr lang="ru-RU" smtClean="0"/>
              <a:pPr/>
              <a:t>19.03.2014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425CB6-7DB9-452F-B004-A867635218C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2E10B95-9AEA-467B-9922-BE59F01F02E1}" type="datetimeFigureOut">
              <a:rPr lang="ru-RU" smtClean="0"/>
              <a:pPr/>
              <a:t>19.03.2014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425CB6-7DB9-452F-B004-A867635218C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2E10B95-9AEA-467B-9922-BE59F01F02E1}" type="datetimeFigureOut">
              <a:rPr lang="ru-RU" smtClean="0"/>
              <a:pPr/>
              <a:t>19.03.2014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E425CB6-7DB9-452F-B004-A867635218C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2E10B95-9AEA-467B-9922-BE59F01F02E1}" type="datetimeFigureOut">
              <a:rPr lang="ru-RU" smtClean="0"/>
              <a:pPr/>
              <a:t>19.03.2014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E425CB6-7DB9-452F-B004-A867635218C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2E10B95-9AEA-467B-9922-BE59F01F02E1}" type="datetimeFigureOut">
              <a:rPr lang="ru-RU" smtClean="0"/>
              <a:pPr/>
              <a:t>19.03.2014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E425CB6-7DB9-452F-B004-A867635218C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2E10B95-9AEA-467B-9922-BE59F01F02E1}" type="datetimeFigureOut">
              <a:rPr lang="ru-RU" smtClean="0"/>
              <a:pPr/>
              <a:t>19.03.2014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425CB6-7DB9-452F-B004-A867635218C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2E10B95-9AEA-467B-9922-BE59F01F02E1}" type="datetimeFigureOut">
              <a:rPr lang="ru-RU" smtClean="0"/>
              <a:pPr/>
              <a:t>19.03.2014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425CB6-7DB9-452F-B004-A867635218C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10B95-9AEA-467B-9922-BE59F01F02E1}" type="datetimeFigureOut">
              <a:rPr lang="ru-RU" smtClean="0"/>
              <a:pPr/>
              <a:t>19.03.2014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25CB6-7DB9-452F-B004-A867635218C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dic.academic.ru/dic.nsf/business/13144" TargetMode="External"/><Relationship Id="rId7" Type="http://schemas.openxmlformats.org/officeDocument/2006/relationships/hyperlink" Target="http://otherreferats.allbest.ru/life/00047563_0.html" TargetMode="External"/><Relationship Id="rId2" Type="http://schemas.openxmlformats.org/officeDocument/2006/relationships/hyperlink" Target="http://znaimo.com.ua/%D0%92%D0%B8%D0%B2%D0%B5%D1%80%D0%B6%D0%B5%D0%BD%D0%BD%D1%8F_%D0%B2%D1%83%D0%BB%D0%BA%D0%B0%D0%BD%D0%B0" TargetMode="External"/><Relationship Id="rId1" Type="http://schemas.openxmlformats.org/officeDocument/2006/relationships/slideLayout" Target="../slideLayouts/slideLayout2.xml"/><Relationship Id="rId6" Type="http://schemas.openxmlformats.org/officeDocument/2006/relationships/hyperlink" Target="http://uk.wikipedia.org/wiki/%D0%A1%D1%82%D0%B8%D1%85%D1%96%D0%B9%D0%BD%D0%B5_%D0%BB%D0%B8%D1%85%D0%BE" TargetMode="External"/><Relationship Id="rId5" Type="http://schemas.openxmlformats.org/officeDocument/2006/relationships/hyperlink" Target="http://uk.wikipedia.org/wiki/%D0%9B%D1%96%D1%81%D0%BE%D0%B2%D0%B0_%D0%BF%D0%BE%D0%B6%D0%B5%D0%B6%D0%B0" TargetMode="External"/><Relationship Id="rId4" Type="http://schemas.openxmlformats.org/officeDocument/2006/relationships/hyperlink" Target="http://ru.wikipedia.org/wiki/%D6%F3%ED%E0%EC%E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214282" y="285728"/>
            <a:ext cx="8786874" cy="1470025"/>
          </a:xfrm>
        </p:spPr>
        <p:txBody>
          <a:bodyPr>
            <a:noAutofit/>
          </a:bodyPr>
          <a:lstStyle/>
          <a:p>
            <a:r>
              <a:rPr lang="en-US" sz="6600" u="sng" dirty="0" smtClean="0">
                <a:effectLst>
                  <a:outerShdw blurRad="38100" dist="38100" dir="2700000" algn="tl">
                    <a:srgbClr val="000000">
                      <a:alpha val="43137"/>
                    </a:srgbClr>
                  </a:outerShdw>
                </a:effectLst>
                <a:latin typeface="Comic Sans MS" pitchFamily="66" charset="0"/>
              </a:rPr>
              <a:t>The natural disasters</a:t>
            </a:r>
            <a:endParaRPr lang="ru-RU" sz="6600" u="sng" dirty="0">
              <a:effectLst>
                <a:outerShdw blurRad="38100" dist="38100" dir="2700000" algn="tl">
                  <a:srgbClr val="000000">
                    <a:alpha val="43137"/>
                  </a:srgbClr>
                </a:outerShdw>
              </a:effectLst>
              <a:latin typeface="Comic Sans MS" pitchFamily="66" charset="0"/>
            </a:endParaRPr>
          </a:p>
        </p:txBody>
      </p:sp>
      <p:sp>
        <p:nvSpPr>
          <p:cNvPr id="3" name="Подзаголовок 2"/>
          <p:cNvSpPr>
            <a:spLocks noGrp="1"/>
          </p:cNvSpPr>
          <p:nvPr>
            <p:ph type="subTitle" idx="1"/>
          </p:nvPr>
        </p:nvSpPr>
        <p:spPr>
          <a:xfrm>
            <a:off x="2500298" y="5357826"/>
            <a:ext cx="6400800" cy="1285884"/>
          </a:xfrm>
        </p:spPr>
        <p:txBody>
          <a:bodyPr>
            <a:normAutofit lnSpcReduction="10000"/>
          </a:bodyPr>
          <a:lstStyle/>
          <a:p>
            <a:pPr algn="r"/>
            <a:r>
              <a:rPr lang="en-US" sz="3600" dirty="0" smtClean="0">
                <a:solidFill>
                  <a:schemeClr val="tx1">
                    <a:lumMod val="95000"/>
                    <a:lumOff val="5000"/>
                  </a:schemeClr>
                </a:solidFill>
                <a:effectLst>
                  <a:outerShdw blurRad="38100" dist="38100" dir="2700000" algn="tl">
                    <a:srgbClr val="000000">
                      <a:alpha val="43137"/>
                    </a:srgbClr>
                  </a:outerShdw>
                </a:effectLst>
                <a:latin typeface="Comic Sans MS" pitchFamily="66" charset="0"/>
              </a:rPr>
              <a:t>Anton </a:t>
            </a:r>
            <a:r>
              <a:rPr lang="en-US" sz="3600" dirty="0" err="1" smtClean="0">
                <a:solidFill>
                  <a:schemeClr val="tx1">
                    <a:lumMod val="95000"/>
                    <a:lumOff val="5000"/>
                  </a:schemeClr>
                </a:solidFill>
                <a:effectLst>
                  <a:outerShdw blurRad="38100" dist="38100" dir="2700000" algn="tl">
                    <a:srgbClr val="000000">
                      <a:alpha val="43137"/>
                    </a:srgbClr>
                  </a:outerShdw>
                </a:effectLst>
                <a:latin typeface="Comic Sans MS" pitchFamily="66" charset="0"/>
              </a:rPr>
              <a:t>Galaburda</a:t>
            </a:r>
            <a:endParaRPr lang="en-US" sz="3600" dirty="0" smtClean="0">
              <a:solidFill>
                <a:schemeClr val="tx1">
                  <a:lumMod val="95000"/>
                  <a:lumOff val="5000"/>
                </a:schemeClr>
              </a:solidFill>
              <a:effectLst>
                <a:outerShdw blurRad="38100" dist="38100" dir="2700000" algn="tl">
                  <a:srgbClr val="000000">
                    <a:alpha val="43137"/>
                  </a:srgbClr>
                </a:outerShdw>
              </a:effectLst>
              <a:latin typeface="Comic Sans MS" pitchFamily="66" charset="0"/>
            </a:endParaRPr>
          </a:p>
          <a:p>
            <a:pPr algn="r"/>
            <a:r>
              <a:rPr lang="en-US" sz="3600" dirty="0" smtClean="0">
                <a:solidFill>
                  <a:schemeClr val="tx1">
                    <a:lumMod val="95000"/>
                    <a:lumOff val="5000"/>
                  </a:schemeClr>
                </a:solidFill>
                <a:effectLst>
                  <a:outerShdw blurRad="38100" dist="38100" dir="2700000" algn="tl">
                    <a:srgbClr val="000000">
                      <a:alpha val="43137"/>
                    </a:srgbClr>
                  </a:outerShdw>
                </a:effectLst>
                <a:latin typeface="Comic Sans MS" pitchFamily="66" charset="0"/>
              </a:rPr>
              <a:t>Form 10A</a:t>
            </a:r>
            <a:endParaRPr lang="ru-RU" sz="3600" dirty="0">
              <a:solidFill>
                <a:schemeClr val="tx1">
                  <a:lumMod val="95000"/>
                  <a:lumOff val="5000"/>
                </a:schemeClr>
              </a:solidFill>
              <a:effectLst>
                <a:outerShdw blurRad="38100" dist="38100" dir="2700000" algn="tl">
                  <a:srgbClr val="000000">
                    <a:alpha val="43137"/>
                  </a:srgbClr>
                </a:outerShdw>
              </a:effectLst>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16200000" scaled="1"/>
        </a:gradFill>
        <a:effectLst/>
      </p:bgPr>
    </p:bg>
    <p:spTree>
      <p:nvGrpSpPr>
        <p:cNvPr id="1" name=""/>
        <p:cNvGrpSpPr/>
        <p:nvPr/>
      </p:nvGrpSpPr>
      <p:grpSpPr>
        <a:xfrm>
          <a:off x="0" y="0"/>
          <a:ext cx="0" cy="0"/>
          <a:chOff x="0" y="0"/>
          <a:chExt cx="0" cy="0"/>
        </a:xfrm>
      </p:grpSpPr>
      <p:pic>
        <p:nvPicPr>
          <p:cNvPr id="5" name="Рисунок 4" descr="img9.jpg"/>
          <p:cNvPicPr>
            <a:picLocks noGrp="1" noChangeAspect="1"/>
          </p:cNvPicPr>
          <p:nvPr>
            <p:ph type="pic" idx="1"/>
          </p:nvPr>
        </p:nvPicPr>
        <p:blipFill>
          <a:blip r:embed="rId2"/>
          <a:srcRect/>
          <a:stretch>
            <a:fillRect/>
          </a:stretch>
        </p:blipFill>
        <p:spPr>
          <a:xfrm>
            <a:off x="1285852" y="1785926"/>
            <a:ext cx="6500858" cy="4875644"/>
          </a:xfrm>
          <a:prstGeom prst="rect">
            <a:avLst/>
          </a:prstGeom>
          <a:ln>
            <a:noFill/>
          </a:ln>
          <a:effectLst>
            <a:softEdge rad="112500"/>
          </a:effectLst>
        </p:spPr>
      </p:pic>
      <p:sp>
        <p:nvSpPr>
          <p:cNvPr id="4" name="Текст 3"/>
          <p:cNvSpPr>
            <a:spLocks noGrp="1"/>
          </p:cNvSpPr>
          <p:nvPr>
            <p:ph type="body" sz="half" idx="2"/>
          </p:nvPr>
        </p:nvSpPr>
        <p:spPr>
          <a:xfrm>
            <a:off x="214282" y="214290"/>
            <a:ext cx="8715436" cy="1643074"/>
          </a:xfrm>
        </p:spPr>
        <p:txBody>
          <a:bodyPr>
            <a:normAutofit/>
          </a:bodyPr>
          <a:lstStyle/>
          <a:p>
            <a:r>
              <a:rPr lang="en-US" sz="2800" b="1" u="sng" dirty="0" smtClean="0">
                <a:effectLst>
                  <a:outerShdw blurRad="38100" dist="38100" dir="2700000" algn="tl">
                    <a:srgbClr val="000000">
                      <a:alpha val="43137"/>
                    </a:srgbClr>
                  </a:outerShdw>
                </a:effectLst>
                <a:latin typeface="Comic Sans MS" pitchFamily="66" charset="0"/>
              </a:rPr>
              <a:t>The hurricane </a:t>
            </a:r>
            <a:r>
              <a:rPr lang="en-US" sz="2400" dirty="0" smtClean="0">
                <a:effectLst>
                  <a:outerShdw blurRad="38100" dist="38100" dir="2700000" algn="tl">
                    <a:srgbClr val="000000">
                      <a:alpha val="43137"/>
                    </a:srgbClr>
                  </a:outerShdw>
                </a:effectLst>
                <a:latin typeface="Comic Sans MS" pitchFamily="66" charset="0"/>
              </a:rPr>
              <a:t>is a natural  disaster resulting from a thunderstorm. It is a violent, rotating column of air, which can blow at speeds between 50 and 48 km/h and possibly higher. </a:t>
            </a:r>
            <a:endParaRPr lang="ru-RU" sz="2400" dirty="0">
              <a:effectLst>
                <a:outerShdw blurRad="38100" dist="38100" dir="2700000" algn="tl">
                  <a:srgbClr val="000000">
                    <a:alpha val="43137"/>
                  </a:srgbClr>
                </a:outerShdw>
              </a:effectLst>
              <a:latin typeface="Comic Sans MS"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857232"/>
            <a:ext cx="8043890" cy="3011486"/>
          </a:xfrm>
        </p:spPr>
        <p:txBody>
          <a:bodyPr>
            <a:normAutofit fontScale="90000"/>
          </a:bodyPr>
          <a:lstStyle/>
          <a:p>
            <a:r>
              <a:rPr lang="en-US" dirty="0" smtClean="0">
                <a:effectLst>
                  <a:outerShdw blurRad="38100" dist="38100" dir="2700000" algn="tl">
                    <a:srgbClr val="000000">
                      <a:alpha val="43137"/>
                    </a:srgbClr>
                  </a:outerShdw>
                </a:effectLst>
                <a:latin typeface="Comic Sans MS" pitchFamily="66" charset="0"/>
              </a:rPr>
              <a:t>If you suddenly found himself at the epicenter of the disaster, the main thing - in any situation, do not panic, keep a clear mind, to help others!</a:t>
            </a:r>
            <a:endParaRPr lang="ru-RU" dirty="0">
              <a:effectLst>
                <a:outerShdw blurRad="38100" dist="38100" dir="2700000" algn="tl">
                  <a:srgbClr val="000000">
                    <a:alpha val="43137"/>
                  </a:srgbClr>
                </a:outerShdw>
              </a:effectLst>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r>
              <a:rPr lang="en-US" dirty="0" smtClean="0">
                <a:latin typeface="Comic Sans MS" pitchFamily="66" charset="0"/>
              </a:rPr>
              <a:t>Sources</a:t>
            </a:r>
            <a:endParaRPr lang="ru-RU" dirty="0">
              <a:latin typeface="Comic Sans MS" pitchFamily="66" charset="0"/>
            </a:endParaRPr>
          </a:p>
        </p:txBody>
      </p:sp>
      <p:sp>
        <p:nvSpPr>
          <p:cNvPr id="3" name="Содержимое 2"/>
          <p:cNvSpPr>
            <a:spLocks noGrp="1"/>
          </p:cNvSpPr>
          <p:nvPr>
            <p:ph idx="1"/>
          </p:nvPr>
        </p:nvSpPr>
        <p:spPr/>
        <p:txBody>
          <a:bodyPr>
            <a:normAutofit lnSpcReduction="10000"/>
          </a:bodyPr>
          <a:lstStyle/>
          <a:p>
            <a:r>
              <a:rPr lang="en-US" sz="2400" dirty="0" smtClean="0">
                <a:solidFill>
                  <a:schemeClr val="tx1">
                    <a:lumMod val="95000"/>
                    <a:lumOff val="5000"/>
                  </a:schemeClr>
                </a:solidFill>
                <a:hlinkClick r:id="rId2"/>
              </a:rPr>
              <a:t>http://znaimo.com.ua/%D0%92%D0%B8%D0%B2%D0%B5%D1%80%D0%B6%D0%B5%D0%BD%D0%BD%D1%8F_%D0%B2%D1%83%D0%BB%D0%BA%D0%B0%D0%BD%D0%B0</a:t>
            </a:r>
            <a:endParaRPr lang="en-US" sz="2400" dirty="0" smtClean="0">
              <a:solidFill>
                <a:schemeClr val="tx1">
                  <a:lumMod val="95000"/>
                  <a:lumOff val="5000"/>
                </a:schemeClr>
              </a:solidFill>
            </a:endParaRPr>
          </a:p>
          <a:p>
            <a:r>
              <a:rPr lang="en-US" sz="2400" dirty="0" smtClean="0">
                <a:solidFill>
                  <a:schemeClr val="tx1">
                    <a:lumMod val="95000"/>
                    <a:lumOff val="5000"/>
                  </a:schemeClr>
                </a:solidFill>
                <a:hlinkClick r:id="rId3"/>
              </a:rPr>
              <a:t>http://dic.academic.ru/dic.nsf/business/13144</a:t>
            </a:r>
            <a:endParaRPr lang="en-US" sz="2400" dirty="0" smtClean="0">
              <a:solidFill>
                <a:schemeClr val="tx1">
                  <a:lumMod val="95000"/>
                  <a:lumOff val="5000"/>
                </a:schemeClr>
              </a:solidFill>
            </a:endParaRPr>
          </a:p>
          <a:p>
            <a:r>
              <a:rPr lang="en-US" sz="2400" dirty="0" smtClean="0">
                <a:solidFill>
                  <a:schemeClr val="tx1">
                    <a:lumMod val="95000"/>
                    <a:lumOff val="5000"/>
                  </a:schemeClr>
                </a:solidFill>
                <a:hlinkClick r:id="rId4"/>
              </a:rPr>
              <a:t>http://ru.wikipedia.org/wiki/%D6%F3%ED%E0%EC%E8</a:t>
            </a:r>
            <a:endParaRPr lang="en-US" sz="2400" dirty="0" smtClean="0">
              <a:solidFill>
                <a:schemeClr val="tx1">
                  <a:lumMod val="95000"/>
                  <a:lumOff val="5000"/>
                </a:schemeClr>
              </a:solidFill>
            </a:endParaRPr>
          </a:p>
          <a:p>
            <a:r>
              <a:rPr lang="en-US" sz="2400" dirty="0" smtClean="0">
                <a:solidFill>
                  <a:schemeClr val="tx1">
                    <a:lumMod val="95000"/>
                    <a:lumOff val="5000"/>
                  </a:schemeClr>
                </a:solidFill>
                <a:hlinkClick r:id="rId5"/>
              </a:rPr>
              <a:t>http://uk.wikipedia.org/wiki/%D0%9B%D1%96%D1%81%D0%BE%D0%B2%D0%B0_%D0%BF%D0%BE%D0%B6%D0%B5%D0%B6%D0%B0</a:t>
            </a:r>
            <a:endParaRPr lang="en-US" sz="2400" dirty="0" smtClean="0">
              <a:solidFill>
                <a:schemeClr val="tx1">
                  <a:lumMod val="95000"/>
                  <a:lumOff val="5000"/>
                </a:schemeClr>
              </a:solidFill>
            </a:endParaRPr>
          </a:p>
          <a:p>
            <a:r>
              <a:rPr lang="en-US" sz="2400" dirty="0" smtClean="0">
                <a:solidFill>
                  <a:schemeClr val="tx1">
                    <a:lumMod val="95000"/>
                    <a:lumOff val="5000"/>
                  </a:schemeClr>
                </a:solidFill>
                <a:hlinkClick r:id="rId6"/>
              </a:rPr>
              <a:t>http://uk.wikipedia.org/wiki/%D0%A1%D1%82%D0%B8%D1%85%D1%96%D0%B9%D0%BD%D0%B5_%D0%BB%D0%B8%D1%85%D0%BE</a:t>
            </a:r>
            <a:endParaRPr lang="en-US" sz="2400" dirty="0" smtClean="0">
              <a:solidFill>
                <a:schemeClr val="tx1">
                  <a:lumMod val="95000"/>
                  <a:lumOff val="5000"/>
                </a:schemeClr>
              </a:solidFill>
            </a:endParaRPr>
          </a:p>
          <a:p>
            <a:r>
              <a:rPr lang="en-US" sz="2400" dirty="0" smtClean="0">
                <a:solidFill>
                  <a:schemeClr val="tx1">
                    <a:lumMod val="95000"/>
                    <a:lumOff val="5000"/>
                  </a:schemeClr>
                </a:solidFill>
                <a:hlinkClick r:id="rId7"/>
              </a:rPr>
              <a:t>http://otherreferats.allbest.ru/life/00047563_0.html</a:t>
            </a:r>
            <a:endParaRPr lang="en-US" sz="2400" dirty="0" smtClean="0">
              <a:solidFill>
                <a:schemeClr val="tx1">
                  <a:lumMod val="95000"/>
                  <a:lumOff val="5000"/>
                </a:schemeClr>
              </a:solidFill>
            </a:endParaRPr>
          </a:p>
          <a:p>
            <a:endParaRPr lang="ru-RU" dirty="0">
              <a:solidFill>
                <a:schemeClr val="tx1">
                  <a:lumMod val="95000"/>
                  <a:lumOff val="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0082">
                <a:alpha val="0"/>
              </a:srgbClr>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643998" cy="6357982"/>
          </a:xfrm>
        </p:spPr>
        <p:txBody>
          <a:bodyPr>
            <a:normAutofit/>
          </a:bodyPr>
          <a:lstStyle/>
          <a:p>
            <a:pPr>
              <a:buFont typeface="Wingdings" pitchFamily="2" charset="2"/>
              <a:buChar char="q"/>
            </a:pPr>
            <a:r>
              <a:rPr lang="en-US" sz="2300" dirty="0" smtClean="0">
                <a:latin typeface="Comic Sans MS" pitchFamily="66" charset="0"/>
              </a:rPr>
              <a:t>A natural disaster is a major adverse event resulting from natural processes of the Earth; examples include floods, volcanic eruptions, earthquakes, tsunamis, and other geologic processes.</a:t>
            </a:r>
          </a:p>
          <a:p>
            <a:pPr>
              <a:buFont typeface="Wingdings" pitchFamily="2" charset="2"/>
              <a:buChar char="q"/>
            </a:pPr>
            <a:r>
              <a:rPr lang="en-US" sz="2300" dirty="0" smtClean="0">
                <a:latin typeface="Comic Sans MS" pitchFamily="66" charset="0"/>
              </a:rPr>
              <a:t> A natural disaster can cause loss of life or property damage, and typically leaves some economic damage in its wake, the severity of which depends on the affected population's resilience, or ability to recover.</a:t>
            </a:r>
          </a:p>
          <a:p>
            <a:pPr>
              <a:buFont typeface="Wingdings" pitchFamily="2" charset="2"/>
              <a:buChar char="q"/>
            </a:pPr>
            <a:r>
              <a:rPr lang="en-US" sz="2300" dirty="0" smtClean="0">
                <a:latin typeface="Comic Sans MS" pitchFamily="66" charset="0"/>
              </a:rPr>
              <a:t>In 2013, there were 905 natural catastrophes worldwide, 93% of which were weather-related disasters. Overall costs were US$170 billion and insured losses $70 billion. 2013 was a moderate year. 45% were meteorological (storms), 36% were hydrological (floods),12% were </a:t>
            </a:r>
            <a:r>
              <a:rPr lang="en-US" sz="2300" dirty="0" err="1" smtClean="0">
                <a:latin typeface="Comic Sans MS" pitchFamily="66" charset="0"/>
              </a:rPr>
              <a:t>climatological</a:t>
            </a:r>
            <a:r>
              <a:rPr lang="en-US" sz="2300" dirty="0" smtClean="0">
                <a:latin typeface="Comic Sans MS" pitchFamily="66" charset="0"/>
              </a:rPr>
              <a:t> (heat waves, cold waves, droughts, wildfires) and 7 % were geophysical events (earthquakes and volcanic eruptions). Between 1980 and 2014 geophysical events accounted for 14% of all natural catastrophes.</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tileRect/>
        </a:gradFill>
        <a:effectLst/>
      </p:bgPr>
    </p:bg>
    <p:spTree>
      <p:nvGrpSpPr>
        <p:cNvPr id="1" name=""/>
        <p:cNvGrpSpPr/>
        <p:nvPr/>
      </p:nvGrpSpPr>
      <p:grpSpPr>
        <a:xfrm>
          <a:off x="0" y="0"/>
          <a:ext cx="0" cy="0"/>
          <a:chOff x="0" y="0"/>
          <a:chExt cx="0" cy="0"/>
        </a:xfrm>
      </p:grpSpPr>
      <p:pic>
        <p:nvPicPr>
          <p:cNvPr id="5" name="Рисунок 4" descr="1274331355_beichuan94.jpg"/>
          <p:cNvPicPr>
            <a:picLocks noGrp="1" noChangeAspect="1"/>
          </p:cNvPicPr>
          <p:nvPr>
            <p:ph type="pic" idx="1"/>
          </p:nvPr>
        </p:nvPicPr>
        <p:blipFill>
          <a:blip r:embed="rId2"/>
          <a:srcRect/>
          <a:stretch>
            <a:fillRect/>
          </a:stretch>
        </p:blipFill>
        <p:spPr>
          <a:xfrm>
            <a:off x="1428728" y="2000240"/>
            <a:ext cx="6096029" cy="4572022"/>
          </a:xfrm>
          <a:prstGeom prst="rect">
            <a:avLst/>
          </a:prstGeom>
          <a:ln>
            <a:noFill/>
          </a:ln>
          <a:effectLst>
            <a:softEdge rad="112500"/>
          </a:effectLst>
        </p:spPr>
      </p:pic>
      <p:sp>
        <p:nvSpPr>
          <p:cNvPr id="4" name="Текст 3"/>
          <p:cNvSpPr>
            <a:spLocks noGrp="1"/>
          </p:cNvSpPr>
          <p:nvPr>
            <p:ph type="body" sz="half" idx="2"/>
          </p:nvPr>
        </p:nvSpPr>
        <p:spPr>
          <a:xfrm>
            <a:off x="357158" y="285728"/>
            <a:ext cx="8501122" cy="1233490"/>
          </a:xfrm>
        </p:spPr>
        <p:txBody>
          <a:bodyPr>
            <a:noAutofit/>
          </a:bodyPr>
          <a:lstStyle/>
          <a:p>
            <a:r>
              <a:rPr lang="en-US" sz="2800" b="1" u="sng" dirty="0" smtClean="0">
                <a:effectLst>
                  <a:outerShdw blurRad="38100" dist="38100" dir="2700000" algn="tl">
                    <a:srgbClr val="000000">
                      <a:alpha val="43137"/>
                    </a:srgbClr>
                  </a:outerShdw>
                </a:effectLst>
                <a:latin typeface="Comic Sans MS" pitchFamily="66" charset="0"/>
              </a:rPr>
              <a:t>The earthquake </a:t>
            </a:r>
            <a:r>
              <a:rPr lang="en-US" sz="2400" dirty="0" smtClean="0">
                <a:effectLst>
                  <a:outerShdw blurRad="38100" dist="38100" dir="2700000" algn="tl">
                    <a:srgbClr val="000000">
                      <a:alpha val="43137"/>
                    </a:srgbClr>
                  </a:outerShdw>
                </a:effectLst>
                <a:latin typeface="Comic Sans MS" pitchFamily="66" charset="0"/>
              </a:rPr>
              <a:t>is a phenomenon that results from a sudden release  of stored energy that radiates seismic waves. It shows itself by a sharking of the ground. The earthquake causes extensive destruction of buildings.</a:t>
            </a:r>
            <a:endParaRPr lang="ru-RU" sz="2400" dirty="0">
              <a:effectLst>
                <a:outerShdw blurRad="38100" dist="38100" dir="2700000" algn="tl">
                  <a:srgbClr val="000000">
                    <a:alpha val="43137"/>
                  </a:srgbClr>
                </a:outerShdw>
              </a:effectLst>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0"/>
          <a:tileRect/>
        </a:gradFill>
        <a:effectLst/>
      </p:bgPr>
    </p:bg>
    <p:spTree>
      <p:nvGrpSpPr>
        <p:cNvPr id="1" name=""/>
        <p:cNvGrpSpPr/>
        <p:nvPr/>
      </p:nvGrpSpPr>
      <p:grpSpPr>
        <a:xfrm>
          <a:off x="0" y="0"/>
          <a:ext cx="0" cy="0"/>
          <a:chOff x="0" y="0"/>
          <a:chExt cx="0" cy="0"/>
        </a:xfrm>
      </p:grpSpPr>
      <p:pic>
        <p:nvPicPr>
          <p:cNvPr id="5" name="Рисунок 4" descr="1269338416_006.jpg"/>
          <p:cNvPicPr>
            <a:picLocks noGrp="1" noChangeAspect="1"/>
          </p:cNvPicPr>
          <p:nvPr>
            <p:ph type="pic" idx="1"/>
          </p:nvPr>
        </p:nvPicPr>
        <p:blipFill>
          <a:blip r:embed="rId2"/>
          <a:srcRect l="4571" r="4571"/>
          <a:stretch>
            <a:fillRect/>
          </a:stretch>
        </p:blipFill>
        <p:spPr>
          <a:xfrm>
            <a:off x="1285852" y="1857364"/>
            <a:ext cx="6438916" cy="4829187"/>
          </a:xfrm>
          <a:prstGeom prst="rect">
            <a:avLst/>
          </a:prstGeom>
          <a:ln>
            <a:noFill/>
          </a:ln>
          <a:effectLst>
            <a:softEdge rad="112500"/>
          </a:effectLst>
        </p:spPr>
      </p:pic>
      <p:sp>
        <p:nvSpPr>
          <p:cNvPr id="4" name="Текст 3"/>
          <p:cNvSpPr>
            <a:spLocks noGrp="1"/>
          </p:cNvSpPr>
          <p:nvPr>
            <p:ph type="body" sz="half" idx="2"/>
          </p:nvPr>
        </p:nvSpPr>
        <p:spPr>
          <a:xfrm>
            <a:off x="214282" y="214290"/>
            <a:ext cx="8643998" cy="1214446"/>
          </a:xfrm>
        </p:spPr>
        <p:txBody>
          <a:bodyPr>
            <a:noAutofit/>
          </a:bodyPr>
          <a:lstStyle/>
          <a:p>
            <a:r>
              <a:rPr lang="en-US" sz="2800" b="1" u="sng" dirty="0" smtClean="0">
                <a:effectLst>
                  <a:outerShdw blurRad="38100" dist="38100" dir="2700000" algn="tl">
                    <a:srgbClr val="000000">
                      <a:alpha val="43137"/>
                    </a:srgbClr>
                  </a:outerShdw>
                </a:effectLst>
                <a:latin typeface="Comic Sans MS" pitchFamily="66" charset="0"/>
              </a:rPr>
              <a:t>A volcanic eruption </a:t>
            </a:r>
            <a:r>
              <a:rPr lang="en-US" sz="2400" dirty="0" smtClean="0">
                <a:effectLst>
                  <a:outerShdw blurRad="38100" dist="38100" dir="2700000" algn="tl">
                    <a:srgbClr val="000000">
                      <a:alpha val="43137"/>
                    </a:srgbClr>
                  </a:outerShdw>
                </a:effectLst>
                <a:latin typeface="Comic Sans MS" pitchFamily="66" charset="0"/>
              </a:rPr>
              <a:t>is the point in which  a volcano is active and releases its power, and the eruptions come in many forms. The volcanic eruption can have the time period from hours to years.</a:t>
            </a:r>
            <a:endParaRPr lang="ru-RU" sz="2400" dirty="0">
              <a:effectLst>
                <a:outerShdw blurRad="38100" dist="38100" dir="2700000" algn="tl">
                  <a:srgbClr val="000000">
                    <a:alpha val="43137"/>
                  </a:srgbClr>
                </a:outerShdw>
              </a:effectLst>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7" name="Рисунок 6" descr="2012%BB%F0%C9%BD%B1%AC%B7%A2.jpg"/>
          <p:cNvPicPr>
            <a:picLocks noGrp="1" noChangeAspect="1"/>
          </p:cNvPicPr>
          <p:nvPr>
            <p:ph type="pic" idx="1"/>
          </p:nvPr>
        </p:nvPicPr>
        <p:blipFill>
          <a:blip r:embed="rId2"/>
          <a:srcRect l="10938" r="10938"/>
          <a:stretch>
            <a:fillRect/>
          </a:stretch>
        </p:blipFill>
        <p:spPr>
          <a:xfrm>
            <a:off x="857224" y="1285875"/>
            <a:ext cx="7358114" cy="5257800"/>
          </a:xfrm>
          <a:prstGeom prst="rect">
            <a:avLst/>
          </a:prstGeom>
          <a:ln>
            <a:noFill/>
          </a:ln>
          <a:effectLst>
            <a:softEdge rad="112500"/>
          </a:effectLst>
        </p:spPr>
      </p:pic>
      <p:sp>
        <p:nvSpPr>
          <p:cNvPr id="6" name="Заголовок 1"/>
          <p:cNvSpPr>
            <a:spLocks noGrp="1"/>
          </p:cNvSpPr>
          <p:nvPr>
            <p:ph type="body" sz="half" idx="2"/>
          </p:nvPr>
        </p:nvSpPr>
        <p:spPr>
          <a:xfrm>
            <a:off x="214282" y="285728"/>
            <a:ext cx="8643998" cy="1143008"/>
          </a:xfrm>
        </p:spPr>
        <p:txBody>
          <a:bodyPr>
            <a:normAutofit/>
          </a:bodyPr>
          <a:lstStyle/>
          <a:p>
            <a:pPr algn="ctr"/>
            <a:r>
              <a:rPr lang="en-US" sz="2800" dirty="0" smtClean="0">
                <a:effectLst>
                  <a:outerShdw blurRad="38100" dist="38100" dir="2700000" algn="tl">
                    <a:srgbClr val="000000">
                      <a:alpha val="43137"/>
                    </a:srgbClr>
                  </a:outerShdw>
                </a:effectLst>
                <a:latin typeface="Comic Sans MS" pitchFamily="66" charset="0"/>
              </a:rPr>
              <a:t>Large amounts of dust and gases adjudged into the atmosphere due to the volcanic eruption.</a:t>
            </a:r>
            <a:endParaRPr lang="ru-RU" sz="2800" dirty="0">
              <a:effectLst>
                <a:outerShdw blurRad="38100" dist="38100" dir="2700000" algn="tl">
                  <a:srgbClr val="000000">
                    <a:alpha val="43137"/>
                  </a:srgbClr>
                </a:outerShdw>
              </a:effectLst>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42844" y="214290"/>
            <a:ext cx="8786874" cy="1643074"/>
          </a:xfrm>
        </p:spPr>
        <p:txBody>
          <a:bodyPr>
            <a:normAutofit/>
          </a:bodyPr>
          <a:lstStyle/>
          <a:p>
            <a:pPr algn="ctr"/>
            <a:r>
              <a:rPr lang="en-US" sz="2800" b="1" u="sng" dirty="0" smtClean="0">
                <a:effectLst>
                  <a:outerShdw blurRad="38100" dist="38100" dir="2700000" algn="tl">
                    <a:srgbClr val="000000">
                      <a:alpha val="43137"/>
                    </a:srgbClr>
                  </a:outerShdw>
                </a:effectLst>
                <a:latin typeface="Comic Sans MS" pitchFamily="66" charset="0"/>
              </a:rPr>
              <a:t>The floods </a:t>
            </a:r>
            <a:r>
              <a:rPr lang="en-US" sz="2400" dirty="0" smtClean="0">
                <a:effectLst>
                  <a:outerShdw blurRad="38100" dist="38100" dir="2700000" algn="tl">
                    <a:srgbClr val="000000">
                      <a:alpha val="43137"/>
                    </a:srgbClr>
                  </a:outerShdw>
                </a:effectLst>
                <a:latin typeface="Comic Sans MS" pitchFamily="66" charset="0"/>
              </a:rPr>
              <a:t>are the result of prolonged rainfall from a storm, rapid melting of large amounts of snow, or rivers which rise up their levels of water. This causes major property damage for people who are victims of the flood.</a:t>
            </a:r>
            <a:endParaRPr lang="ru-RU" sz="2400" dirty="0">
              <a:effectLst>
                <a:outerShdw blurRad="38100" dist="38100" dir="2700000" algn="tl">
                  <a:srgbClr val="000000">
                    <a:alpha val="43137"/>
                  </a:srgbClr>
                </a:outerShdw>
              </a:effectLst>
              <a:latin typeface="Comic Sans MS" pitchFamily="66" charset="0"/>
            </a:endParaRPr>
          </a:p>
        </p:txBody>
      </p:sp>
      <p:pic>
        <p:nvPicPr>
          <p:cNvPr id="9" name="Рисунок 8" descr="100809080230_ostritz_cars.jpg"/>
          <p:cNvPicPr>
            <a:picLocks noGrp="1" noChangeAspect="1"/>
          </p:cNvPicPr>
          <p:nvPr>
            <p:ph type="pic" idx="1"/>
          </p:nvPr>
        </p:nvPicPr>
        <p:blipFill>
          <a:blip r:embed="rId2"/>
          <a:srcRect l="4286" r="4286"/>
          <a:stretch>
            <a:fillRect/>
          </a:stretch>
        </p:blipFill>
        <p:spPr>
          <a:xfrm>
            <a:off x="642910" y="1857364"/>
            <a:ext cx="7777766" cy="4786318"/>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alpha val="52000"/>
              </a:srgbClr>
            </a:gs>
            <a:gs pos="45000">
              <a:srgbClr val="FF7A00"/>
            </a:gs>
            <a:gs pos="70000">
              <a:srgbClr val="FF0300"/>
            </a:gs>
            <a:gs pos="100000">
              <a:srgbClr val="4D0808"/>
            </a:gs>
          </a:gsLst>
          <a:lin ang="5400000" scaled="1"/>
          <a:tileRect/>
        </a:gradFill>
        <a:effectLst/>
      </p:bgPr>
    </p:bg>
    <p:spTree>
      <p:nvGrpSpPr>
        <p:cNvPr id="1" name=""/>
        <p:cNvGrpSpPr/>
        <p:nvPr/>
      </p:nvGrpSpPr>
      <p:grpSpPr>
        <a:xfrm>
          <a:off x="0" y="0"/>
          <a:ext cx="0" cy="0"/>
          <a:chOff x="0" y="0"/>
          <a:chExt cx="0" cy="0"/>
        </a:xfrm>
      </p:grpSpPr>
      <p:pic>
        <p:nvPicPr>
          <p:cNvPr id="6" name="Рисунок 5" descr="wildfire.jpg"/>
          <p:cNvPicPr>
            <a:picLocks noGrp="1" noChangeAspect="1"/>
          </p:cNvPicPr>
          <p:nvPr>
            <p:ph type="pic" idx="1"/>
          </p:nvPr>
        </p:nvPicPr>
        <p:blipFill>
          <a:blip r:embed="rId2"/>
          <a:srcRect l="3308" r="3308"/>
          <a:stretch>
            <a:fillRect/>
          </a:stretch>
        </p:blipFill>
        <p:spPr>
          <a:xfrm>
            <a:off x="1142976" y="1785926"/>
            <a:ext cx="7072362" cy="4855835"/>
          </a:xfrm>
          <a:prstGeom prst="rect">
            <a:avLst/>
          </a:prstGeom>
          <a:ln>
            <a:noFill/>
          </a:ln>
          <a:effectLst>
            <a:softEdge rad="112500"/>
          </a:effectLst>
        </p:spPr>
      </p:pic>
      <p:sp>
        <p:nvSpPr>
          <p:cNvPr id="4" name="Текст 3"/>
          <p:cNvSpPr>
            <a:spLocks noGrp="1"/>
          </p:cNvSpPr>
          <p:nvPr>
            <p:ph type="body" sz="half" idx="2"/>
          </p:nvPr>
        </p:nvSpPr>
        <p:spPr>
          <a:xfrm>
            <a:off x="214282" y="142852"/>
            <a:ext cx="8715436" cy="1643074"/>
          </a:xfrm>
        </p:spPr>
        <p:txBody>
          <a:bodyPr>
            <a:normAutofit/>
          </a:bodyPr>
          <a:lstStyle/>
          <a:p>
            <a:pPr algn="ctr"/>
            <a:r>
              <a:rPr lang="en-US" sz="2800" b="1" u="sng" dirty="0" smtClean="0">
                <a:effectLst>
                  <a:outerShdw blurRad="38100" dist="38100" dir="2700000" algn="tl">
                    <a:srgbClr val="000000">
                      <a:alpha val="43137"/>
                    </a:srgbClr>
                  </a:outerShdw>
                </a:effectLst>
                <a:latin typeface="Comic Sans MS" pitchFamily="66" charset="0"/>
              </a:rPr>
              <a:t>The  forest fire </a:t>
            </a:r>
            <a:r>
              <a:rPr lang="en-US" sz="2400" dirty="0" smtClean="0">
                <a:effectLst>
                  <a:outerShdw blurRad="38100" dist="38100" dir="2700000" algn="tl">
                    <a:srgbClr val="000000">
                      <a:alpha val="43137"/>
                    </a:srgbClr>
                  </a:outerShdw>
                </a:effectLst>
                <a:latin typeface="Comic Sans MS" pitchFamily="66" charset="0"/>
              </a:rPr>
              <a:t>is an uncontrolled fire  burning in  </a:t>
            </a:r>
            <a:r>
              <a:rPr lang="en-US" sz="2400" dirty="0" err="1" smtClean="0">
                <a:effectLst>
                  <a:outerShdw blurRad="38100" dist="38100" dir="2700000" algn="tl">
                    <a:srgbClr val="000000">
                      <a:alpha val="43137"/>
                    </a:srgbClr>
                  </a:outerShdw>
                </a:effectLst>
                <a:latin typeface="Comic Sans MS" pitchFamily="66" charset="0"/>
              </a:rPr>
              <a:t>wildland</a:t>
            </a:r>
            <a:r>
              <a:rPr lang="en-US" sz="2400" dirty="0" smtClean="0">
                <a:effectLst>
                  <a:outerShdw blurRad="38100" dist="38100" dir="2700000" algn="tl">
                    <a:srgbClr val="000000">
                      <a:alpha val="43137"/>
                    </a:srgbClr>
                  </a:outerShdw>
                </a:effectLst>
                <a:latin typeface="Comic Sans MS" pitchFamily="66" charset="0"/>
              </a:rPr>
              <a:t> areas. Common causes include lightning and drought  but they may also be started by human carelessness. Many animals and birds dies by fire. </a:t>
            </a:r>
            <a:endParaRPr lang="ru-RU" sz="2400" dirty="0">
              <a:effectLst>
                <a:outerShdw blurRad="38100" dist="38100" dir="2700000" algn="tl">
                  <a:srgbClr val="000000">
                    <a:alpha val="43137"/>
                  </a:srgbClr>
                </a:outerShdw>
              </a:effectLst>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alpha val="82000"/>
              </a:srgbClr>
            </a:gs>
            <a:gs pos="17999">
              <a:srgbClr val="99CCFF"/>
            </a:gs>
            <a:gs pos="36000">
              <a:srgbClr val="9966FF"/>
            </a:gs>
            <a:gs pos="61000">
              <a:srgbClr val="CC99FF"/>
            </a:gs>
            <a:gs pos="82001">
              <a:srgbClr val="99CCFF"/>
            </a:gs>
            <a:gs pos="100000">
              <a:srgbClr val="CCCCFF"/>
            </a:gs>
          </a:gsLst>
          <a:lin ang="5400000" scaled="0"/>
          <a:tileRect/>
        </a:gradFill>
        <a:effectLst/>
      </p:bgPr>
    </p:bg>
    <p:spTree>
      <p:nvGrpSpPr>
        <p:cNvPr id="1" name=""/>
        <p:cNvGrpSpPr/>
        <p:nvPr/>
      </p:nvGrpSpPr>
      <p:grpSpPr>
        <a:xfrm>
          <a:off x="0" y="0"/>
          <a:ext cx="0" cy="0"/>
          <a:chOff x="0" y="0"/>
          <a:chExt cx="0" cy="0"/>
        </a:xfrm>
      </p:grpSpPr>
      <p:pic>
        <p:nvPicPr>
          <p:cNvPr id="5" name="Рисунок 4" descr="tsunami.jpg"/>
          <p:cNvPicPr>
            <a:picLocks noGrp="1" noChangeAspect="1"/>
          </p:cNvPicPr>
          <p:nvPr>
            <p:ph type="pic" idx="1"/>
          </p:nvPr>
        </p:nvPicPr>
        <p:blipFill>
          <a:blip r:embed="rId2"/>
          <a:srcRect l="2589" r="2589"/>
          <a:stretch>
            <a:fillRect/>
          </a:stretch>
        </p:blipFill>
        <p:spPr>
          <a:xfrm>
            <a:off x="1285852" y="1857364"/>
            <a:ext cx="6786563" cy="4786312"/>
          </a:xfrm>
          <a:prstGeom prst="rect">
            <a:avLst/>
          </a:prstGeom>
          <a:ln>
            <a:noFill/>
          </a:ln>
          <a:effectLst>
            <a:softEdge rad="112500"/>
          </a:effectLst>
        </p:spPr>
      </p:pic>
      <p:sp>
        <p:nvSpPr>
          <p:cNvPr id="4" name="Текст 3"/>
          <p:cNvSpPr>
            <a:spLocks noGrp="1"/>
          </p:cNvSpPr>
          <p:nvPr>
            <p:ph type="body" sz="half" idx="2"/>
          </p:nvPr>
        </p:nvSpPr>
        <p:spPr>
          <a:xfrm>
            <a:off x="0" y="142852"/>
            <a:ext cx="9144000" cy="1643074"/>
          </a:xfrm>
        </p:spPr>
        <p:txBody>
          <a:bodyPr>
            <a:noAutofit/>
          </a:bodyPr>
          <a:lstStyle/>
          <a:p>
            <a:pPr algn="ctr"/>
            <a:r>
              <a:rPr lang="en-US" sz="2800" b="1" u="sng" dirty="0" smtClean="0">
                <a:latin typeface="Comic Sans MS" pitchFamily="66" charset="0"/>
              </a:rPr>
              <a:t>A tsunami </a:t>
            </a:r>
            <a:r>
              <a:rPr lang="en-US" sz="2600" dirty="0" smtClean="0">
                <a:latin typeface="Comic Sans MS" pitchFamily="66" charset="0"/>
              </a:rPr>
              <a:t>is wave of water caused by the displacement of a body of water. It can be caused by undersea earthquakes or by meteorological phenomena. Wavelength reaches 500 m.</a:t>
            </a:r>
            <a:endParaRPr lang="ru-RU" sz="2600" dirty="0">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0" scaled="1"/>
          <a:tileRect/>
        </a:gradFill>
        <a:effectLst/>
      </p:bgPr>
    </p:bg>
    <p:spTree>
      <p:nvGrpSpPr>
        <p:cNvPr id="1" name=""/>
        <p:cNvGrpSpPr/>
        <p:nvPr/>
      </p:nvGrpSpPr>
      <p:grpSpPr>
        <a:xfrm>
          <a:off x="0" y="0"/>
          <a:ext cx="0" cy="0"/>
          <a:chOff x="0" y="0"/>
          <a:chExt cx="0" cy="0"/>
        </a:xfrm>
      </p:grpSpPr>
      <p:pic>
        <p:nvPicPr>
          <p:cNvPr id="5" name="Рисунок 4" descr="1350188596_1675705.jpeg"/>
          <p:cNvPicPr>
            <a:picLocks noGrp="1" noChangeAspect="1"/>
          </p:cNvPicPr>
          <p:nvPr>
            <p:ph type="pic" idx="1"/>
          </p:nvPr>
        </p:nvPicPr>
        <p:blipFill>
          <a:blip r:embed="rId2"/>
          <a:srcRect l="2271" r="2271"/>
          <a:stretch>
            <a:fillRect/>
          </a:stretch>
        </p:blipFill>
        <p:spPr>
          <a:xfrm>
            <a:off x="642910" y="1643050"/>
            <a:ext cx="7701908" cy="4929221"/>
          </a:xfrm>
          <a:prstGeom prst="rect">
            <a:avLst/>
          </a:prstGeom>
          <a:ln>
            <a:noFill/>
          </a:ln>
          <a:effectLst>
            <a:softEdge rad="112500"/>
          </a:effectLst>
        </p:spPr>
      </p:pic>
      <p:sp>
        <p:nvSpPr>
          <p:cNvPr id="4" name="Текст 3"/>
          <p:cNvSpPr>
            <a:spLocks noGrp="1"/>
          </p:cNvSpPr>
          <p:nvPr>
            <p:ph type="body" sz="half" idx="2"/>
          </p:nvPr>
        </p:nvSpPr>
        <p:spPr>
          <a:xfrm>
            <a:off x="214282" y="214290"/>
            <a:ext cx="8715436" cy="1571636"/>
          </a:xfrm>
        </p:spPr>
        <p:txBody>
          <a:bodyPr>
            <a:normAutofit fontScale="92500"/>
          </a:bodyPr>
          <a:lstStyle/>
          <a:p>
            <a:r>
              <a:rPr lang="en-US" sz="3000" b="1" u="sng" dirty="0" smtClean="0">
                <a:effectLst>
                  <a:outerShdw blurRad="38100" dist="38100" dir="2700000" algn="tl">
                    <a:srgbClr val="000000">
                      <a:alpha val="43137"/>
                    </a:srgbClr>
                  </a:outerShdw>
                </a:effectLst>
                <a:latin typeface="Comic Sans MS" pitchFamily="66" charset="0"/>
              </a:rPr>
              <a:t>The drought </a:t>
            </a:r>
            <a:r>
              <a:rPr lang="en-US" sz="2800" dirty="0" smtClean="0">
                <a:effectLst>
                  <a:outerShdw blurRad="38100" dist="38100" dir="2700000" algn="tl">
                    <a:srgbClr val="000000">
                      <a:alpha val="43137"/>
                    </a:srgbClr>
                  </a:outerShdw>
                </a:effectLst>
                <a:latin typeface="Comic Sans MS" pitchFamily="66" charset="0"/>
              </a:rPr>
              <a:t>is defined as an acute shortage of water and crop failure. It is an abnormally dry period when there is not enough water to support water needs. </a:t>
            </a:r>
            <a:endParaRPr lang="ru-RU" sz="2800" dirty="0">
              <a:effectLst>
                <a:outerShdw blurRad="38100" dist="38100" dir="2700000" algn="tl">
                  <a:srgbClr val="000000">
                    <a:alpha val="43137"/>
                  </a:srgbClr>
                </a:outerShdw>
              </a:effectLst>
              <a:latin typeface="Comic Sans MS" pitchFamily="66"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506</Words>
  <Application>Microsoft Office PowerPoint</Application>
  <PresentationFormat>Экран (4:3)</PresentationFormat>
  <Paragraphs>22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The natural disasters</vt:lpstr>
      <vt:lpstr>Слайд 2</vt:lpstr>
      <vt:lpstr>Слайд 3</vt:lpstr>
      <vt:lpstr>Слайд 4</vt:lpstr>
      <vt:lpstr>Слайд 5</vt:lpstr>
      <vt:lpstr>Слайд 6</vt:lpstr>
      <vt:lpstr>Слайд 7</vt:lpstr>
      <vt:lpstr>Слайд 8</vt:lpstr>
      <vt:lpstr>Слайд 9</vt:lpstr>
      <vt:lpstr>Слайд 10</vt:lpstr>
      <vt:lpstr>If you suddenly found himself at the epicenter of the disaster, the main thing - in any situation, do not panic, keep a clear mind, to help others!</vt:lpstr>
      <vt:lpstr>Sources</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natural disasters</dc:title>
  <dc:creator>pc</dc:creator>
  <cp:lastModifiedBy>pc</cp:lastModifiedBy>
  <cp:revision>10</cp:revision>
  <dcterms:created xsi:type="dcterms:W3CDTF">2014-03-19T16:47:43Z</dcterms:created>
  <dcterms:modified xsi:type="dcterms:W3CDTF">2014-03-19T20:11:55Z</dcterms:modified>
</cp:coreProperties>
</file>