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2"/>
  </p:notesMasterIdLst>
  <p:handoutMasterIdLst>
    <p:handoutMasterId r:id="rId13"/>
  </p:handout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8" r:id="rId10"/>
    <p:sldId id="279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64" autoAdjust="0"/>
    <p:restoredTop sz="83395" autoAdjust="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ru-RU" smtClean="0"/>
              <a:pPr/>
              <a:t>09.11.2013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ru-RU" smtClean="0"/>
              <a:pPr/>
              <a:t>09.11.2013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09.11.2013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09.11.2013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latin typeface="Constantia"/>
              </a:rPr>
              <a:t>ПРОФЕС</a:t>
            </a:r>
            <a:r>
              <a:rPr lang="uk-UA" dirty="0" smtClean="0">
                <a:latin typeface="Constantia"/>
              </a:rPr>
              <a:t>ІОГРАМА</a:t>
            </a:r>
            <a:endParaRPr lang="ru-RU" sz="4800" b="0" i="0" dirty="0">
              <a:latin typeface="Constant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000" b="0" i="0" baseline="0" dirty="0" smtClean="0"/>
              <a:t>Підготувала:</a:t>
            </a:r>
            <a:br>
              <a:rPr lang="uk-UA" sz="2000" b="0" i="0" baseline="0" dirty="0" smtClean="0"/>
            </a:br>
            <a:r>
              <a:rPr lang="uk-UA" sz="2000" b="0" i="0" baseline="0" dirty="0" err="1" smtClean="0"/>
              <a:t>черних</a:t>
            </a:r>
            <a:r>
              <a:rPr lang="uk-UA" sz="2000" b="0" i="0" baseline="0" dirty="0" smtClean="0"/>
              <a:t> </a:t>
            </a:r>
            <a:r>
              <a:rPr lang="uk-UA" sz="2000" b="0" i="0" baseline="0" dirty="0" err="1" smtClean="0"/>
              <a:t>аліна</a:t>
            </a:r>
            <a:r>
              <a:rPr lang="uk-UA" sz="2000" b="0" i="0" baseline="0" dirty="0" smtClean="0"/>
              <a:t/>
            </a:r>
            <a:br>
              <a:rPr lang="uk-UA" sz="2000" b="0" i="0" baseline="0" dirty="0" smtClean="0"/>
            </a:br>
            <a:r>
              <a:rPr lang="uk-UA" sz="2000" b="0" i="0" baseline="0" dirty="0" smtClean="0"/>
              <a:t>11-а КЛАС</a:t>
            </a:r>
            <a:endParaRPr lang="ru-RU" sz="2000" b="0" i="0" baseline="0" dirty="0"/>
          </a:p>
        </p:txBody>
      </p:sp>
    </p:spTree>
    <p:extLst>
      <p:ext uri="{BB962C8B-B14F-4D97-AF65-F5344CB8AC3E}">
        <p14:creationId xmlns:p14="http://schemas.microsoft.com/office/powerpoint/2010/main" xmlns="" val="270754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190" y="0"/>
            <a:ext cx="9751060" cy="1168400"/>
          </a:xfrm>
        </p:spPr>
        <p:txBody>
          <a:bodyPr/>
          <a:lstStyle/>
          <a:p>
            <a:pPr algn="ctr"/>
            <a:r>
              <a:rPr lang="uk-UA" dirty="0" smtClean="0"/>
              <a:t>Логопед-дефектолог</a:t>
            </a:r>
            <a:endParaRPr lang="ru-RU" dirty="0"/>
          </a:p>
        </p:txBody>
      </p:sp>
      <p:pic>
        <p:nvPicPr>
          <p:cNvPr id="4" name="Содержимое 3" descr="jghk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198" y="1513823"/>
            <a:ext cx="7786742" cy="4983515"/>
          </a:xfrm>
        </p:spPr>
      </p:pic>
    </p:spTree>
    <p:extLst>
      <p:ext uri="{BB962C8B-B14F-4D97-AF65-F5344CB8AC3E}">
        <p14:creationId xmlns:p14="http://schemas.microsoft.com/office/powerpoint/2010/main" xmlns="" val="142703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ЗАГАЛЬНА ХАРАКТЕРИСТИКА ПРОФЕСІЇ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Л о г о </a:t>
            </a:r>
            <a:r>
              <a:rPr lang="ru-RU" dirty="0" err="1" smtClean="0"/>
              <a:t>п</a:t>
            </a:r>
            <a:r>
              <a:rPr lang="ru-RU" dirty="0" smtClean="0"/>
              <a:t> е </a:t>
            </a:r>
            <a:r>
              <a:rPr lang="ru-RU" dirty="0" err="1" smtClean="0"/>
              <a:t>д</a:t>
            </a:r>
            <a:r>
              <a:rPr lang="ru-RU" dirty="0" smtClean="0"/>
              <a:t> (гр. </a:t>
            </a:r>
            <a:r>
              <a:rPr lang="en-US" dirty="0" smtClean="0"/>
              <a:t>Logos-</a:t>
            </a:r>
            <a:r>
              <a:rPr lang="ru-RU" dirty="0" smtClean="0"/>
              <a:t>слово, </a:t>
            </a:r>
            <a:r>
              <a:rPr lang="ru-RU" dirty="0" err="1" smtClean="0"/>
              <a:t>мова</a:t>
            </a:r>
            <a:r>
              <a:rPr lang="ru-RU" dirty="0" smtClean="0"/>
              <a:t> + </a:t>
            </a:r>
            <a:r>
              <a:rPr lang="en-US" dirty="0" err="1" smtClean="0"/>
              <a:t>paideia</a:t>
            </a:r>
            <a:r>
              <a:rPr lang="en-US" dirty="0" smtClean="0"/>
              <a:t>-</a:t>
            </a:r>
            <a:r>
              <a:rPr lang="ru-RU" dirty="0" err="1" smtClean="0"/>
              <a:t>виховання</a:t>
            </a:r>
            <a:r>
              <a:rPr lang="ru-RU" dirty="0" smtClean="0"/>
              <a:t>, </a:t>
            </a:r>
            <a:r>
              <a:rPr lang="ru-RU" dirty="0" err="1" smtClean="0"/>
              <a:t>навчання</a:t>
            </a:r>
            <a:r>
              <a:rPr lang="ru-RU" dirty="0" smtClean="0"/>
              <a:t>) - </a:t>
            </a:r>
            <a:r>
              <a:rPr lang="ru-RU" dirty="0" err="1" smtClean="0"/>
              <a:t>фахівець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 постановкою </a:t>
            </a:r>
            <a:r>
              <a:rPr lang="ru-RU" dirty="0" err="1" smtClean="0"/>
              <a:t>правильної</a:t>
            </a:r>
            <a:r>
              <a:rPr lang="ru-RU" dirty="0" smtClean="0"/>
              <a:t> </a:t>
            </a:r>
            <a:r>
              <a:rPr lang="ru-RU" dirty="0" err="1" smtClean="0"/>
              <a:t>усного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, </a:t>
            </a:r>
            <a:r>
              <a:rPr lang="ru-RU" dirty="0" err="1" smtClean="0"/>
              <a:t>попередженням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усуненням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дефектів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Виправлення</a:t>
            </a:r>
            <a:r>
              <a:rPr lang="ru-RU" dirty="0" smtClean="0"/>
              <a:t> </a:t>
            </a:r>
            <a:r>
              <a:rPr lang="ru-RU" dirty="0" err="1" smtClean="0"/>
              <a:t>дефектів</a:t>
            </a:r>
            <a:r>
              <a:rPr lang="ru-RU" dirty="0" smtClean="0"/>
              <a:t> </a:t>
            </a:r>
            <a:r>
              <a:rPr lang="ru-RU" dirty="0" err="1" smtClean="0"/>
              <a:t>усного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 </a:t>
            </a:r>
            <a:r>
              <a:rPr lang="ru-RU" dirty="0" err="1" smtClean="0"/>
              <a:t>можливо</a:t>
            </a:r>
            <a:r>
              <a:rPr lang="ru-RU" dirty="0" smtClean="0"/>
              <a:t> в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ru-RU" dirty="0" err="1" smtClean="0"/>
              <a:t>віці</a:t>
            </a:r>
            <a:r>
              <a:rPr lang="ru-RU" dirty="0" smtClean="0"/>
              <a:t>.  У </a:t>
            </a:r>
            <a:r>
              <a:rPr lang="ru-RU" dirty="0" err="1" smtClean="0"/>
              <a:t>даній</a:t>
            </a:r>
            <a:r>
              <a:rPr lang="ru-RU" dirty="0" smtClean="0"/>
              <a:t> </a:t>
            </a:r>
            <a:r>
              <a:rPr lang="ru-RU" dirty="0" err="1" smtClean="0"/>
              <a:t>професіограмі</a:t>
            </a:r>
            <a:r>
              <a:rPr lang="ru-RU" dirty="0" smtClean="0"/>
              <a:t> </a:t>
            </a:r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професію</a:t>
            </a:r>
            <a:r>
              <a:rPr lang="ru-RU" dirty="0" smtClean="0"/>
              <a:t> </a:t>
            </a:r>
            <a:r>
              <a:rPr lang="ru-RU" dirty="0" err="1" smtClean="0"/>
              <a:t>фахівця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дитячої</a:t>
            </a:r>
            <a:r>
              <a:rPr lang="ru-RU" dirty="0" smtClean="0"/>
              <a:t> </a:t>
            </a:r>
            <a:r>
              <a:rPr lang="ru-RU" dirty="0" err="1" smtClean="0"/>
              <a:t>логопедії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Л </a:t>
            </a:r>
            <a:r>
              <a:rPr lang="ru-RU" dirty="0" smtClean="0"/>
              <a:t>о г о </a:t>
            </a:r>
            <a:r>
              <a:rPr lang="ru-RU" dirty="0" err="1" smtClean="0"/>
              <a:t>п</a:t>
            </a:r>
            <a:r>
              <a:rPr lang="ru-RU" dirty="0" smtClean="0"/>
              <a:t> е </a:t>
            </a:r>
            <a:r>
              <a:rPr lang="ru-RU" dirty="0" err="1" smtClean="0"/>
              <a:t>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 - </a:t>
            </a:r>
            <a:r>
              <a:rPr lang="ru-RU" dirty="0" err="1" smtClean="0"/>
              <a:t>розділ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 е </a:t>
            </a:r>
            <a:r>
              <a:rPr lang="ru-RU" dirty="0" err="1" smtClean="0"/>
              <a:t>ф</a:t>
            </a:r>
            <a:r>
              <a:rPr lang="ru-RU" dirty="0" smtClean="0"/>
              <a:t> </a:t>
            </a:r>
            <a:r>
              <a:rPr lang="ru-RU" dirty="0" err="1" smtClean="0"/>
              <a:t>е</a:t>
            </a:r>
            <a:r>
              <a:rPr lang="ru-RU" dirty="0" smtClean="0"/>
              <a:t> к т о л о г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(</a:t>
            </a:r>
            <a:r>
              <a:rPr lang="ru-RU" dirty="0" err="1" smtClean="0"/>
              <a:t>корекційної</a:t>
            </a:r>
            <a:r>
              <a:rPr lang="ru-RU" dirty="0" smtClean="0"/>
              <a:t> </a:t>
            </a:r>
            <a:r>
              <a:rPr lang="ru-RU" dirty="0" err="1" smtClean="0"/>
              <a:t>педагогіки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вивчає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постановки </a:t>
            </a:r>
            <a:r>
              <a:rPr lang="ru-RU" dirty="0" err="1" smtClean="0"/>
              <a:t>правильної</a:t>
            </a:r>
            <a:r>
              <a:rPr lang="ru-RU" dirty="0" smtClean="0"/>
              <a:t> </a:t>
            </a:r>
            <a:r>
              <a:rPr lang="ru-RU" dirty="0" err="1" smtClean="0"/>
              <a:t>усного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, </a:t>
            </a:r>
            <a:r>
              <a:rPr lang="ru-RU" dirty="0" err="1" smtClean="0"/>
              <a:t>попередження</a:t>
            </a:r>
            <a:r>
              <a:rPr lang="ru-RU" dirty="0" smtClean="0"/>
              <a:t> та </a:t>
            </a:r>
            <a:r>
              <a:rPr lang="ru-RU" dirty="0" err="1" smtClean="0"/>
              <a:t>усунення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дефектів</a:t>
            </a:r>
            <a:r>
              <a:rPr lang="ru-RU" dirty="0" smtClean="0"/>
              <a:t> у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страждають</a:t>
            </a:r>
            <a:r>
              <a:rPr lang="ru-RU" dirty="0" smtClean="0"/>
              <a:t> </a:t>
            </a:r>
            <a:r>
              <a:rPr lang="ru-RU" dirty="0" err="1" smtClean="0"/>
              <a:t>вадами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(</a:t>
            </a:r>
            <a:r>
              <a:rPr lang="ru-RU" dirty="0" err="1" smtClean="0"/>
              <a:t>недорікуватістю</a:t>
            </a:r>
            <a:r>
              <a:rPr lang="ru-RU" dirty="0" smtClean="0"/>
              <a:t>, </a:t>
            </a:r>
            <a:r>
              <a:rPr lang="ru-RU" dirty="0" err="1" smtClean="0"/>
              <a:t>заїканням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) На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етапах</a:t>
            </a:r>
            <a:r>
              <a:rPr lang="ru-RU" dirty="0" smtClean="0"/>
              <a:t> </a:t>
            </a:r>
            <a:r>
              <a:rPr lang="ru-RU" dirty="0" err="1" smtClean="0"/>
              <a:t>цивілізації</a:t>
            </a:r>
            <a:r>
              <a:rPr lang="ru-RU" dirty="0" smtClean="0"/>
              <a:t> </a:t>
            </a:r>
            <a:r>
              <a:rPr lang="ru-RU" dirty="0" err="1" smtClean="0"/>
              <a:t>існували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критерії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неповноцінності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до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інтелектуальних</a:t>
            </a:r>
            <a:r>
              <a:rPr lang="ru-RU" dirty="0" smtClean="0"/>
              <a:t> </a:t>
            </a:r>
            <a:r>
              <a:rPr lang="ru-RU" dirty="0" err="1" smtClean="0"/>
              <a:t>якостей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 </a:t>
            </a:r>
            <a:r>
              <a:rPr lang="ru-RU" dirty="0" err="1" smtClean="0"/>
              <a:t>пред'являлися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924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Актуальність професії,її місце в суспільстві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Стародавній</a:t>
            </a:r>
            <a:r>
              <a:rPr lang="ru-RU" dirty="0" smtClean="0"/>
              <a:t> </a:t>
            </a:r>
            <a:r>
              <a:rPr lang="ru-RU" dirty="0" err="1" smtClean="0"/>
              <a:t>Спарті</a:t>
            </a:r>
            <a:r>
              <a:rPr lang="ru-RU" dirty="0" smtClean="0"/>
              <a:t>, де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століть</a:t>
            </a:r>
            <a:r>
              <a:rPr lang="ru-RU" dirty="0" smtClean="0"/>
              <a:t> </a:t>
            </a:r>
            <a:r>
              <a:rPr lang="ru-RU" dirty="0" err="1" smtClean="0"/>
              <a:t>створювався</a:t>
            </a:r>
            <a:r>
              <a:rPr lang="ru-RU" dirty="0" smtClean="0"/>
              <a:t> культ здорового </a:t>
            </a:r>
            <a:r>
              <a:rPr lang="ru-RU" dirty="0" err="1" smtClean="0"/>
              <a:t>тіла</a:t>
            </a:r>
            <a:r>
              <a:rPr lang="ru-RU" dirty="0" smtClean="0"/>
              <a:t>, люди (</a:t>
            </a:r>
            <a:r>
              <a:rPr lang="ru-RU" dirty="0" err="1" smtClean="0"/>
              <a:t>і</a:t>
            </a:r>
            <a:r>
              <a:rPr lang="ru-RU" dirty="0" smtClean="0"/>
              <a:t> в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виражені</a:t>
            </a:r>
            <a:r>
              <a:rPr lang="ru-RU" dirty="0" smtClean="0"/>
              <a:t> </a:t>
            </a:r>
            <a:r>
              <a:rPr lang="ru-RU" dirty="0" err="1" smtClean="0"/>
              <a:t>відхилення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, просто </a:t>
            </a:r>
            <a:r>
              <a:rPr lang="ru-RU" dirty="0" err="1" smtClean="0"/>
              <a:t>знищувалися</a:t>
            </a:r>
            <a:r>
              <a:rPr lang="ru-RU" dirty="0" smtClean="0"/>
              <a:t>.  А в </a:t>
            </a:r>
            <a:r>
              <a:rPr lang="ru-RU" dirty="0" err="1" smtClean="0"/>
              <a:t>слов'янських</a:t>
            </a:r>
            <a:r>
              <a:rPr lang="ru-RU" dirty="0" smtClean="0"/>
              <a:t> державах на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видами </a:t>
            </a:r>
            <a:r>
              <a:rPr lang="ru-RU" dirty="0" err="1" smtClean="0"/>
              <a:t>порушень</a:t>
            </a:r>
            <a:r>
              <a:rPr lang="ru-RU" dirty="0" smtClean="0"/>
              <a:t> </a:t>
            </a:r>
            <a:r>
              <a:rPr lang="ru-RU" dirty="0" err="1" smtClean="0"/>
              <a:t>дивилися</a:t>
            </a:r>
            <a:r>
              <a:rPr lang="ru-RU" dirty="0" smtClean="0"/>
              <a:t> як на «</a:t>
            </a:r>
            <a:r>
              <a:rPr lang="ru-RU" dirty="0" err="1" smtClean="0"/>
              <a:t>божих</a:t>
            </a:r>
            <a:r>
              <a:rPr lang="ru-RU" dirty="0" smtClean="0"/>
              <a:t> людей», тому </a:t>
            </a:r>
            <a:r>
              <a:rPr lang="ru-RU" dirty="0" err="1" smtClean="0"/>
              <a:t>оточували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ореолом </a:t>
            </a:r>
            <a:r>
              <a:rPr lang="ru-RU" dirty="0" err="1" smtClean="0"/>
              <a:t>святості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Як </a:t>
            </a:r>
            <a:r>
              <a:rPr lang="ru-RU" dirty="0" err="1" smtClean="0"/>
              <a:t>свідчить</a:t>
            </a:r>
            <a:r>
              <a:rPr lang="ru-RU" dirty="0" smtClean="0"/>
              <a:t> </a:t>
            </a:r>
            <a:r>
              <a:rPr lang="ru-RU" dirty="0" err="1" smtClean="0"/>
              <a:t>світовий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вітчизняний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, число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відхиленнями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неухильно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.  Тому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своєчасно</a:t>
            </a:r>
            <a:r>
              <a:rPr lang="ru-RU" dirty="0" smtClean="0"/>
              <a:t> </a:t>
            </a: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відхилення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дитині</a:t>
            </a:r>
            <a:r>
              <a:rPr lang="ru-RU" dirty="0" smtClean="0"/>
              <a:t> </a:t>
            </a:r>
            <a:r>
              <a:rPr lang="ru-RU" dirty="0" err="1" smtClean="0"/>
              <a:t>необхідну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.  І </a:t>
            </a:r>
            <a:r>
              <a:rPr lang="ru-RU" dirty="0" err="1" smtClean="0"/>
              <a:t>досягається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спільними</a:t>
            </a:r>
            <a:r>
              <a:rPr lang="ru-RU" dirty="0" smtClean="0"/>
              <a:t> </a:t>
            </a:r>
            <a:r>
              <a:rPr lang="ru-RU" dirty="0" err="1" smtClean="0"/>
              <a:t>зусиллями</a:t>
            </a:r>
            <a:r>
              <a:rPr lang="ru-RU" dirty="0" smtClean="0"/>
              <a:t> </a:t>
            </a:r>
            <a:r>
              <a:rPr lang="ru-RU" dirty="0" err="1" smtClean="0"/>
              <a:t>лікарів</a:t>
            </a:r>
            <a:r>
              <a:rPr lang="ru-RU" dirty="0" smtClean="0"/>
              <a:t>, </a:t>
            </a:r>
            <a:r>
              <a:rPr lang="ru-RU" dirty="0" err="1" smtClean="0"/>
              <a:t>психологів</a:t>
            </a:r>
            <a:r>
              <a:rPr lang="ru-RU" dirty="0" smtClean="0"/>
              <a:t>, </a:t>
            </a:r>
            <a:r>
              <a:rPr lang="ru-RU" dirty="0" err="1" smtClean="0"/>
              <a:t>педагогів</a:t>
            </a:r>
            <a:r>
              <a:rPr lang="ru-RU" dirty="0" smtClean="0"/>
              <a:t>, </a:t>
            </a:r>
            <a:r>
              <a:rPr lang="ru-RU" dirty="0" err="1" smtClean="0"/>
              <a:t>дефектологів</a:t>
            </a:r>
            <a:r>
              <a:rPr lang="ru-RU" dirty="0" smtClean="0"/>
              <a:t>, </a:t>
            </a:r>
            <a:r>
              <a:rPr lang="ru-RU" dirty="0" err="1" smtClean="0"/>
              <a:t>батьків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у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багатопланові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багатоаспектний</a:t>
            </a:r>
            <a:r>
              <a:rPr lang="ru-RU" dirty="0" smtClean="0"/>
              <a:t>.  Вони </a:t>
            </a:r>
            <a:r>
              <a:rPr lang="ru-RU" dirty="0" err="1" smtClean="0"/>
              <a:t>виражаються</a:t>
            </a:r>
            <a:r>
              <a:rPr lang="ru-RU" dirty="0" smtClean="0"/>
              <a:t> в </a:t>
            </a:r>
            <a:r>
              <a:rPr lang="ru-RU" dirty="0" err="1" smtClean="0"/>
              <a:t>інтелектуальній</a:t>
            </a:r>
            <a:r>
              <a:rPr lang="ru-RU" dirty="0" smtClean="0"/>
              <a:t>, </a:t>
            </a:r>
            <a:r>
              <a:rPr lang="ru-RU" dirty="0" err="1" smtClean="0"/>
              <a:t>рухової</a:t>
            </a:r>
            <a:r>
              <a:rPr lang="ru-RU" dirty="0" smtClean="0"/>
              <a:t>, </a:t>
            </a:r>
            <a:r>
              <a:rPr lang="ru-RU" dirty="0" err="1" smtClean="0"/>
              <a:t>мовної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сенсорної</a:t>
            </a:r>
            <a:r>
              <a:rPr lang="ru-RU" dirty="0" smtClean="0"/>
              <a:t> </a:t>
            </a:r>
            <a:r>
              <a:rPr lang="ru-RU" dirty="0" err="1" smtClean="0"/>
              <a:t>неповноцінності</a:t>
            </a:r>
            <a:r>
              <a:rPr lang="ru-RU" dirty="0" smtClean="0"/>
              <a:t>.  </a:t>
            </a:r>
            <a:r>
              <a:rPr lang="ru-RU" dirty="0" err="1" smtClean="0"/>
              <a:t>Кваліфіковану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 </a:t>
            </a:r>
            <a:r>
              <a:rPr lang="ru-RU" dirty="0" err="1" smtClean="0"/>
              <a:t>дітям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порушенням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л о г о </a:t>
            </a:r>
            <a:r>
              <a:rPr lang="ru-RU" dirty="0" err="1" smtClean="0"/>
              <a:t>п</a:t>
            </a:r>
            <a:r>
              <a:rPr lang="ru-RU" dirty="0" smtClean="0"/>
              <a:t> е д. Логопед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в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дошкільних</a:t>
            </a:r>
            <a:r>
              <a:rPr lang="ru-RU" dirty="0" smtClean="0"/>
              <a:t> </a:t>
            </a:r>
            <a:r>
              <a:rPr lang="ru-RU" dirty="0" err="1" smtClean="0"/>
              <a:t>установах</a:t>
            </a:r>
            <a:r>
              <a:rPr lang="ru-RU" dirty="0" smtClean="0"/>
              <a:t> (</a:t>
            </a:r>
            <a:r>
              <a:rPr lang="ru-RU" dirty="0" err="1" smtClean="0"/>
              <a:t>дитячі</a:t>
            </a:r>
            <a:r>
              <a:rPr lang="ru-RU" dirty="0" smtClean="0"/>
              <a:t> садки), школах (</a:t>
            </a:r>
            <a:r>
              <a:rPr lang="ru-RU" dirty="0" err="1" smtClean="0"/>
              <a:t>корекційні</a:t>
            </a:r>
            <a:r>
              <a:rPr lang="ru-RU" dirty="0" smtClean="0"/>
              <a:t> </a:t>
            </a:r>
            <a:r>
              <a:rPr lang="ru-RU" dirty="0" err="1" smtClean="0"/>
              <a:t>класи</a:t>
            </a:r>
            <a:r>
              <a:rPr lang="ru-RU" dirty="0" smtClean="0"/>
              <a:t>), </a:t>
            </a:r>
            <a:r>
              <a:rPr lang="ru-RU" dirty="0" err="1" smtClean="0"/>
              <a:t>інтернатах</a:t>
            </a:r>
            <a:r>
              <a:rPr lang="ru-RU" dirty="0" smtClean="0"/>
              <a:t>, в </a:t>
            </a:r>
            <a:r>
              <a:rPr lang="ru-RU" dirty="0" err="1" smtClean="0"/>
              <a:t>установах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, </a:t>
            </a:r>
            <a:r>
              <a:rPr lang="ru-RU" dirty="0" err="1" smtClean="0"/>
              <a:t>медико-психологічних</a:t>
            </a:r>
            <a:r>
              <a:rPr lang="ru-RU" dirty="0" smtClean="0"/>
              <a:t> центрах.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312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ЗМІСТ ПРАЦІ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736562" y="1803400"/>
            <a:ext cx="5256277" cy="42672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Специфіка</a:t>
            </a:r>
            <a:r>
              <a:rPr lang="ru-RU" dirty="0" smtClean="0"/>
              <a:t>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логопеда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конкретними</a:t>
            </a:r>
            <a:r>
              <a:rPr lang="ru-RU" dirty="0" smtClean="0"/>
              <a:t> </a:t>
            </a:r>
            <a:r>
              <a:rPr lang="ru-RU" dirty="0" err="1" smtClean="0"/>
              <a:t>умовами</a:t>
            </a:r>
            <a:r>
              <a:rPr lang="ru-RU" dirty="0" smtClean="0"/>
              <a:t>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В </a:t>
            </a:r>
            <a:r>
              <a:rPr lang="ru-RU" dirty="0" err="1" smtClean="0"/>
              <a:t>обов</a:t>
            </a:r>
            <a:r>
              <a:rPr lang="en-US" dirty="0" smtClean="0"/>
              <a:t>`</a:t>
            </a:r>
            <a:r>
              <a:rPr lang="ru-RU" dirty="0" err="1" smtClean="0"/>
              <a:t>язки</a:t>
            </a:r>
            <a:r>
              <a:rPr lang="ru-RU" dirty="0" smtClean="0"/>
              <a:t>  </a:t>
            </a:r>
            <a:r>
              <a:rPr lang="ru-RU" dirty="0" smtClean="0"/>
              <a:t>логопеда </a:t>
            </a:r>
            <a:r>
              <a:rPr lang="ru-RU" dirty="0" err="1" smtClean="0"/>
              <a:t>входять</a:t>
            </a:r>
            <a:r>
              <a:rPr lang="ru-RU" dirty="0" smtClean="0"/>
              <a:t>: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відбір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відхиленнями</a:t>
            </a:r>
            <a:r>
              <a:rPr lang="ru-RU" dirty="0" smtClean="0"/>
              <a:t> в </a:t>
            </a:r>
            <a:r>
              <a:rPr lang="ru-RU" dirty="0" err="1" smtClean="0"/>
              <a:t>усній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 smtClean="0"/>
              <a:t>відхилень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постановка </a:t>
            </a:r>
            <a:r>
              <a:rPr lang="ru-RU" dirty="0" err="1" smtClean="0"/>
              <a:t>правильної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 err="1" smtClean="0"/>
              <a:t>дефектів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консультативної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для </a:t>
            </a:r>
            <a:r>
              <a:rPr lang="ru-RU" dirty="0" err="1" smtClean="0"/>
              <a:t>педагогів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відхилення</a:t>
            </a:r>
            <a:r>
              <a:rPr lang="ru-RU" dirty="0" smtClean="0"/>
              <a:t> в </a:t>
            </a:r>
            <a:r>
              <a:rPr lang="ru-RU" dirty="0" err="1" smtClean="0"/>
              <a:t>усному</a:t>
            </a:r>
            <a:r>
              <a:rPr lang="ru-RU" dirty="0" smtClean="0"/>
              <a:t> </a:t>
            </a:r>
            <a:r>
              <a:rPr lang="ru-RU" dirty="0" err="1" smtClean="0"/>
              <a:t>мовленні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951536" y="357166"/>
            <a:ext cx="5715040" cy="607223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Таким чином.,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smtClean="0"/>
              <a:t>мета </a:t>
            </a:r>
            <a:r>
              <a:rPr lang="ru-RU" dirty="0" err="1" smtClean="0"/>
              <a:t>діяльності</a:t>
            </a:r>
            <a:r>
              <a:rPr lang="ru-RU" dirty="0" smtClean="0"/>
              <a:t> логопеда - </a:t>
            </a:r>
            <a:r>
              <a:rPr lang="ru-RU" dirty="0" err="1" smtClean="0"/>
              <a:t>усунення</a:t>
            </a:r>
            <a:r>
              <a:rPr lang="ru-RU" dirty="0" smtClean="0"/>
              <a:t> </a:t>
            </a:r>
            <a:r>
              <a:rPr lang="ru-RU" dirty="0" err="1" smtClean="0"/>
              <a:t>дефектів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постановка </a:t>
            </a:r>
            <a:r>
              <a:rPr lang="ru-RU" dirty="0" err="1" smtClean="0"/>
              <a:t>правильної</a:t>
            </a:r>
            <a:r>
              <a:rPr lang="ru-RU" dirty="0" smtClean="0"/>
              <a:t> </a:t>
            </a:r>
            <a:r>
              <a:rPr lang="ru-RU" dirty="0" err="1" smtClean="0"/>
              <a:t>усного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ru-RU" dirty="0" smtClean="0"/>
              <a:t> е </a:t>
            </a:r>
            <a:r>
              <a:rPr lang="ru-RU" dirty="0" err="1" smtClean="0"/>
              <a:t>д</a:t>
            </a:r>
            <a:r>
              <a:rPr lang="ru-RU" dirty="0" smtClean="0"/>
              <a:t> м е т и </a:t>
            </a:r>
            <a:r>
              <a:rPr lang="ru-RU" dirty="0" smtClean="0"/>
              <a:t> </a:t>
            </a:r>
            <a:r>
              <a:rPr lang="ru-RU" dirty="0" err="1" smtClean="0"/>
              <a:t>прац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людина</a:t>
            </a:r>
            <a:r>
              <a:rPr lang="ru-RU" dirty="0" smtClean="0"/>
              <a:t> (</a:t>
            </a:r>
            <a:r>
              <a:rPr lang="ru-RU" dirty="0" err="1" smtClean="0"/>
              <a:t>навчання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природа (</a:t>
            </a:r>
            <a:r>
              <a:rPr lang="ru-RU" dirty="0" err="1" smtClean="0"/>
              <a:t>людина</a:t>
            </a:r>
            <a:r>
              <a:rPr lang="ru-RU" dirty="0" smtClean="0"/>
              <a:t> як </a:t>
            </a:r>
            <a:r>
              <a:rPr lang="ru-RU" dirty="0" err="1" smtClean="0"/>
              <a:t>біологічний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роботі</a:t>
            </a:r>
            <a:r>
              <a:rPr lang="ru-RU" dirty="0" smtClean="0"/>
              <a:t> логопед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речові</a:t>
            </a:r>
            <a:r>
              <a:rPr lang="ru-RU" dirty="0" smtClean="0"/>
              <a:t> (</a:t>
            </a:r>
            <a:r>
              <a:rPr lang="ru-RU" dirty="0" err="1" smtClean="0"/>
              <a:t>гарматні</a:t>
            </a:r>
            <a:r>
              <a:rPr lang="ru-RU" dirty="0" smtClean="0"/>
              <a:t>)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 </a:t>
            </a:r>
            <a:r>
              <a:rPr lang="ru-RU" dirty="0" smtClean="0"/>
              <a:t>- </a:t>
            </a:r>
            <a:r>
              <a:rPr lang="ru-RU" dirty="0" err="1" smtClean="0"/>
              <a:t>ручні</a:t>
            </a:r>
            <a:r>
              <a:rPr lang="ru-RU" dirty="0" smtClean="0"/>
              <a:t>, </a:t>
            </a:r>
            <a:r>
              <a:rPr lang="ru-RU" dirty="0" err="1" smtClean="0"/>
              <a:t>електричні</a:t>
            </a:r>
            <a:r>
              <a:rPr lang="ru-RU" dirty="0" smtClean="0"/>
              <a:t> (телефон).  Але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нематеріальні</a:t>
            </a:r>
            <a:r>
              <a:rPr lang="ru-RU" dirty="0" smtClean="0"/>
              <a:t> (</a:t>
            </a:r>
            <a:r>
              <a:rPr lang="ru-RU" dirty="0" err="1" smtClean="0"/>
              <a:t>функціональні</a:t>
            </a:r>
            <a:r>
              <a:rPr lang="ru-RU" dirty="0" smtClean="0"/>
              <a:t>) </a:t>
            </a:r>
            <a:r>
              <a:rPr lang="ru-RU" dirty="0" err="1" smtClean="0"/>
              <a:t>засоби</a:t>
            </a:r>
            <a:r>
              <a:rPr lang="ru-RU" dirty="0" smtClean="0"/>
              <a:t> - образна </a:t>
            </a:r>
            <a:r>
              <a:rPr lang="ru-RU" dirty="0" err="1" smtClean="0"/>
              <a:t>пам'ять</a:t>
            </a:r>
            <a:r>
              <a:rPr lang="ru-RU" dirty="0" smtClean="0"/>
              <a:t>, хороший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концентрації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стійкості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; </a:t>
            </a:r>
            <a:r>
              <a:rPr lang="ru-RU" dirty="0" err="1" smtClean="0"/>
              <a:t>виразна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- </a:t>
            </a:r>
            <a:r>
              <a:rPr lang="ru-RU" dirty="0" err="1" smtClean="0"/>
              <a:t>з</a:t>
            </a:r>
            <a:r>
              <a:rPr lang="ru-RU" dirty="0" smtClean="0"/>
              <a:t> ясною </a:t>
            </a:r>
            <a:r>
              <a:rPr lang="ru-RU" dirty="0" err="1" smtClean="0"/>
              <a:t>дикцією</a:t>
            </a:r>
            <a:r>
              <a:rPr lang="ru-RU" dirty="0" smtClean="0"/>
              <a:t>, правильною </a:t>
            </a:r>
            <a:r>
              <a:rPr lang="ru-RU" dirty="0" err="1" smtClean="0"/>
              <a:t>вимовою</a:t>
            </a:r>
            <a:r>
              <a:rPr lang="ru-RU" dirty="0" smtClean="0"/>
              <a:t>, </a:t>
            </a:r>
            <a:r>
              <a:rPr lang="ru-RU" dirty="0" err="1" smtClean="0"/>
              <a:t>врівноваженим</a:t>
            </a:r>
            <a:r>
              <a:rPr lang="ru-RU" dirty="0" smtClean="0"/>
              <a:t> </a:t>
            </a:r>
            <a:r>
              <a:rPr lang="ru-RU" dirty="0" err="1" smtClean="0"/>
              <a:t>звучанням</a:t>
            </a:r>
            <a:r>
              <a:rPr lang="ru-RU" dirty="0" smtClean="0"/>
              <a:t>; </a:t>
            </a:r>
            <a:r>
              <a:rPr lang="ru-RU" dirty="0" err="1" smtClean="0"/>
              <a:t>виражальні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- </a:t>
            </a:r>
            <a:r>
              <a:rPr lang="ru-RU" dirty="0" err="1" smtClean="0"/>
              <a:t>міміка</a:t>
            </a:r>
            <a:r>
              <a:rPr lang="ru-RU" dirty="0" smtClean="0"/>
              <a:t>, </a:t>
            </a:r>
            <a:r>
              <a:rPr lang="ru-RU" dirty="0" err="1" smtClean="0"/>
              <a:t>жестові</a:t>
            </a:r>
            <a:r>
              <a:rPr lang="ru-RU" dirty="0" smtClean="0"/>
              <a:t> </a:t>
            </a:r>
            <a:r>
              <a:rPr lang="ru-RU" dirty="0" err="1" smtClean="0"/>
              <a:t>ансамблі</a:t>
            </a:r>
            <a:r>
              <a:rPr lang="ru-RU" dirty="0" smtClean="0"/>
              <a:t> (</a:t>
            </a:r>
            <a:r>
              <a:rPr lang="ru-RU" dirty="0" err="1" smtClean="0"/>
              <a:t>пальці</a:t>
            </a:r>
            <a:r>
              <a:rPr lang="ru-RU" dirty="0" smtClean="0"/>
              <a:t> рук);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чуття</a:t>
            </a:r>
            <a:r>
              <a:rPr lang="ru-RU" dirty="0" smtClean="0"/>
              <a:t> - </a:t>
            </a:r>
            <a:r>
              <a:rPr lang="ru-RU" dirty="0" err="1" smtClean="0"/>
              <a:t>зір</a:t>
            </a:r>
            <a:r>
              <a:rPr lang="ru-RU" dirty="0" smtClean="0"/>
              <a:t>, слух. </a:t>
            </a:r>
          </a:p>
          <a:p>
            <a:r>
              <a:rPr lang="ru-RU" dirty="0" smtClean="0"/>
              <a:t> Робота логопеда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визначений</a:t>
            </a:r>
            <a:r>
              <a:rPr lang="ru-RU" dirty="0" smtClean="0"/>
              <a:t> </a:t>
            </a:r>
            <a:r>
              <a:rPr lang="ru-RU" dirty="0" err="1" smtClean="0"/>
              <a:t>х</a:t>
            </a:r>
            <a:r>
              <a:rPr lang="ru-RU" dirty="0" smtClean="0"/>
              <a:t> а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а</a:t>
            </a:r>
            <a:r>
              <a:rPr lang="ru-RU" dirty="0" smtClean="0"/>
              <a:t> к т е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у </a:t>
            </a:r>
            <a:r>
              <a:rPr lang="ru-RU" dirty="0" err="1" smtClean="0"/>
              <a:t>відповідності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діючими:посадовими</a:t>
            </a:r>
            <a:r>
              <a:rPr lang="ru-RU" dirty="0" smtClean="0"/>
              <a:t> </a:t>
            </a:r>
            <a:r>
              <a:rPr lang="ru-RU" dirty="0" err="1" smtClean="0"/>
              <a:t>обов'язками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законодавчими</a:t>
            </a:r>
            <a:r>
              <a:rPr lang="ru-RU" dirty="0" smtClean="0"/>
              <a:t> та </a:t>
            </a:r>
            <a:r>
              <a:rPr lang="ru-RU" dirty="0" err="1" smtClean="0"/>
              <a:t>нормативними</a:t>
            </a:r>
            <a:r>
              <a:rPr lang="ru-RU" dirty="0" smtClean="0"/>
              <a:t> </a:t>
            </a:r>
            <a:r>
              <a:rPr lang="ru-RU" dirty="0" err="1" smtClean="0"/>
              <a:t>правовими</a:t>
            </a:r>
            <a:r>
              <a:rPr lang="ru-RU" dirty="0" smtClean="0"/>
              <a:t> актами;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положеннями</a:t>
            </a:r>
            <a:r>
              <a:rPr lang="ru-RU" dirty="0" smtClean="0"/>
              <a:t>, </a:t>
            </a:r>
            <a:r>
              <a:rPr lang="ru-RU" dirty="0" err="1" smtClean="0"/>
              <a:t>інструкціями</a:t>
            </a:r>
            <a:r>
              <a:rPr lang="ru-RU" dirty="0" smtClean="0"/>
              <a:t>,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керівними</a:t>
            </a:r>
            <a:r>
              <a:rPr lang="ru-RU" dirty="0" smtClean="0"/>
              <a:t> </a:t>
            </a:r>
            <a:r>
              <a:rPr lang="ru-RU" dirty="0" err="1" smtClean="0"/>
              <a:t>матеріалами</a:t>
            </a:r>
            <a:r>
              <a:rPr lang="ru-RU" dirty="0" smtClean="0"/>
              <a:t>; </a:t>
            </a:r>
            <a:r>
              <a:rPr lang="ru-RU" dirty="0" smtClean="0"/>
              <a:t> </a:t>
            </a:r>
            <a:r>
              <a:rPr lang="ru-RU" dirty="0" smtClean="0"/>
              <a:t>нормами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етики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129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Тонкощі професії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err="1" smtClean="0"/>
              <a:t>Праця</a:t>
            </a:r>
            <a:r>
              <a:rPr lang="ru-RU" sz="1800" dirty="0" smtClean="0"/>
              <a:t> логопеда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таку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профорганізацію</a:t>
            </a:r>
            <a:r>
              <a:rPr lang="ru-RU" sz="1800" dirty="0" smtClean="0"/>
              <a:t>, </a:t>
            </a:r>
            <a:r>
              <a:rPr lang="ru-RU" sz="1800" dirty="0" smtClean="0"/>
              <a:t>при </a:t>
            </a:r>
            <a:r>
              <a:rPr lang="ru-RU" sz="1800" dirty="0" err="1" smtClean="0"/>
              <a:t>якій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самостійно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початку до </a:t>
            </a:r>
            <a:r>
              <a:rPr lang="ru-RU" sz="1800" dirty="0" err="1" smtClean="0"/>
              <a:t>кінця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виконує</a:t>
            </a:r>
            <a:r>
              <a:rPr lang="ru-RU" sz="1800" dirty="0" smtClean="0"/>
              <a:t> свою роботу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самостійно</a:t>
            </a:r>
            <a:r>
              <a:rPr lang="ru-RU" sz="1800" dirty="0" smtClean="0"/>
              <a:t> за </a:t>
            </a:r>
            <a:r>
              <a:rPr lang="ru-RU" sz="1800" dirty="0" err="1" smtClean="0"/>
              <a:t>неї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відповідає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 Ф у </a:t>
            </a:r>
            <a:r>
              <a:rPr lang="ru-RU" sz="1800" dirty="0" err="1" smtClean="0"/>
              <a:t>н</a:t>
            </a:r>
            <a:r>
              <a:rPr lang="ru-RU" sz="1800" dirty="0" smtClean="0"/>
              <a:t> к </a:t>
            </a:r>
            <a:r>
              <a:rPr lang="ru-RU" sz="1800" dirty="0" err="1" smtClean="0"/>
              <a:t>ц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о </a:t>
            </a:r>
            <a:r>
              <a:rPr lang="ru-RU" sz="1800" dirty="0" err="1" smtClean="0"/>
              <a:t>н</a:t>
            </a:r>
            <a:r>
              <a:rPr lang="ru-RU" sz="1800" dirty="0" smtClean="0"/>
              <a:t> а л </a:t>
            </a:r>
            <a:r>
              <a:rPr lang="ru-RU" sz="1800" dirty="0" err="1" smtClean="0"/>
              <a:t>ь</a:t>
            </a:r>
            <a:r>
              <a:rPr lang="ru-RU" sz="1800" dirty="0" smtClean="0"/>
              <a:t> </a:t>
            </a:r>
            <a:r>
              <a:rPr lang="ru-RU" sz="1800" dirty="0" err="1" smtClean="0"/>
              <a:t>н</a:t>
            </a:r>
            <a:r>
              <a:rPr lang="ru-RU" sz="1800" dirty="0" smtClean="0"/>
              <a:t> о логопед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організатором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людей (</a:t>
            </a:r>
            <a:r>
              <a:rPr lang="ru-RU" sz="1800" dirty="0" err="1" smtClean="0"/>
              <a:t>учні</a:t>
            </a:r>
            <a:r>
              <a:rPr lang="ru-RU" sz="1800" dirty="0" smtClean="0"/>
              <a:t>, батьки, педагоги). </a:t>
            </a:r>
          </a:p>
          <a:p>
            <a:r>
              <a:rPr lang="ru-RU" sz="1800" dirty="0" smtClean="0"/>
              <a:t> К о </a:t>
            </a:r>
            <a:r>
              <a:rPr lang="ru-RU" sz="1800" dirty="0" err="1" smtClean="0"/>
              <a:t>н</a:t>
            </a:r>
            <a:r>
              <a:rPr lang="ru-RU" sz="1800" dirty="0" smtClean="0"/>
              <a:t> т а к т и у логопеда </a:t>
            </a:r>
            <a:r>
              <a:rPr lang="ru-RU" sz="1800" dirty="0" err="1" smtClean="0"/>
              <a:t>численні</a:t>
            </a:r>
            <a:r>
              <a:rPr lang="ru-RU" sz="1800" dirty="0" smtClean="0"/>
              <a:t>, </a:t>
            </a:r>
            <a:r>
              <a:rPr lang="ru-RU" sz="1800" dirty="0" err="1" smtClean="0"/>
              <a:t>різнорівневі</a:t>
            </a:r>
            <a:r>
              <a:rPr lang="ru-RU" sz="1800" dirty="0" smtClean="0"/>
              <a:t>,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мінливим</a:t>
            </a:r>
            <a:r>
              <a:rPr lang="ru-RU" sz="1800" dirty="0" smtClean="0"/>
              <a:t> колом </a:t>
            </a:r>
            <a:r>
              <a:rPr lang="ru-RU" sz="1800" dirty="0" err="1" smtClean="0"/>
              <a:t>осіб</a:t>
            </a:r>
            <a:r>
              <a:rPr lang="ru-RU" sz="1800" dirty="0" smtClean="0"/>
              <a:t> -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учні</a:t>
            </a:r>
            <a:r>
              <a:rPr lang="ru-RU" sz="1800" dirty="0" smtClean="0"/>
              <a:t>, батьки, </a:t>
            </a:r>
            <a:r>
              <a:rPr lang="ru-RU" sz="1800" dirty="0" err="1" smtClean="0"/>
              <a:t>вчителі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 </a:t>
            </a:r>
            <a:r>
              <a:rPr lang="ru-RU" sz="1800" dirty="0" err="1" smtClean="0"/>
              <a:t>Відповідальність</a:t>
            </a:r>
            <a:r>
              <a:rPr lang="ru-RU" sz="1800" dirty="0" smtClean="0"/>
              <a:t> </a:t>
            </a:r>
            <a:r>
              <a:rPr lang="ru-RU" sz="1800" dirty="0" smtClean="0"/>
              <a:t>у логопеда </a:t>
            </a:r>
            <a:r>
              <a:rPr lang="ru-RU" sz="1800" dirty="0" err="1" smtClean="0"/>
              <a:t>підвищена</a:t>
            </a:r>
            <a:r>
              <a:rPr lang="ru-RU" sz="1800" dirty="0" smtClean="0"/>
              <a:t>  </a:t>
            </a:r>
            <a:r>
              <a:rPr lang="ru-RU" sz="1800" dirty="0" smtClean="0"/>
              <a:t>м о </a:t>
            </a:r>
            <a:r>
              <a:rPr lang="ru-RU" sz="1800" dirty="0" err="1" smtClean="0"/>
              <a:t>р</a:t>
            </a:r>
            <a:r>
              <a:rPr lang="ru-RU" sz="1800" dirty="0" smtClean="0"/>
              <a:t> а л </a:t>
            </a:r>
            <a:r>
              <a:rPr lang="ru-RU" sz="1800" dirty="0" err="1" smtClean="0"/>
              <a:t>ь</a:t>
            </a:r>
            <a:r>
              <a:rPr lang="ru-RU" sz="1800" dirty="0" smtClean="0"/>
              <a:t> </a:t>
            </a:r>
            <a:r>
              <a:rPr lang="ru-RU" sz="1800" dirty="0" err="1" smtClean="0"/>
              <a:t>н</a:t>
            </a:r>
            <a:r>
              <a:rPr lang="ru-RU" sz="1800" dirty="0" smtClean="0"/>
              <a:t> а </a:t>
            </a:r>
            <a:r>
              <a:rPr lang="ru-RU" sz="1800" dirty="0" smtClean="0"/>
              <a:t> </a:t>
            </a:r>
            <a:r>
              <a:rPr lang="ru-RU" sz="1800" dirty="0" smtClean="0"/>
              <a:t>- за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виховання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 Логопед </a:t>
            </a:r>
            <a:r>
              <a:rPr lang="ru-RU" sz="1800" dirty="0" err="1" smtClean="0"/>
              <a:t>працює</a:t>
            </a:r>
            <a:r>
              <a:rPr lang="ru-RU" sz="1800" dirty="0" smtClean="0"/>
              <a:t> в </a:t>
            </a:r>
            <a:r>
              <a:rPr lang="ru-RU" sz="1800" dirty="0" err="1" smtClean="0"/>
              <a:t>комфортних</a:t>
            </a:r>
            <a:r>
              <a:rPr lang="ru-RU" sz="1800" dirty="0" smtClean="0"/>
              <a:t> у </a:t>
            </a:r>
            <a:r>
              <a:rPr lang="ru-RU" sz="1800" dirty="0" err="1" smtClean="0"/>
              <a:t>мовах</a:t>
            </a:r>
            <a:r>
              <a:rPr lang="ru-RU" sz="1800" dirty="0" smtClean="0"/>
              <a:t> </a:t>
            </a:r>
            <a:r>
              <a:rPr lang="ru-RU" sz="1800" dirty="0" smtClean="0"/>
              <a:t>- у </a:t>
            </a:r>
            <a:r>
              <a:rPr lang="ru-RU" sz="1800" dirty="0" err="1" smtClean="0"/>
              <a:t>приміщенні</a:t>
            </a:r>
            <a:r>
              <a:rPr lang="ru-RU" sz="1800" dirty="0" smtClean="0"/>
              <a:t> (</a:t>
            </a:r>
            <a:r>
              <a:rPr lang="ru-RU" sz="1800" dirty="0" err="1" smtClean="0"/>
              <a:t>кабінет</a:t>
            </a:r>
            <a:r>
              <a:rPr lang="ru-RU" sz="1800" dirty="0" smtClean="0"/>
              <a:t>, </a:t>
            </a:r>
            <a:r>
              <a:rPr lang="ru-RU" sz="1800" dirty="0" err="1" smtClean="0"/>
              <a:t>письмовий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стіл</a:t>
            </a:r>
            <a:r>
              <a:rPr lang="ru-RU" sz="1800" dirty="0" smtClean="0"/>
              <a:t>, телефон). </a:t>
            </a:r>
          </a:p>
          <a:p>
            <a:r>
              <a:rPr lang="ru-RU" sz="1800" dirty="0" err="1" smtClean="0"/>
              <a:t>Психофізилогічну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навантаженість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ь</a:t>
            </a:r>
            <a:r>
              <a:rPr lang="ru-RU" sz="1800" dirty="0" smtClean="0"/>
              <a:t> </a:t>
            </a:r>
            <a:r>
              <a:rPr lang="ru-RU" sz="1800" dirty="0" smtClean="0"/>
              <a:t>в роботу логопеда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вносити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такі</a:t>
            </a:r>
            <a:r>
              <a:rPr lang="ru-RU" sz="1800" dirty="0" smtClean="0"/>
              <a:t> </a:t>
            </a:r>
            <a:r>
              <a:rPr lang="ru-RU" sz="1800" dirty="0" err="1" smtClean="0"/>
              <a:t>чинники</a:t>
            </a:r>
            <a:r>
              <a:rPr lang="ru-RU" sz="1800" dirty="0" smtClean="0"/>
              <a:t>: </a:t>
            </a:r>
          </a:p>
          <a:p>
            <a:r>
              <a:rPr lang="ru-RU" sz="1800" dirty="0" smtClean="0"/>
              <a:t> </a:t>
            </a:r>
            <a:r>
              <a:rPr lang="ru-RU" sz="1800" dirty="0" err="1" smtClean="0"/>
              <a:t>постійне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спілкування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людьми, в основному </a:t>
            </a:r>
            <a:r>
              <a:rPr lang="ru-RU" sz="1800" dirty="0" err="1" smtClean="0"/>
              <a:t>з</a:t>
            </a:r>
            <a:r>
              <a:rPr lang="ru-RU" sz="1800" dirty="0" smtClean="0"/>
              <a:t> дефектами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; </a:t>
            </a:r>
          </a:p>
          <a:p>
            <a:r>
              <a:rPr lang="ru-RU" sz="1800" dirty="0" smtClean="0"/>
              <a:t> </a:t>
            </a:r>
            <a:r>
              <a:rPr lang="ru-RU" sz="1800" dirty="0" err="1" smtClean="0"/>
              <a:t>підвищена</a:t>
            </a:r>
            <a:r>
              <a:rPr lang="ru-RU" sz="1800" dirty="0" smtClean="0"/>
              <a:t> моральна </a:t>
            </a:r>
            <a:r>
              <a:rPr lang="ru-RU" sz="1800" dirty="0" err="1" smtClean="0"/>
              <a:t>відповідальність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81987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628" y="0"/>
            <a:ext cx="9751060" cy="1168400"/>
          </a:xfrm>
        </p:spPr>
        <p:txBody>
          <a:bodyPr/>
          <a:lstStyle/>
          <a:p>
            <a:pPr algn="ctr"/>
            <a:r>
              <a:rPr lang="uk-UA" dirty="0" smtClean="0"/>
              <a:t>ВИМОГИ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6628" y="1500174"/>
            <a:ext cx="4769806" cy="7112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ВИМОГИ ПРОФЕСІЇ </a:t>
            </a:r>
            <a:r>
              <a:rPr lang="ru-RU" dirty="0" smtClean="0"/>
              <a:t>до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здібностей</a:t>
            </a:r>
            <a:r>
              <a:rPr lang="ru-RU" dirty="0" smtClean="0"/>
              <a:t> ФАХІВЦЯ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686" y="2214554"/>
            <a:ext cx="5399153" cy="4143404"/>
          </a:xfrm>
        </p:spPr>
        <p:txBody>
          <a:bodyPr/>
          <a:lstStyle/>
          <a:p>
            <a:r>
              <a:rPr lang="ru-RU" dirty="0" err="1" smtClean="0"/>
              <a:t>нервово-психічна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хороша образна </a:t>
            </a:r>
            <a:r>
              <a:rPr lang="ru-RU" dirty="0" err="1" smtClean="0"/>
              <a:t>пам'ять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хороший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концентрації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стійкості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витривалість</a:t>
            </a:r>
            <a:r>
              <a:rPr lang="ru-RU" dirty="0" smtClean="0"/>
              <a:t> слухового </a:t>
            </a:r>
            <a:r>
              <a:rPr lang="ru-RU" dirty="0" err="1" smtClean="0"/>
              <a:t>аналізатора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речеголосового</a:t>
            </a:r>
            <a:r>
              <a:rPr lang="ru-RU" dirty="0" smtClean="0"/>
              <a:t> </a:t>
            </a:r>
            <a:r>
              <a:rPr lang="ru-RU" dirty="0" err="1" smtClean="0"/>
              <a:t>апарату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грамотна, </a:t>
            </a:r>
            <a:r>
              <a:rPr lang="ru-RU" dirty="0" err="1" smtClean="0"/>
              <a:t>чітка</a:t>
            </a:r>
            <a:r>
              <a:rPr lang="ru-RU" dirty="0" smtClean="0"/>
              <a:t> правильна </a:t>
            </a:r>
            <a:r>
              <a:rPr lang="ru-RU" dirty="0" err="1" smtClean="0"/>
              <a:t>мова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37288" y="1428736"/>
            <a:ext cx="4769806" cy="7112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ВИМОГИ ПРОФЕСІЇ до </a:t>
            </a:r>
            <a:r>
              <a:rPr lang="ru-RU" dirty="0" err="1" smtClean="0"/>
              <a:t>особистісних</a:t>
            </a:r>
            <a:r>
              <a:rPr lang="ru-RU" dirty="0" smtClean="0"/>
              <a:t> </a:t>
            </a:r>
            <a:r>
              <a:rPr lang="ru-RU" dirty="0" err="1" smtClean="0"/>
              <a:t>здібностей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якостей</a:t>
            </a:r>
            <a:r>
              <a:rPr lang="ru-RU" dirty="0" smtClean="0"/>
              <a:t> ФАХІВЦЯ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65850" y="2143116"/>
            <a:ext cx="4804092" cy="392748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стресостійкість</a:t>
            </a:r>
            <a:r>
              <a:rPr lang="ru-RU" dirty="0" smtClean="0"/>
              <a:t>, </a:t>
            </a:r>
            <a:r>
              <a:rPr lang="ru-RU" dirty="0" err="1" smtClean="0"/>
              <a:t>емоційна</a:t>
            </a:r>
            <a:r>
              <a:rPr lang="ru-RU" dirty="0" smtClean="0"/>
              <a:t> </a:t>
            </a:r>
            <a:r>
              <a:rPr lang="ru-RU" dirty="0" err="1" smtClean="0"/>
              <a:t>врівноваженість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керувати</a:t>
            </a:r>
            <a:r>
              <a:rPr lang="ru-RU" dirty="0" smtClean="0"/>
              <a:t> собою;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соціальний</a:t>
            </a:r>
            <a:r>
              <a:rPr lang="ru-RU" dirty="0" smtClean="0"/>
              <a:t> </a:t>
            </a:r>
            <a:r>
              <a:rPr lang="ru-RU" dirty="0" err="1" smtClean="0"/>
              <a:t>інтелект</a:t>
            </a:r>
            <a:r>
              <a:rPr lang="ru-RU" dirty="0" smtClean="0"/>
              <a:t> (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розуміти</a:t>
            </a:r>
            <a:r>
              <a:rPr lang="ru-RU" dirty="0" smtClean="0"/>
              <a:t> </a:t>
            </a:r>
            <a:r>
              <a:rPr lang="ru-RU" dirty="0" err="1" smtClean="0"/>
              <a:t>поведінку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людей);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комунікативні</a:t>
            </a:r>
            <a:r>
              <a:rPr lang="ru-RU" dirty="0" smtClean="0"/>
              <a:t> та </a:t>
            </a:r>
            <a:r>
              <a:rPr lang="ru-RU" dirty="0" err="1" smtClean="0"/>
              <a:t>організаторські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націленість</a:t>
            </a:r>
            <a:r>
              <a:rPr lang="ru-RU" dirty="0" smtClean="0"/>
              <a:t> на результат;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терпіння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співчуття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381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МЕДИЧНІ ПРОТИПОКАЗАННЯ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Робота логопеда не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людям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захворюваннями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нервово-психічними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серцево-судинними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хронічними</a:t>
            </a:r>
            <a:r>
              <a:rPr lang="ru-RU" dirty="0" smtClean="0"/>
              <a:t> </a:t>
            </a:r>
            <a:r>
              <a:rPr lang="ru-RU" dirty="0" err="1" smtClean="0"/>
              <a:t>інфекційними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слухового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зорового</a:t>
            </a:r>
            <a:r>
              <a:rPr lang="ru-RU" dirty="0" smtClean="0"/>
              <a:t> </a:t>
            </a:r>
            <a:r>
              <a:rPr lang="ru-RU" dirty="0" err="1" smtClean="0"/>
              <a:t>аналізаторів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речеголосового</a:t>
            </a:r>
            <a:r>
              <a:rPr lang="ru-RU" dirty="0" smtClean="0"/>
              <a:t> </a:t>
            </a:r>
            <a:r>
              <a:rPr lang="ru-RU" dirty="0" err="1" smtClean="0"/>
              <a:t>апарату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опорно-рухового</a:t>
            </a:r>
            <a:r>
              <a:rPr lang="ru-RU" dirty="0" smtClean="0"/>
              <a:t> </a:t>
            </a:r>
            <a:r>
              <a:rPr lang="ru-RU" dirty="0" err="1" smtClean="0"/>
              <a:t>апарату</a:t>
            </a:r>
            <a:r>
              <a:rPr lang="ru-RU" dirty="0" smtClean="0"/>
              <a:t> (руки, </a:t>
            </a:r>
            <a:r>
              <a:rPr lang="ru-RU" dirty="0" err="1" smtClean="0"/>
              <a:t>кисті</a:t>
            </a:r>
            <a:r>
              <a:rPr lang="ru-RU" dirty="0" smtClean="0"/>
              <a:t> рук).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11809452" cy="5570537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2400" dirty="0" err="1" smtClean="0"/>
              <a:t>Допрофесійна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освіта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err="1" smtClean="0"/>
              <a:t>Необхідні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літератури</a:t>
            </a:r>
            <a:r>
              <a:rPr lang="ru-RU" sz="2400" dirty="0" smtClean="0"/>
              <a:t>, </a:t>
            </a:r>
            <a:r>
              <a:rPr lang="ru-RU" sz="2400" dirty="0" err="1" smtClean="0"/>
              <a:t>біології</a:t>
            </a:r>
            <a:r>
              <a:rPr lang="ru-RU" sz="2400" dirty="0" smtClean="0"/>
              <a:t>, </a:t>
            </a:r>
            <a:r>
              <a:rPr lang="ru-RU" sz="2400" dirty="0" err="1" smtClean="0"/>
              <a:t>історії</a:t>
            </a:r>
            <a:r>
              <a:rPr lang="ru-RU" sz="2400" dirty="0" smtClean="0"/>
              <a:t> в рамках </a:t>
            </a:r>
            <a:r>
              <a:rPr lang="ru-RU" sz="2400" dirty="0" err="1" smtClean="0"/>
              <a:t>шкільної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програми</a:t>
            </a:r>
            <a:r>
              <a:rPr lang="ru-RU" sz="2400" dirty="0" smtClean="0"/>
              <a:t>. </a:t>
            </a:r>
          </a:p>
          <a:p>
            <a:r>
              <a:rPr lang="ru-RU" dirty="0" smtClean="0"/>
              <a:t> ШЛЯХИ ОТРИМАННЯ </a:t>
            </a:r>
            <a:r>
              <a:rPr lang="ru-RU" dirty="0" err="1" smtClean="0"/>
              <a:t>п</a:t>
            </a:r>
            <a:r>
              <a:rPr lang="ru-RU" dirty="0" err="1" smtClean="0"/>
              <a:t>рофессії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Професії</a:t>
            </a:r>
            <a:r>
              <a:rPr lang="ru-RU" dirty="0" smtClean="0"/>
              <a:t> логопеда </a:t>
            </a:r>
            <a:r>
              <a:rPr lang="ru-RU" dirty="0" err="1" smtClean="0"/>
              <a:t>навчають</a:t>
            </a:r>
            <a:r>
              <a:rPr lang="ru-RU" dirty="0" smtClean="0"/>
              <a:t> у закладах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СПОРІДНЕНІ ПРОФЕСІЇ </a:t>
            </a:r>
          </a:p>
          <a:p>
            <a:r>
              <a:rPr lang="ru-RU" dirty="0" smtClean="0"/>
              <a:t> Педагог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корекційної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дефектологи - сурдопедагог, тифлопедагог, </a:t>
            </a:r>
            <a:r>
              <a:rPr lang="ru-RU" dirty="0" err="1" smtClean="0"/>
              <a:t>олігофренопедагог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5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00BD583-8582-40F2-8ECD-AF68BCC0C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TS102801059</Template>
  <TotalTime>0</TotalTime>
  <Words>802</Words>
  <Application>Microsoft Office PowerPoint</Application>
  <PresentationFormat>Произвольный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TS102801059</vt:lpstr>
      <vt:lpstr>ПРОФЕСІОГРАМА</vt:lpstr>
      <vt:lpstr>Логопед-дефектолог</vt:lpstr>
      <vt:lpstr>ЗАГАЛЬНА ХАРАКТЕРИСТИКА ПРОФЕСІЇ</vt:lpstr>
      <vt:lpstr>Актуальність професії,її місце в суспільстві</vt:lpstr>
      <vt:lpstr>ЗМІСТ ПРАЦІ</vt:lpstr>
      <vt:lpstr>Тонкощі професії</vt:lpstr>
      <vt:lpstr>ВИМОГИ</vt:lpstr>
      <vt:lpstr>МЕДИЧНІ ПРОТИПОКАЗАННЯ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2013-11-09T10:59:12Z</dcterms:created>
  <dcterms:modified xsi:type="dcterms:W3CDTF">2013-11-09T11:22:26Z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