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0860E-6B42-4E0B-8B5D-E1E965310441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15E12-FEA7-4DD3-B214-CE66B64162E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15E12-FEA7-4DD3-B214-CE66B64162EA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83A3-FE97-4911-ADD2-077EC5BD708B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344-792F-44CF-96E2-9C5B3EF9C01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83A3-FE97-4911-ADD2-077EC5BD708B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344-792F-44CF-96E2-9C5B3EF9C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83A3-FE97-4911-ADD2-077EC5BD708B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344-792F-44CF-96E2-9C5B3EF9C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83A3-FE97-4911-ADD2-077EC5BD708B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344-792F-44CF-96E2-9C5B3EF9C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83A3-FE97-4911-ADD2-077EC5BD708B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344-792F-44CF-96E2-9C5B3EF9C01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83A3-FE97-4911-ADD2-077EC5BD708B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344-792F-44CF-96E2-9C5B3EF9C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83A3-FE97-4911-ADD2-077EC5BD708B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344-792F-44CF-96E2-9C5B3EF9C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83A3-FE97-4911-ADD2-077EC5BD708B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344-792F-44CF-96E2-9C5B3EF9C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83A3-FE97-4911-ADD2-077EC5BD708B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344-792F-44CF-96E2-9C5B3EF9C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83A3-FE97-4911-ADD2-077EC5BD708B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0344-792F-44CF-96E2-9C5B3EF9C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83A3-FE97-4911-ADD2-077EC5BD708B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0B70344-792F-44CF-96E2-9C5B3EF9C01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C983A3-FE97-4911-ADD2-077EC5BD708B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B70344-792F-44CF-96E2-9C5B3EF9C01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7851648" cy="24356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РИНКОВА </a:t>
            </a:r>
            <a:br>
              <a:rPr lang="ru-RU" dirty="0" smtClean="0"/>
            </a:br>
            <a:r>
              <a:rPr lang="ru-RU" dirty="0" smtClean="0"/>
              <a:t>ІНФРАСТРУКТУРА.</a:t>
            </a:r>
            <a:br>
              <a:rPr lang="ru-RU" dirty="0" smtClean="0"/>
            </a:br>
            <a:r>
              <a:rPr lang="ru-RU" dirty="0" smtClean="0"/>
              <a:t>БАНКИ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22344"/>
          </a:xfrm>
        </p:spPr>
        <p:txBody>
          <a:bodyPr>
            <a:noAutofit/>
          </a:bodyPr>
          <a:lstStyle/>
          <a:p>
            <a:r>
              <a:rPr lang="uk-UA" sz="4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ФУНКЦІЇ ЦЕНТРАЛЬНОГО БАНКУ</a:t>
            </a:r>
            <a:endParaRPr lang="ru-RU" sz="4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формування</a:t>
            </a:r>
            <a:r>
              <a:rPr lang="ru-RU" dirty="0" smtClean="0"/>
              <a:t> та </a:t>
            </a:r>
            <a:r>
              <a:rPr lang="ru-RU" dirty="0" err="1" smtClean="0"/>
              <a:t>виконання</a:t>
            </a:r>
            <a:r>
              <a:rPr lang="ru-RU" dirty="0" smtClean="0"/>
              <a:t> </a:t>
            </a:r>
            <a:r>
              <a:rPr lang="ru-RU" dirty="0" err="1" smtClean="0"/>
              <a:t>монетарної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endParaRPr lang="ru-RU" dirty="0" smtClean="0"/>
          </a:p>
          <a:p>
            <a:r>
              <a:rPr lang="ru-RU" dirty="0" err="1" smtClean="0"/>
              <a:t>регулювання</a:t>
            </a:r>
            <a:r>
              <a:rPr lang="ru-RU" dirty="0" smtClean="0"/>
              <a:t> </a:t>
            </a:r>
            <a:r>
              <a:rPr lang="ru-RU" dirty="0" err="1" smtClean="0"/>
              <a:t>грошової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endParaRPr lang="ru-RU" dirty="0" smtClean="0"/>
          </a:p>
          <a:p>
            <a:r>
              <a:rPr lang="ru-RU" dirty="0" err="1" smtClean="0"/>
              <a:t>формування</a:t>
            </a:r>
            <a:r>
              <a:rPr lang="ru-RU" dirty="0" smtClean="0"/>
              <a:t> та </a:t>
            </a:r>
            <a:r>
              <a:rPr lang="ru-RU" dirty="0" err="1" smtClean="0"/>
              <a:t>виконання</a:t>
            </a:r>
            <a:r>
              <a:rPr lang="ru-RU" dirty="0" smtClean="0"/>
              <a:t> </a:t>
            </a:r>
            <a:r>
              <a:rPr lang="ru-RU" dirty="0" err="1" smtClean="0"/>
              <a:t>валютної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endParaRPr lang="ru-RU" dirty="0" smtClean="0"/>
          </a:p>
          <a:p>
            <a:r>
              <a:rPr lang="ru-RU" dirty="0" err="1" smtClean="0"/>
              <a:t>зберігання</a:t>
            </a:r>
            <a:r>
              <a:rPr lang="ru-RU" dirty="0" smtClean="0"/>
              <a:t> </a:t>
            </a:r>
            <a:r>
              <a:rPr lang="ru-RU" dirty="0" err="1" smtClean="0"/>
              <a:t>золото-валютних</a:t>
            </a:r>
            <a:r>
              <a:rPr lang="ru-RU" dirty="0" smtClean="0"/>
              <a:t> </a:t>
            </a:r>
            <a:r>
              <a:rPr lang="ru-RU" dirty="0" err="1" smtClean="0"/>
              <a:t>резервів</a:t>
            </a:r>
            <a:endParaRPr lang="ru-RU" dirty="0" smtClean="0"/>
          </a:p>
          <a:p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 smtClean="0"/>
              <a:t>рахунків</a:t>
            </a:r>
            <a:r>
              <a:rPr lang="ru-RU" dirty="0" smtClean="0"/>
              <a:t> для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міжбанківських</a:t>
            </a:r>
            <a:r>
              <a:rPr lang="ru-RU" dirty="0" smtClean="0"/>
              <a:t> </a:t>
            </a:r>
            <a:r>
              <a:rPr lang="ru-RU" dirty="0" err="1" smtClean="0"/>
              <a:t>розрахунків</a:t>
            </a:r>
            <a:endParaRPr lang="ru-RU" dirty="0" smtClean="0"/>
          </a:p>
          <a:p>
            <a:r>
              <a:rPr lang="ru-RU" dirty="0" err="1" smtClean="0"/>
              <a:t>стабільність</a:t>
            </a:r>
            <a:r>
              <a:rPr lang="ru-RU" dirty="0" smtClean="0"/>
              <a:t> </a:t>
            </a:r>
            <a:r>
              <a:rPr lang="ru-RU" dirty="0" err="1" smtClean="0"/>
              <a:t>банківської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endParaRPr lang="ru-RU" dirty="0" smtClean="0"/>
          </a:p>
          <a:p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функціонуючої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банківських</a:t>
            </a:r>
            <a:r>
              <a:rPr lang="ru-RU" dirty="0" smtClean="0"/>
              <a:t> </a:t>
            </a:r>
            <a:r>
              <a:rPr lang="ru-RU" dirty="0" err="1" smtClean="0"/>
              <a:t>розрахунків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pPr algn="ctr"/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БАНКІВСЬКІ РЕСУРСИ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á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нківські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рес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ý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рси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dirty="0" smtClean="0"/>
              <a:t>—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перебувають</a:t>
            </a:r>
            <a:r>
              <a:rPr lang="ru-RU" dirty="0" smtClean="0"/>
              <a:t> у </a:t>
            </a:r>
            <a:r>
              <a:rPr lang="ru-RU" dirty="0" err="1" smtClean="0"/>
              <a:t>розпорядженні</a:t>
            </a:r>
            <a:r>
              <a:rPr lang="ru-RU" dirty="0" smtClean="0"/>
              <a:t> банку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ним для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кредитних</a:t>
            </a:r>
            <a:r>
              <a:rPr lang="ru-RU" dirty="0" smtClean="0"/>
              <a:t> та </a:t>
            </a:r>
            <a:r>
              <a:rPr lang="ru-RU" dirty="0" err="1" smtClean="0"/>
              <a:t>іншихактивних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866360"/>
          </a:xfrm>
        </p:spPr>
        <p:txBody>
          <a:bodyPr/>
          <a:lstStyle/>
          <a:p>
            <a:pPr algn="ctr"/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БАНКІВСЬКІ ОПЕРАЦІЇ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á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нківські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опер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á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ції</a:t>
            </a:r>
            <a:r>
              <a:rPr lang="ru-RU" dirty="0" smtClean="0"/>
              <a:t> — </a:t>
            </a:r>
            <a:r>
              <a:rPr lang="ru-RU" dirty="0" err="1" smtClean="0"/>
              <a:t>операції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прибутковість</a:t>
            </a:r>
            <a:r>
              <a:rPr lang="ru-RU" dirty="0" smtClean="0"/>
              <a:t> </a:t>
            </a:r>
            <a:r>
              <a:rPr lang="ru-RU" dirty="0" err="1" smtClean="0"/>
              <a:t>банків</a:t>
            </a:r>
            <a:r>
              <a:rPr lang="ru-RU" dirty="0" smtClean="0"/>
              <a:t>. </a:t>
            </a:r>
            <a:r>
              <a:rPr lang="ru-RU" dirty="0" err="1" smtClean="0"/>
              <a:t>Розрізняють</a:t>
            </a:r>
            <a:r>
              <a:rPr lang="ru-RU" dirty="0" smtClean="0"/>
              <a:t> </a:t>
            </a:r>
            <a:r>
              <a:rPr lang="ru-RU" dirty="0" err="1" smtClean="0"/>
              <a:t>пасивні</a:t>
            </a:r>
            <a:r>
              <a:rPr lang="ru-RU" dirty="0" smtClean="0"/>
              <a:t> та</a:t>
            </a:r>
            <a:r>
              <a:rPr lang="ru-RU" dirty="0" smtClean="0"/>
              <a:t> </a:t>
            </a:r>
            <a:r>
              <a:rPr lang="ru-RU" dirty="0" err="1" smtClean="0"/>
              <a:t>активні</a:t>
            </a:r>
            <a:r>
              <a:rPr lang="ru-RU" dirty="0" smtClean="0"/>
              <a:t>. У </a:t>
            </a:r>
            <a:r>
              <a:rPr lang="ru-RU" dirty="0" err="1" smtClean="0"/>
              <a:t>комерційних</a:t>
            </a:r>
            <a:r>
              <a:rPr lang="ru-RU" dirty="0" smtClean="0"/>
              <a:t> банках, </a:t>
            </a:r>
            <a:r>
              <a:rPr lang="ru-RU" dirty="0" err="1" smtClean="0"/>
              <a:t>насамперед</a:t>
            </a:r>
            <a:r>
              <a:rPr lang="ru-RU" dirty="0" smtClean="0"/>
              <a:t>, </a:t>
            </a:r>
            <a:r>
              <a:rPr lang="ru-RU" dirty="0" err="1" smtClean="0"/>
              <a:t>мають</a:t>
            </a:r>
            <a:r>
              <a:rPr lang="ru-RU" dirty="0" smtClean="0"/>
              <a:t> на </a:t>
            </a:r>
            <a:r>
              <a:rPr lang="ru-RU" dirty="0" err="1" smtClean="0"/>
              <a:t>меті</a:t>
            </a:r>
            <a:r>
              <a:rPr lang="ru-RU" dirty="0" smtClean="0"/>
              <a:t>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, та </a:t>
            </a:r>
            <a:r>
              <a:rPr lang="ru-RU" dirty="0" err="1" smtClean="0"/>
              <a:t>супроводжуються</a:t>
            </a:r>
            <a:r>
              <a:rPr lang="ru-RU" dirty="0" smtClean="0"/>
              <a:t> </a:t>
            </a:r>
            <a:r>
              <a:rPr lang="ru-RU" dirty="0" err="1" smtClean="0"/>
              <a:t>необхідними</a:t>
            </a:r>
            <a:r>
              <a:rPr lang="ru-RU" dirty="0" smtClean="0"/>
              <a:t> </a:t>
            </a:r>
            <a:r>
              <a:rPr lang="ru-RU" dirty="0" err="1" smtClean="0"/>
              <a:t>записами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банківських</a:t>
            </a:r>
            <a:r>
              <a:rPr lang="ru-RU" dirty="0" smtClean="0"/>
              <a:t> </a:t>
            </a:r>
            <a:r>
              <a:rPr lang="ru-RU" dirty="0" err="1" smtClean="0"/>
              <a:t>рахунках</a:t>
            </a:r>
            <a:r>
              <a:rPr lang="ru-RU" dirty="0" smtClean="0"/>
              <a:t> та в </a:t>
            </a:r>
            <a:r>
              <a:rPr lang="ru-RU" dirty="0" err="1" smtClean="0"/>
              <a:t>бухгалтерських</a:t>
            </a:r>
            <a:r>
              <a:rPr lang="ru-RU" dirty="0" smtClean="0"/>
              <a:t> документах.</a:t>
            </a:r>
            <a:endParaRPr lang="ru-RU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АКТИВНІ ОПЕРАЦІЇ БАНКІВ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</a:pPr>
            <a:r>
              <a:rPr lang="vi-VN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Акт́ивні опер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á</a:t>
            </a:r>
            <a:r>
              <a:rPr lang="vi-VN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ції б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á</a:t>
            </a:r>
            <a:r>
              <a:rPr lang="vi-VN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нків </a:t>
            </a:r>
            <a:r>
              <a:rPr lang="vi-VN" dirty="0" smtClean="0"/>
              <a:t>— банківські операції, за допомогою яких банки розміщують наявні в них грошові ресурси (видача позик, купівля цінних </a:t>
            </a:r>
            <a:r>
              <a:rPr lang="vi-VN" dirty="0" smtClean="0"/>
              <a:t>паперів).</a:t>
            </a:r>
            <a:endParaRPr lang="ru-RU" dirty="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305800" cy="1296144"/>
          </a:xfrm>
        </p:spPr>
        <p:txBody>
          <a:bodyPr anchor="ctr"/>
          <a:lstStyle/>
          <a:p>
            <a:pPr algn="ctr"/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ДЯКУЮ ЗА УВАГУ!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700808"/>
            <a:ext cx="9144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Презентація</a:t>
            </a:r>
            <a:br>
              <a:rPr lang="uk-UA" sz="2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sz="2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 економіки</a:t>
            </a:r>
            <a:br>
              <a:rPr lang="uk-UA" sz="2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sz="2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 тему: </a:t>
            </a:r>
            <a:r>
              <a:rPr lang="uk-UA" sz="2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“Ринкова</a:t>
            </a:r>
            <a:r>
              <a:rPr lang="uk-UA" sz="2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інфраструктура. </a:t>
            </a:r>
            <a:r>
              <a:rPr lang="uk-UA" sz="2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Банки”</a:t>
            </a:r>
            <a:r>
              <a:rPr lang="uk-UA" sz="2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/>
            </a:r>
            <a:br>
              <a:rPr lang="uk-UA" sz="2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sz="2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учениці 9-2 групи</a:t>
            </a:r>
            <a:br>
              <a:rPr lang="uk-UA" sz="2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sz="2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фінансово-економічного ліцею</a:t>
            </a:r>
            <a:br>
              <a:rPr lang="uk-UA" sz="2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sz="2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Зайвої Ксенії</a:t>
            </a:r>
            <a:endParaRPr lang="ru-RU" sz="2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67944" y="6021288"/>
            <a:ext cx="1080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2014 рік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6360"/>
          </a:xfrm>
        </p:spPr>
        <p:txBody>
          <a:bodyPr/>
          <a:lstStyle/>
          <a:p>
            <a:pPr algn="ctr"/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РИНКОВА ІНФРАСТРУКТУРА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/>
              </a:buClr>
            </a:pPr>
            <a:r>
              <a:rPr lang="vi-VN" sz="2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Ри́нкова інфраструкту́ра</a:t>
            </a:r>
            <a:r>
              <a:rPr lang="vi-VN" sz="2700" dirty="0" smtClean="0"/>
              <a:t> — це </a:t>
            </a:r>
            <a:r>
              <a:rPr lang="vi-VN" sz="2700" dirty="0" smtClean="0"/>
              <a:t>різні</a:t>
            </a:r>
            <a:r>
              <a:rPr lang="uk-UA" sz="2700" dirty="0" smtClean="0"/>
              <a:t> </a:t>
            </a:r>
            <a:r>
              <a:rPr lang="vi-VN" sz="2700" dirty="0" smtClean="0"/>
              <a:t>установ</a:t>
            </a:r>
            <a:r>
              <a:rPr lang="uk-UA" sz="2700" dirty="0" smtClean="0"/>
              <a:t>и</a:t>
            </a:r>
            <a:r>
              <a:rPr lang="vi-VN" sz="2700" dirty="0" smtClean="0"/>
              <a:t>,</a:t>
            </a:r>
            <a:r>
              <a:rPr lang="uk-UA" sz="2700" dirty="0" smtClean="0"/>
              <a:t> </a:t>
            </a:r>
            <a:r>
              <a:rPr lang="vi-VN" sz="2700" dirty="0" smtClean="0"/>
              <a:t>підприємства</a:t>
            </a:r>
            <a:r>
              <a:rPr lang="vi-VN" sz="2700" dirty="0" smtClean="0"/>
              <a:t>, організації, що обслуговують різноманітні види ринків, створюють сприятливі умови для їхнього ефективного функціонування.</a:t>
            </a:r>
            <a:endParaRPr lang="ru-RU" sz="2700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854968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Види ринкових інфраструктур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sz="2800" dirty="0" smtClean="0"/>
              <a:t>біржі</a:t>
            </a:r>
          </a:p>
          <a:p>
            <a:pPr algn="ctr"/>
            <a:r>
              <a:rPr lang="uk-UA" sz="2800" dirty="0" smtClean="0"/>
              <a:t>банки</a:t>
            </a:r>
          </a:p>
          <a:p>
            <a:pPr algn="ctr"/>
            <a:r>
              <a:rPr lang="uk-UA" sz="2800" dirty="0" smtClean="0"/>
              <a:t>інші фінансово-кредитні посередники</a:t>
            </a:r>
          </a:p>
          <a:p>
            <a:pPr algn="ctr"/>
            <a:r>
              <a:rPr lang="uk-UA" sz="2800" dirty="0" smtClean="0"/>
              <a:t>служби зайнятості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2212848" cy="914793"/>
          </a:xfrm>
        </p:spPr>
        <p:txBody>
          <a:bodyPr>
            <a:normAutofit/>
          </a:bodyPr>
          <a:lstStyle/>
          <a:p>
            <a:pPr algn="ctr"/>
            <a:r>
              <a:rPr lang="uk-UA" sz="50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БАНК</a:t>
            </a:r>
            <a:endParaRPr lang="ru-RU" sz="5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23528" y="908720"/>
            <a:ext cx="2520280" cy="5112568"/>
          </a:xfrm>
        </p:spPr>
        <p:txBody>
          <a:bodyPr>
            <a:noAutofit/>
          </a:bodyPr>
          <a:lstStyle/>
          <a:p>
            <a:r>
              <a:rPr lang="vi-VN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Ба́нк</a:t>
            </a:r>
            <a:r>
              <a:rPr lang="vi-VN" sz="2400" dirty="0" smtClean="0"/>
              <a:t> </a:t>
            </a:r>
            <a:r>
              <a:rPr lang="vi-VN" sz="2400" dirty="0" smtClean="0"/>
              <a:t>— </a:t>
            </a:r>
            <a:r>
              <a:rPr lang="vi-VN" sz="2400" dirty="0" smtClean="0"/>
              <a:t>кредитно-фінансова установа, яка здійснює грошові розрахунки, акумулює грошові кошти та інші цінності, надає кредити та здійснює послуги за фінансовими операціями.</a:t>
            </a:r>
            <a:endParaRPr lang="ru-RU" sz="2400" dirty="0"/>
          </a:p>
        </p:txBody>
      </p:sp>
      <p:sp>
        <p:nvSpPr>
          <p:cNvPr id="17" name="Рисунок 16"/>
          <p:cNvSpPr>
            <a:spLocks noGrp="1"/>
          </p:cNvSpPr>
          <p:nvPr>
            <p:ph type="pic" idx="1"/>
          </p:nvPr>
        </p:nvSpPr>
        <p:spPr/>
      </p:sp>
      <p:pic>
        <p:nvPicPr>
          <p:cNvPr id="16" name="Рисунок 15" descr="index_ba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20000">
            <a:off x="3463915" y="1179368"/>
            <a:ext cx="4686204" cy="3999507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010376"/>
          </a:xfrm>
        </p:spPr>
        <p:txBody>
          <a:bodyPr/>
          <a:lstStyle/>
          <a:p>
            <a:pPr algn="ctr"/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КЛАСИФІКАЦІЯ БАНКІВ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9" name="Содержимое 8" descr="1_html_m3442d77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1412776"/>
            <a:ext cx="3459617" cy="5010479"/>
          </a:xfrm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866360"/>
          </a:xfrm>
        </p:spPr>
        <p:txBody>
          <a:bodyPr/>
          <a:lstStyle/>
          <a:p>
            <a:pPr algn="ctr"/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ВИДИ БАНКІВ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Clr>
                <a:schemeClr val="accent3"/>
              </a:buClr>
            </a:pPr>
            <a:r>
              <a:rPr lang="ru-RU" dirty="0" err="1" smtClean="0"/>
              <a:t>державні</a:t>
            </a:r>
            <a:r>
              <a:rPr lang="ru-RU" dirty="0" smtClean="0"/>
              <a:t> банки</a:t>
            </a:r>
            <a:endParaRPr lang="ru-RU" dirty="0" smtClean="0"/>
          </a:p>
          <a:p>
            <a:pPr lvl="1">
              <a:buClr>
                <a:schemeClr val="accent3"/>
              </a:buClr>
            </a:pPr>
            <a:r>
              <a:rPr lang="ru-RU" dirty="0" err="1" smtClean="0"/>
              <a:t>акціонерні</a:t>
            </a:r>
            <a:r>
              <a:rPr lang="ru-RU" dirty="0" smtClean="0"/>
              <a:t> </a:t>
            </a:r>
            <a:r>
              <a:rPr lang="ru-RU" dirty="0" smtClean="0"/>
              <a:t>банки</a:t>
            </a:r>
            <a:endParaRPr lang="ru-RU" dirty="0" smtClean="0"/>
          </a:p>
          <a:p>
            <a:pPr lvl="1">
              <a:buClr>
                <a:schemeClr val="accent3"/>
              </a:buClr>
            </a:pPr>
            <a:r>
              <a:rPr lang="ru-RU" dirty="0" err="1" smtClean="0"/>
              <a:t>кооперативні</a:t>
            </a:r>
            <a:r>
              <a:rPr lang="ru-RU" dirty="0" smtClean="0"/>
              <a:t> </a:t>
            </a:r>
            <a:r>
              <a:rPr lang="ru-RU" dirty="0" smtClean="0"/>
              <a:t>банки</a:t>
            </a:r>
            <a:endParaRPr lang="ru-RU" dirty="0" smtClean="0"/>
          </a:p>
          <a:p>
            <a:pPr lvl="1">
              <a:buClr>
                <a:schemeClr val="accent3"/>
              </a:buClr>
            </a:pPr>
            <a:r>
              <a:rPr lang="ru-RU" dirty="0" err="1" smtClean="0"/>
              <a:t>роздрібні</a:t>
            </a:r>
            <a:endParaRPr lang="ru-RU" dirty="0" smtClean="0"/>
          </a:p>
          <a:p>
            <a:pPr lvl="1">
              <a:buClr>
                <a:schemeClr val="accent3"/>
              </a:buClr>
            </a:pPr>
            <a:r>
              <a:rPr lang="ru-RU" dirty="0" err="1" smtClean="0"/>
              <a:t>оптові</a:t>
            </a:r>
            <a:endParaRPr lang="ru-RU" dirty="0" smtClean="0"/>
          </a:p>
          <a:p>
            <a:pPr lvl="1">
              <a:buClr>
                <a:schemeClr val="accent3"/>
              </a:buClr>
            </a:pPr>
            <a:r>
              <a:rPr lang="ru-RU" dirty="0" err="1" smtClean="0"/>
              <a:t>міжнародні</a:t>
            </a:r>
            <a:r>
              <a:rPr lang="ru-RU" dirty="0" smtClean="0"/>
              <a:t>;</a:t>
            </a:r>
          </a:p>
          <a:p>
            <a:pPr lvl="1">
              <a:buClr>
                <a:schemeClr val="accent3"/>
              </a:buClr>
            </a:pPr>
            <a:r>
              <a:rPr lang="ru-RU" dirty="0" err="1" smtClean="0"/>
              <a:t>регіональні</a:t>
            </a:r>
            <a:r>
              <a:rPr lang="ru-RU" dirty="0" smtClean="0"/>
              <a:t>;</a:t>
            </a:r>
          </a:p>
          <a:p>
            <a:pPr lvl="1">
              <a:buClr>
                <a:schemeClr val="accent3"/>
              </a:buClr>
            </a:pPr>
            <a:r>
              <a:rPr lang="ru-RU" dirty="0" smtClean="0"/>
              <a:t>банки,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діють</a:t>
            </a:r>
            <a:r>
              <a:rPr lang="ru-RU" dirty="0" smtClean="0"/>
              <a:t> у </a:t>
            </a:r>
            <a:r>
              <a:rPr lang="ru-RU" dirty="0" err="1" smtClean="0"/>
              <a:t>національному</a:t>
            </a:r>
            <a:r>
              <a:rPr lang="ru-RU" dirty="0" smtClean="0"/>
              <a:t> </a:t>
            </a:r>
            <a:r>
              <a:rPr lang="ru-RU" dirty="0" err="1" smtClean="0"/>
              <a:t>масштабі</a:t>
            </a:r>
            <a:endParaRPr lang="ru-RU" dirty="0" smtClean="0"/>
          </a:p>
          <a:p>
            <a:pPr lvl="1">
              <a:buClr>
                <a:schemeClr val="accent3"/>
              </a:buClr>
            </a:pPr>
            <a:r>
              <a:rPr lang="ru-RU" dirty="0" err="1" smtClean="0"/>
              <a:t>спеціалізовані</a:t>
            </a:r>
            <a:endParaRPr lang="ru-RU" dirty="0" smtClean="0"/>
          </a:p>
          <a:p>
            <a:pPr lvl="1">
              <a:buClr>
                <a:schemeClr val="accent3"/>
              </a:buClr>
            </a:pPr>
            <a:r>
              <a:rPr lang="ru-RU" dirty="0" err="1" smtClean="0"/>
              <a:t>універсальні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ctr"/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БАНКІВСЬКА СИСТЕМА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err="1" smtClean="0"/>
              <a:t>Банківська</a:t>
            </a:r>
            <a:r>
              <a:rPr lang="ru-RU" dirty="0" smtClean="0"/>
              <a:t> система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дворівневою</a:t>
            </a:r>
            <a:r>
              <a:rPr lang="ru-RU" dirty="0" smtClean="0"/>
              <a:t>: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err="1" smtClean="0"/>
              <a:t>Комерційні</a:t>
            </a:r>
            <a:r>
              <a:rPr lang="ru-RU" dirty="0" smtClean="0"/>
              <a:t> банки</a:t>
            </a:r>
            <a:endParaRPr lang="ru-RU" dirty="0" smtClean="0"/>
          </a:p>
          <a:p>
            <a:pPr algn="ctr"/>
            <a:r>
              <a:rPr lang="ru-RU" dirty="0" err="1" smtClean="0"/>
              <a:t>Центральні</a:t>
            </a:r>
            <a:r>
              <a:rPr lang="ru-RU" dirty="0" smtClean="0"/>
              <a:t> </a:t>
            </a:r>
            <a:r>
              <a:rPr lang="ru-RU" dirty="0" smtClean="0"/>
              <a:t>банки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38368"/>
          </a:xfrm>
        </p:spPr>
        <p:txBody>
          <a:bodyPr/>
          <a:lstStyle/>
          <a:p>
            <a:pPr algn="ctr"/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КОМЕРЦІЙНИЙ БАНК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</a:pP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Комерційний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банк</a:t>
            </a:r>
            <a:r>
              <a:rPr lang="ru-RU" dirty="0" smtClean="0"/>
              <a:t> — </a:t>
            </a:r>
            <a:r>
              <a:rPr lang="ru-RU" dirty="0" err="1" smtClean="0"/>
              <a:t>банк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 smtClean="0"/>
              <a:t>універсальні</a:t>
            </a:r>
            <a:r>
              <a:rPr lang="ru-RU" dirty="0" smtClean="0"/>
              <a:t> </a:t>
            </a:r>
            <a:r>
              <a:rPr lang="ru-RU" dirty="0" err="1" smtClean="0"/>
              <a:t>банківські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 </a:t>
            </a:r>
            <a:r>
              <a:rPr lang="ru-RU" dirty="0" err="1" smtClean="0"/>
              <a:t>організаціями</a:t>
            </a:r>
            <a:r>
              <a:rPr lang="ru-RU" dirty="0" smtClean="0"/>
              <a:t>, </a:t>
            </a:r>
            <a:r>
              <a:rPr lang="ru-RU" dirty="0" err="1" smtClean="0"/>
              <a:t>установами</a:t>
            </a:r>
            <a:r>
              <a:rPr lang="ru-RU" dirty="0" smtClean="0"/>
              <a:t>, </a:t>
            </a:r>
            <a:r>
              <a:rPr lang="ru-RU" dirty="0" err="1" smtClean="0"/>
              <a:t>здебільшого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та </a:t>
            </a:r>
            <a:r>
              <a:rPr lang="ru-RU" dirty="0" err="1" smtClean="0"/>
              <a:t>залучення</a:t>
            </a:r>
            <a:r>
              <a:rPr lang="ru-RU" dirty="0" smtClean="0"/>
              <a:t> </a:t>
            </a:r>
            <a:r>
              <a:rPr lang="ru-RU" dirty="0" err="1" smtClean="0"/>
              <a:t>кредитних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082384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ЦЕНТРАЛЬНИЙ БАНК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</a:pP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Центра́льний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банк</a:t>
            </a:r>
            <a:r>
              <a:rPr lang="ru-RU" dirty="0" smtClean="0"/>
              <a:t> — </a:t>
            </a:r>
            <a:r>
              <a:rPr lang="ru-RU" dirty="0" err="1" smtClean="0"/>
              <a:t>установа</a:t>
            </a:r>
            <a:r>
              <a:rPr lang="ru-RU" dirty="0" smtClean="0"/>
              <a:t> (у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державний</a:t>
            </a:r>
            <a:r>
              <a:rPr lang="ru-RU" dirty="0" smtClean="0"/>
              <a:t> орган), яка </a:t>
            </a:r>
            <a:r>
              <a:rPr lang="ru-RU" dirty="0" err="1" smtClean="0"/>
              <a:t>відповідає</a:t>
            </a:r>
            <a:r>
              <a:rPr lang="ru-RU" dirty="0" smtClean="0"/>
              <a:t> за </a:t>
            </a:r>
            <a:r>
              <a:rPr lang="ru-RU" dirty="0" err="1" smtClean="0"/>
              <a:t>грошово-кредитну</a:t>
            </a:r>
            <a:r>
              <a:rPr lang="ru-RU" dirty="0" smtClean="0"/>
              <a:t> </a:t>
            </a:r>
            <a:r>
              <a:rPr lang="ru-RU" dirty="0" smtClean="0"/>
              <a:t>та </a:t>
            </a:r>
            <a:r>
              <a:rPr lang="ru-RU" dirty="0" err="1" smtClean="0"/>
              <a:t>валютну</a:t>
            </a:r>
            <a:r>
              <a:rPr lang="ru-RU" dirty="0" smtClean="0"/>
              <a:t> </a:t>
            </a:r>
            <a:r>
              <a:rPr lang="ru-RU" dirty="0" err="1" smtClean="0"/>
              <a:t>політику</a:t>
            </a:r>
            <a:r>
              <a:rPr lang="ru-RU" dirty="0" smtClean="0"/>
              <a:t> 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 </a:t>
            </a:r>
            <a:r>
              <a:rPr lang="ru-RU" dirty="0" smtClean="0"/>
              <a:t>держав.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 </a:t>
            </a:r>
            <a:r>
              <a:rPr lang="ru-RU" dirty="0" err="1" smtClean="0"/>
              <a:t>Національний</a:t>
            </a:r>
            <a:r>
              <a:rPr lang="ru-RU" dirty="0" smtClean="0"/>
              <a:t> банк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</TotalTime>
  <Words>103</Words>
  <Application>Microsoft Office PowerPoint</Application>
  <PresentationFormat>Экран (4:3)</PresentationFormat>
  <Paragraphs>49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РИНКОВА  ІНФРАСТРУКТУРА. БАНКИ</vt:lpstr>
      <vt:lpstr>РИНКОВА ІНФРАСТРУКТУРА</vt:lpstr>
      <vt:lpstr>Види ринкових інфраструктур</vt:lpstr>
      <vt:lpstr>БАНК</vt:lpstr>
      <vt:lpstr>КЛАСИФІКАЦІЯ БАНКІВ</vt:lpstr>
      <vt:lpstr>ВИДИ БАНКІВ</vt:lpstr>
      <vt:lpstr>БАНКІВСЬКА СИСТЕМА</vt:lpstr>
      <vt:lpstr>КОМЕРЦІЙНИЙ БАНК</vt:lpstr>
      <vt:lpstr>ЦЕНТРАЛЬНИЙ БАНК</vt:lpstr>
      <vt:lpstr>ФУНКЦІЇ ЦЕНТРАЛЬНОГО БАНКУ</vt:lpstr>
      <vt:lpstr>БАНКІВСЬКІ РЕСУРСИ</vt:lpstr>
      <vt:lpstr>БАНКІВСЬКІ ОПЕРАЦІЇ</vt:lpstr>
      <vt:lpstr>АКТИВНІ ОПЕРАЦІЇ БАНКІВ</vt:lpstr>
      <vt:lpstr>ДЯКУЮ ЗА УВАГУ!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РИНКОВА  ІНФРАСТРУКТУРА. БАНКИ</dc:title>
  <dc:creator>Ксения</dc:creator>
  <cp:lastModifiedBy>Ксения</cp:lastModifiedBy>
  <cp:revision>5</cp:revision>
  <dcterms:created xsi:type="dcterms:W3CDTF">2014-05-24T11:38:29Z</dcterms:created>
  <dcterms:modified xsi:type="dcterms:W3CDTF">2014-05-24T12:26:30Z</dcterms:modified>
</cp:coreProperties>
</file>