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60" r:id="rId14"/>
    <p:sldId id="270" r:id="rId15"/>
    <p:sldId id="271" r:id="rId16"/>
    <p:sldId id="272" r:id="rId17"/>
    <p:sldId id="273"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1782" y="-2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3AF49E31-00CD-499E-B142-C002E0358737}" type="datetimeFigureOut">
              <a:rPr lang="ru-RU" smtClean="0"/>
              <a:t>20.01.2014</a:t>
            </a:fld>
            <a:endParaRPr lang="uk-UA" dirty="0"/>
          </a:p>
        </p:txBody>
      </p:sp>
      <p:sp>
        <p:nvSpPr>
          <p:cNvPr id="17" name="Нижний колонтитул 16"/>
          <p:cNvSpPr>
            <a:spLocks noGrp="1"/>
          </p:cNvSpPr>
          <p:nvPr>
            <p:ph type="ftr" sz="quarter" idx="11"/>
          </p:nvPr>
        </p:nvSpPr>
        <p:spPr/>
        <p:txBody>
          <a:bodyPr/>
          <a:lstStyle>
            <a:extLst/>
          </a:lstStyle>
          <a:p>
            <a:endParaRPr lang="uk-UA" dirty="0"/>
          </a:p>
        </p:txBody>
      </p:sp>
      <p:sp>
        <p:nvSpPr>
          <p:cNvPr id="29" name="Номер слайда 28"/>
          <p:cNvSpPr>
            <a:spLocks noGrp="1"/>
          </p:cNvSpPr>
          <p:nvPr>
            <p:ph type="sldNum" sz="quarter" idx="12"/>
          </p:nvPr>
        </p:nvSpPr>
        <p:spPr/>
        <p:txBody>
          <a:bodyPr/>
          <a:lstStyle>
            <a:extLst/>
          </a:lstStyle>
          <a:p>
            <a:fld id="{18375BA5-A3D3-46F4-83E3-FA16D0D7FE28}" type="slidenum">
              <a:rPr lang="uk-UA" smtClean="0"/>
              <a:t>‹#›</a:t>
            </a:fld>
            <a:endParaRPr lang="uk-UA" dirty="0"/>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AF49E31-00CD-499E-B142-C002E0358737}" type="datetimeFigureOut">
              <a:rPr lang="ru-RU" smtClean="0"/>
              <a:t>20.01.2014</a:t>
            </a:fld>
            <a:endParaRPr lang="uk-UA" dirty="0"/>
          </a:p>
        </p:txBody>
      </p:sp>
      <p:sp>
        <p:nvSpPr>
          <p:cNvPr id="5" name="Нижний колонтитул 4"/>
          <p:cNvSpPr>
            <a:spLocks noGrp="1"/>
          </p:cNvSpPr>
          <p:nvPr>
            <p:ph type="ftr" sz="quarter" idx="11"/>
          </p:nvPr>
        </p:nvSpPr>
        <p:spPr/>
        <p:txBody>
          <a:bodyPr/>
          <a:lstStyle>
            <a:extLst/>
          </a:lstStyle>
          <a:p>
            <a:endParaRPr lang="uk-UA" dirty="0"/>
          </a:p>
        </p:txBody>
      </p:sp>
      <p:sp>
        <p:nvSpPr>
          <p:cNvPr id="6" name="Номер слайда 5"/>
          <p:cNvSpPr>
            <a:spLocks noGrp="1"/>
          </p:cNvSpPr>
          <p:nvPr>
            <p:ph type="sldNum" sz="quarter" idx="12"/>
          </p:nvPr>
        </p:nvSpPr>
        <p:spPr/>
        <p:txBody>
          <a:bodyPr/>
          <a:lstStyle>
            <a:extLst/>
          </a:lstStyle>
          <a:p>
            <a:fld id="{18375BA5-A3D3-46F4-83E3-FA16D0D7FE28}" type="slidenum">
              <a:rPr lang="uk-UA" smtClean="0"/>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AF49E31-00CD-499E-B142-C002E0358737}" type="datetimeFigureOut">
              <a:rPr lang="ru-RU" smtClean="0"/>
              <a:t>20.01.2014</a:t>
            </a:fld>
            <a:endParaRPr lang="uk-UA" dirty="0"/>
          </a:p>
        </p:txBody>
      </p:sp>
      <p:sp>
        <p:nvSpPr>
          <p:cNvPr id="5" name="Нижний колонтитул 4"/>
          <p:cNvSpPr>
            <a:spLocks noGrp="1"/>
          </p:cNvSpPr>
          <p:nvPr>
            <p:ph type="ftr" sz="quarter" idx="11"/>
          </p:nvPr>
        </p:nvSpPr>
        <p:spPr/>
        <p:txBody>
          <a:bodyPr/>
          <a:lstStyle>
            <a:extLst/>
          </a:lstStyle>
          <a:p>
            <a:endParaRPr lang="uk-UA" dirty="0"/>
          </a:p>
        </p:txBody>
      </p:sp>
      <p:sp>
        <p:nvSpPr>
          <p:cNvPr id="6" name="Номер слайда 5"/>
          <p:cNvSpPr>
            <a:spLocks noGrp="1"/>
          </p:cNvSpPr>
          <p:nvPr>
            <p:ph type="sldNum" sz="quarter" idx="12"/>
          </p:nvPr>
        </p:nvSpPr>
        <p:spPr/>
        <p:txBody>
          <a:bodyPr/>
          <a:lstStyle>
            <a:extLst/>
          </a:lstStyle>
          <a:p>
            <a:fld id="{18375BA5-A3D3-46F4-83E3-FA16D0D7FE28}" type="slidenum">
              <a:rPr lang="uk-UA" smtClean="0"/>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AF49E31-00CD-499E-B142-C002E0358737}" type="datetimeFigureOut">
              <a:rPr lang="ru-RU" smtClean="0"/>
              <a:t>20.01.2014</a:t>
            </a:fld>
            <a:endParaRPr lang="uk-UA" dirty="0"/>
          </a:p>
        </p:txBody>
      </p:sp>
      <p:sp>
        <p:nvSpPr>
          <p:cNvPr id="5" name="Нижний колонтитул 4"/>
          <p:cNvSpPr>
            <a:spLocks noGrp="1"/>
          </p:cNvSpPr>
          <p:nvPr>
            <p:ph type="ftr" sz="quarter" idx="11"/>
          </p:nvPr>
        </p:nvSpPr>
        <p:spPr/>
        <p:txBody>
          <a:bodyPr/>
          <a:lstStyle>
            <a:extLst/>
          </a:lstStyle>
          <a:p>
            <a:endParaRPr lang="uk-UA" dirty="0"/>
          </a:p>
        </p:txBody>
      </p:sp>
      <p:sp>
        <p:nvSpPr>
          <p:cNvPr id="6" name="Номер слайда 5"/>
          <p:cNvSpPr>
            <a:spLocks noGrp="1"/>
          </p:cNvSpPr>
          <p:nvPr>
            <p:ph type="sldNum" sz="quarter" idx="12"/>
          </p:nvPr>
        </p:nvSpPr>
        <p:spPr/>
        <p:txBody>
          <a:bodyPr/>
          <a:lstStyle>
            <a:extLst/>
          </a:lstStyle>
          <a:p>
            <a:fld id="{18375BA5-A3D3-46F4-83E3-FA16D0D7FE28}" type="slidenum">
              <a:rPr lang="uk-UA" smtClean="0"/>
              <a:t>‹#›</a:t>
            </a:fld>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AF49E31-00CD-499E-B142-C002E0358737}" type="datetimeFigureOut">
              <a:rPr lang="ru-RU" smtClean="0"/>
              <a:t>20.01.2014</a:t>
            </a:fld>
            <a:endParaRPr lang="uk-UA" dirty="0"/>
          </a:p>
        </p:txBody>
      </p:sp>
      <p:sp>
        <p:nvSpPr>
          <p:cNvPr id="5" name="Нижний колонтитул 4"/>
          <p:cNvSpPr>
            <a:spLocks noGrp="1"/>
          </p:cNvSpPr>
          <p:nvPr>
            <p:ph type="ftr" sz="quarter" idx="11"/>
          </p:nvPr>
        </p:nvSpPr>
        <p:spPr/>
        <p:txBody>
          <a:bodyPr/>
          <a:lstStyle>
            <a:extLst/>
          </a:lstStyle>
          <a:p>
            <a:endParaRPr lang="uk-UA" dirty="0"/>
          </a:p>
        </p:txBody>
      </p:sp>
      <p:sp>
        <p:nvSpPr>
          <p:cNvPr id="6" name="Номер слайда 5"/>
          <p:cNvSpPr>
            <a:spLocks noGrp="1"/>
          </p:cNvSpPr>
          <p:nvPr>
            <p:ph type="sldNum" sz="quarter" idx="12"/>
          </p:nvPr>
        </p:nvSpPr>
        <p:spPr/>
        <p:txBody>
          <a:bodyPr/>
          <a:lstStyle>
            <a:extLst/>
          </a:lstStyle>
          <a:p>
            <a:fld id="{18375BA5-A3D3-46F4-83E3-FA16D0D7FE28}" type="slidenum">
              <a:rPr lang="uk-UA" smtClean="0"/>
              <a:t>‹#›</a:t>
            </a:fld>
            <a:endParaRPr lang="uk-UA" dirty="0"/>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AF49E31-00CD-499E-B142-C002E0358737}" type="datetimeFigureOut">
              <a:rPr lang="ru-RU" smtClean="0"/>
              <a:t>20.01.2014</a:t>
            </a:fld>
            <a:endParaRPr lang="uk-UA" dirty="0"/>
          </a:p>
        </p:txBody>
      </p:sp>
      <p:sp>
        <p:nvSpPr>
          <p:cNvPr id="6" name="Нижний колонтитул 5"/>
          <p:cNvSpPr>
            <a:spLocks noGrp="1"/>
          </p:cNvSpPr>
          <p:nvPr>
            <p:ph type="ftr" sz="quarter" idx="11"/>
          </p:nvPr>
        </p:nvSpPr>
        <p:spPr/>
        <p:txBody>
          <a:bodyPr/>
          <a:lstStyle>
            <a:extLst/>
          </a:lstStyle>
          <a:p>
            <a:endParaRPr lang="uk-UA" dirty="0"/>
          </a:p>
        </p:txBody>
      </p:sp>
      <p:sp>
        <p:nvSpPr>
          <p:cNvPr id="7" name="Номер слайда 6"/>
          <p:cNvSpPr>
            <a:spLocks noGrp="1"/>
          </p:cNvSpPr>
          <p:nvPr>
            <p:ph type="sldNum" sz="quarter" idx="12"/>
          </p:nvPr>
        </p:nvSpPr>
        <p:spPr/>
        <p:txBody>
          <a:bodyPr/>
          <a:lstStyle>
            <a:extLst/>
          </a:lstStyle>
          <a:p>
            <a:fld id="{18375BA5-A3D3-46F4-83E3-FA16D0D7FE28}" type="slidenum">
              <a:rPr lang="uk-UA" smtClean="0"/>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AF49E31-00CD-499E-B142-C002E0358737}" type="datetimeFigureOut">
              <a:rPr lang="ru-RU" smtClean="0"/>
              <a:t>20.01.2014</a:t>
            </a:fld>
            <a:endParaRPr lang="uk-UA" dirty="0"/>
          </a:p>
        </p:txBody>
      </p:sp>
      <p:sp>
        <p:nvSpPr>
          <p:cNvPr id="8" name="Нижний колонтитул 7"/>
          <p:cNvSpPr>
            <a:spLocks noGrp="1"/>
          </p:cNvSpPr>
          <p:nvPr>
            <p:ph type="ftr" sz="quarter" idx="11"/>
          </p:nvPr>
        </p:nvSpPr>
        <p:spPr/>
        <p:txBody>
          <a:bodyPr/>
          <a:lstStyle>
            <a:extLst/>
          </a:lstStyle>
          <a:p>
            <a:endParaRPr lang="uk-UA" dirty="0"/>
          </a:p>
        </p:txBody>
      </p:sp>
      <p:sp>
        <p:nvSpPr>
          <p:cNvPr id="9" name="Номер слайда 8"/>
          <p:cNvSpPr>
            <a:spLocks noGrp="1"/>
          </p:cNvSpPr>
          <p:nvPr>
            <p:ph type="sldNum" sz="quarter" idx="12"/>
          </p:nvPr>
        </p:nvSpPr>
        <p:spPr/>
        <p:txBody>
          <a:bodyPr/>
          <a:lstStyle>
            <a:extLst/>
          </a:lstStyle>
          <a:p>
            <a:fld id="{18375BA5-A3D3-46F4-83E3-FA16D0D7FE28}" type="slidenum">
              <a:rPr lang="uk-UA" smtClean="0"/>
              <a:t>‹#›</a:t>
            </a:fld>
            <a:endParaRPr lang="uk-UA" dirty="0"/>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AF49E31-00CD-499E-B142-C002E0358737}" type="datetimeFigureOut">
              <a:rPr lang="ru-RU" smtClean="0"/>
              <a:t>20.01.2014</a:t>
            </a:fld>
            <a:endParaRPr lang="uk-UA" dirty="0"/>
          </a:p>
        </p:txBody>
      </p:sp>
      <p:sp>
        <p:nvSpPr>
          <p:cNvPr id="4" name="Нижний колонтитул 3"/>
          <p:cNvSpPr>
            <a:spLocks noGrp="1"/>
          </p:cNvSpPr>
          <p:nvPr>
            <p:ph type="ftr" sz="quarter" idx="11"/>
          </p:nvPr>
        </p:nvSpPr>
        <p:spPr/>
        <p:txBody>
          <a:bodyPr/>
          <a:lstStyle>
            <a:extLst/>
          </a:lstStyle>
          <a:p>
            <a:endParaRPr lang="uk-UA" dirty="0"/>
          </a:p>
        </p:txBody>
      </p:sp>
      <p:sp>
        <p:nvSpPr>
          <p:cNvPr id="5" name="Номер слайда 4"/>
          <p:cNvSpPr>
            <a:spLocks noGrp="1"/>
          </p:cNvSpPr>
          <p:nvPr>
            <p:ph type="sldNum" sz="quarter" idx="12"/>
          </p:nvPr>
        </p:nvSpPr>
        <p:spPr/>
        <p:txBody>
          <a:bodyPr/>
          <a:lstStyle>
            <a:extLst/>
          </a:lstStyle>
          <a:p>
            <a:fld id="{18375BA5-A3D3-46F4-83E3-FA16D0D7FE28}" type="slidenum">
              <a:rPr lang="uk-UA" smtClean="0"/>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3AF49E31-00CD-499E-B142-C002E0358737}" type="datetimeFigureOut">
              <a:rPr lang="ru-RU" smtClean="0"/>
              <a:t>20.01.2014</a:t>
            </a:fld>
            <a:endParaRPr lang="uk-UA" dirty="0"/>
          </a:p>
        </p:txBody>
      </p:sp>
      <p:sp>
        <p:nvSpPr>
          <p:cNvPr id="3" name="Нижний колонтитул 2"/>
          <p:cNvSpPr>
            <a:spLocks noGrp="1"/>
          </p:cNvSpPr>
          <p:nvPr>
            <p:ph type="ftr" sz="quarter" idx="11"/>
          </p:nvPr>
        </p:nvSpPr>
        <p:spPr/>
        <p:txBody>
          <a:bodyPr/>
          <a:lstStyle>
            <a:extLst/>
          </a:lstStyle>
          <a:p>
            <a:endParaRPr lang="uk-UA" dirty="0"/>
          </a:p>
        </p:txBody>
      </p:sp>
      <p:sp>
        <p:nvSpPr>
          <p:cNvPr id="4" name="Номер слайда 3"/>
          <p:cNvSpPr>
            <a:spLocks noGrp="1"/>
          </p:cNvSpPr>
          <p:nvPr>
            <p:ph type="sldNum" sz="quarter" idx="12"/>
          </p:nvPr>
        </p:nvSpPr>
        <p:spPr/>
        <p:txBody>
          <a:bodyPr/>
          <a:lstStyle>
            <a:extLst/>
          </a:lstStyle>
          <a:p>
            <a:fld id="{18375BA5-A3D3-46F4-83E3-FA16D0D7FE28}" type="slidenum">
              <a:rPr lang="uk-UA" smtClean="0"/>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AF49E31-00CD-499E-B142-C002E0358737}" type="datetimeFigureOut">
              <a:rPr lang="ru-RU" smtClean="0"/>
              <a:t>20.01.2014</a:t>
            </a:fld>
            <a:endParaRPr lang="uk-UA" dirty="0"/>
          </a:p>
        </p:txBody>
      </p:sp>
      <p:sp>
        <p:nvSpPr>
          <p:cNvPr id="6" name="Нижний колонтитул 5"/>
          <p:cNvSpPr>
            <a:spLocks noGrp="1"/>
          </p:cNvSpPr>
          <p:nvPr>
            <p:ph type="ftr" sz="quarter" idx="11"/>
          </p:nvPr>
        </p:nvSpPr>
        <p:spPr/>
        <p:txBody>
          <a:bodyPr/>
          <a:lstStyle>
            <a:extLst/>
          </a:lstStyle>
          <a:p>
            <a:endParaRPr lang="uk-UA" dirty="0"/>
          </a:p>
        </p:txBody>
      </p:sp>
      <p:sp>
        <p:nvSpPr>
          <p:cNvPr id="7" name="Номер слайда 6"/>
          <p:cNvSpPr>
            <a:spLocks noGrp="1"/>
          </p:cNvSpPr>
          <p:nvPr>
            <p:ph type="sldNum" sz="quarter" idx="12"/>
          </p:nvPr>
        </p:nvSpPr>
        <p:spPr/>
        <p:txBody>
          <a:bodyPr/>
          <a:lstStyle>
            <a:extLst/>
          </a:lstStyle>
          <a:p>
            <a:fld id="{18375BA5-A3D3-46F4-83E3-FA16D0D7FE28}" type="slidenum">
              <a:rPr lang="uk-UA" smtClean="0"/>
              <a:t>‹#›</a:t>
            </a:fld>
            <a:endParaRPr lang="uk-U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dirty="0" smtClean="0"/>
              <a:t>Вставка рисунка</a:t>
            </a:r>
            <a:endParaRPr kumimoji="0" lang="en-US" dirty="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3AF49E31-00CD-499E-B142-C002E0358737}" type="datetimeFigureOut">
              <a:rPr lang="ru-RU" smtClean="0"/>
              <a:t>20.01.2014</a:t>
            </a:fld>
            <a:endParaRPr lang="uk-UA" dirty="0"/>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uk-UA" dirty="0"/>
          </a:p>
        </p:txBody>
      </p:sp>
      <p:sp>
        <p:nvSpPr>
          <p:cNvPr id="7" name="Номер слайда 6"/>
          <p:cNvSpPr>
            <a:spLocks noGrp="1"/>
          </p:cNvSpPr>
          <p:nvPr>
            <p:ph type="sldNum" sz="quarter" idx="12"/>
          </p:nvPr>
        </p:nvSpPr>
        <p:spPr>
          <a:xfrm>
            <a:off x="8610600" y="55499"/>
            <a:ext cx="457200" cy="365125"/>
          </a:xfrm>
        </p:spPr>
        <p:txBody>
          <a:bodyPr/>
          <a:lstStyle>
            <a:extLst/>
          </a:lstStyle>
          <a:p>
            <a:fld id="{18375BA5-A3D3-46F4-83E3-FA16D0D7FE28}" type="slidenum">
              <a:rPr lang="uk-UA" smtClean="0"/>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AF49E31-00CD-499E-B142-C002E0358737}" type="datetimeFigureOut">
              <a:rPr lang="ru-RU" smtClean="0"/>
              <a:t>20.01.2014</a:t>
            </a:fld>
            <a:endParaRPr lang="uk-UA" dirty="0"/>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uk-UA" dirty="0"/>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8375BA5-A3D3-46F4-83E3-FA16D0D7FE28}" type="slidenum">
              <a:rPr lang="uk-UA" smtClean="0"/>
              <a:t>‹#›</a:t>
            </a:fld>
            <a:endParaRPr lang="uk-UA"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143116"/>
            <a:ext cx="7772400" cy="1975104"/>
          </a:xfrm>
        </p:spPr>
        <p:txBody>
          <a:bodyPr/>
          <a:lstStyle/>
          <a:p>
            <a:r>
              <a:rPr lang="uk-UA" sz="9600" dirty="0" smtClean="0"/>
              <a:t>Парк Гуель</a:t>
            </a:r>
            <a:endParaRPr lang="uk-UA" sz="9600" dirty="0"/>
          </a:p>
        </p:txBody>
      </p:sp>
      <p:sp>
        <p:nvSpPr>
          <p:cNvPr id="3" name="Подзаголовок 2"/>
          <p:cNvSpPr>
            <a:spLocks noGrp="1"/>
          </p:cNvSpPr>
          <p:nvPr>
            <p:ph type="subTitle" idx="1"/>
          </p:nvPr>
        </p:nvSpPr>
        <p:spPr>
          <a:xfrm>
            <a:off x="285720" y="500042"/>
            <a:ext cx="7772400" cy="1508760"/>
          </a:xfrm>
        </p:spPr>
        <p:txBody>
          <a:bodyPr>
            <a:normAutofit/>
          </a:bodyPr>
          <a:lstStyle/>
          <a:p>
            <a:r>
              <a:rPr lang="uk-UA" sz="3600" b="1" i="1" dirty="0" smtClean="0">
                <a:effectLst>
                  <a:outerShdw blurRad="38100" dist="38100" dir="2700000" algn="tl">
                    <a:srgbClr val="000000">
                      <a:alpha val="43137"/>
                    </a:srgbClr>
                  </a:outerShdw>
                </a:effectLst>
              </a:rPr>
              <a:t>Казкова краса парку </a:t>
            </a:r>
            <a:r>
              <a:rPr lang="uk-UA" sz="3600" b="1" i="1" dirty="0" smtClean="0">
                <a:effectLst>
                  <a:outerShdw blurRad="38100" dist="38100" dir="2700000" algn="tl">
                    <a:srgbClr val="000000">
                      <a:alpha val="43137"/>
                    </a:srgbClr>
                  </a:outerShdw>
                </a:effectLst>
              </a:rPr>
              <a:t>Гуеля</a:t>
            </a:r>
            <a:r>
              <a:rPr lang="uk-UA" sz="2800" dirty="0" smtClean="0"/>
              <a:t>.</a:t>
            </a:r>
            <a:endParaRPr lang="uk-UA" sz="2800" dirty="0"/>
          </a:p>
        </p:txBody>
      </p:sp>
      <p:sp>
        <p:nvSpPr>
          <p:cNvPr id="4" name="TextBox 3"/>
          <p:cNvSpPr txBox="1"/>
          <p:nvPr/>
        </p:nvSpPr>
        <p:spPr>
          <a:xfrm>
            <a:off x="1571604" y="6396335"/>
            <a:ext cx="7572396" cy="461665"/>
          </a:xfrm>
          <a:prstGeom prst="rect">
            <a:avLst/>
          </a:prstGeom>
          <a:noFill/>
        </p:spPr>
        <p:txBody>
          <a:bodyPr wrap="square" rtlCol="0">
            <a:spAutoFit/>
          </a:bodyPr>
          <a:lstStyle/>
          <a:p>
            <a:pPr algn="ctr"/>
            <a:r>
              <a:rPr lang="uk-UA" sz="2400" b="1" dirty="0" smtClean="0">
                <a:solidFill>
                  <a:schemeClr val="accent6">
                    <a:lumMod val="20000"/>
                    <a:lumOff val="80000"/>
                  </a:schemeClr>
                </a:solidFill>
                <a:effectLst>
                  <a:outerShdw blurRad="38100" dist="38100" dir="2700000" algn="tl">
                    <a:srgbClr val="000000">
                      <a:alpha val="43137"/>
                    </a:srgbClr>
                  </a:outerShdw>
                </a:effectLst>
              </a:rPr>
              <a:t>Виконала учениця 11- класу Сардаковська Тетяна.</a:t>
            </a:r>
            <a:endParaRPr lang="uk-UA" sz="2400" b="1" dirty="0">
              <a:solidFill>
                <a:schemeClr val="accent6">
                  <a:lumMod val="20000"/>
                  <a:lumOff val="80000"/>
                </a:schemeClr>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D:\Рабочий стол\9.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3" name="Содержимое 2"/>
          <p:cNvSpPr>
            <a:spLocks noGrp="1"/>
          </p:cNvSpPr>
          <p:nvPr>
            <p:ph idx="1"/>
          </p:nvPr>
        </p:nvSpPr>
        <p:spPr>
          <a:xfrm>
            <a:off x="0" y="4002878"/>
            <a:ext cx="9144000" cy="2855122"/>
          </a:xfrm>
        </p:spPr>
        <p:txBody>
          <a:bodyPr anchor="b">
            <a:normAutofit/>
          </a:bodyPr>
          <a:lstStyle/>
          <a:p>
            <a:pPr marL="0" indent="538163" algn="just">
              <a:buNone/>
            </a:pPr>
            <a:r>
              <a:rPr lang="uk-UA" sz="2400" b="1" dirty="0" smtClean="0">
                <a:solidFill>
                  <a:schemeClr val="accent6">
                    <a:lumMod val="20000"/>
                    <a:lumOff val="80000"/>
                  </a:schemeClr>
                </a:solidFill>
                <a:effectLst>
                  <a:outerShdw blurRad="38100" dist="38100" dir="2700000" algn="tl">
                    <a:srgbClr val="000000">
                      <a:alpha val="43137"/>
                    </a:srgbClr>
                  </a:outerShdw>
                </a:effectLst>
              </a:rPr>
              <a:t>Лівий павільйон з </a:t>
            </a:r>
            <a:r>
              <a:rPr lang="uk-UA" sz="2400" b="1" dirty="0" err="1" smtClean="0">
                <a:solidFill>
                  <a:schemeClr val="accent6">
                    <a:lumMod val="20000"/>
                    <a:lumOff val="80000"/>
                  </a:schemeClr>
                </a:solidFill>
                <a:effectLst>
                  <a:outerShdw blurRad="38100" dist="38100" dir="2700000" algn="tl">
                    <a:srgbClr val="000000">
                      <a:alpha val="43137"/>
                    </a:srgbClr>
                  </a:outerShdw>
                </a:effectLst>
              </a:rPr>
              <a:t>пінакль</a:t>
            </a:r>
            <a:r>
              <a:rPr lang="uk-UA" sz="2400" b="1" dirty="0" smtClean="0">
                <a:solidFill>
                  <a:schemeClr val="accent6">
                    <a:lumMod val="20000"/>
                    <a:lumOff val="80000"/>
                  </a:schemeClr>
                </a:solidFill>
                <a:effectLst>
                  <a:outerShdw blurRad="38100" dist="38100" dir="2700000" algn="tl">
                    <a:srgbClr val="000000">
                      <a:alpha val="43137"/>
                    </a:srgbClr>
                  </a:outerShdw>
                </a:effectLst>
              </a:rPr>
              <a:t>, увінчаним типовим для Гауді П'ятипроменева хрестом, був призначений під контору адміністрації парку, правий павільйон був побудований для воротаря. Химерний декор цих казкових будиночків робить їх швидше скульптурними, ніж архітектурними творами. Парадні сходи з фонтанами веде в </a:t>
            </a:r>
            <a:r>
              <a:rPr lang="uk-UA" sz="2400" b="1" dirty="0" err="1" smtClean="0">
                <a:solidFill>
                  <a:schemeClr val="accent6">
                    <a:lumMod val="20000"/>
                    <a:lumOff val="80000"/>
                  </a:schemeClr>
                </a:solidFill>
                <a:effectLst>
                  <a:outerShdw blurRad="38100" dist="38100" dir="2700000" algn="tl">
                    <a:srgbClr val="000000">
                      <a:alpha val="43137"/>
                    </a:srgbClr>
                  </a:outerShdw>
                </a:effectLst>
              </a:rPr>
              <a:t>гіпостільний</a:t>
            </a:r>
            <a:r>
              <a:rPr lang="uk-UA" sz="2400" b="1" dirty="0" smtClean="0">
                <a:solidFill>
                  <a:schemeClr val="accent6">
                    <a:lumMod val="20000"/>
                    <a:lumOff val="80000"/>
                  </a:schemeClr>
                </a:solidFill>
                <a:effectLst>
                  <a:outerShdw blurRad="38100" dist="38100" dir="2700000" algn="tl">
                    <a:srgbClr val="000000">
                      <a:alpha val="43137"/>
                    </a:srgbClr>
                  </a:outerShdw>
                </a:effectLst>
              </a:rPr>
              <a:t> зал відомий як "Зал ста колон</a:t>
            </a:r>
            <a:r>
              <a:rPr lang="uk-UA" sz="2400" b="1" dirty="0" smtClean="0">
                <a:solidFill>
                  <a:schemeClr val="accent6">
                    <a:lumMod val="20000"/>
                    <a:lumOff val="80000"/>
                  </a:schemeClr>
                </a:solidFill>
                <a:effectLst>
                  <a:outerShdw blurRad="38100" dist="38100" dir="2700000" algn="tl">
                    <a:srgbClr val="000000">
                      <a:alpha val="43137"/>
                    </a:srgbClr>
                  </a:outerShdw>
                </a:effectLst>
              </a:rPr>
              <a:t>".</a:t>
            </a:r>
            <a:endParaRPr lang="uk-UA" sz="2400" b="1" dirty="0" smtClean="0">
              <a:solidFill>
                <a:schemeClr val="accent6">
                  <a:lumMod val="20000"/>
                  <a:lumOff val="80000"/>
                </a:schemeClr>
              </a:solidFill>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D:\Рабочий стол\10.jpg"/>
          <p:cNvPicPr>
            <a:picLocks noChangeAspect="1" noChangeArrowheads="1"/>
          </p:cNvPicPr>
          <p:nvPr/>
        </p:nvPicPr>
        <p:blipFill>
          <a:blip r:embed="rId2" cstate="print"/>
          <a:srcRect/>
          <a:stretch>
            <a:fillRect/>
          </a:stretch>
        </p:blipFill>
        <p:spPr bwMode="auto">
          <a:xfrm>
            <a:off x="0" y="-1"/>
            <a:ext cx="9144000" cy="6872199"/>
          </a:xfrm>
          <a:prstGeom prst="rect">
            <a:avLst/>
          </a:prstGeom>
          <a:noFill/>
        </p:spPr>
      </p:pic>
      <p:sp>
        <p:nvSpPr>
          <p:cNvPr id="2" name="Заголовок 1"/>
          <p:cNvSpPr>
            <a:spLocks noGrp="1"/>
          </p:cNvSpPr>
          <p:nvPr>
            <p:ph type="title"/>
          </p:nvPr>
        </p:nvSpPr>
        <p:spPr>
          <a:xfrm>
            <a:off x="0" y="5572116"/>
            <a:ext cx="9144000" cy="1285884"/>
          </a:xfrm>
        </p:spPr>
        <p:txBody>
          <a:bodyPr/>
          <a:lstStyle/>
          <a:p>
            <a:r>
              <a:rPr lang="uk-UA" sz="2800" b="1" dirty="0" smtClean="0">
                <a:solidFill>
                  <a:schemeClr val="accent6">
                    <a:lumMod val="20000"/>
                    <a:lumOff val="80000"/>
                  </a:schemeClr>
                </a:solidFill>
                <a:effectLst>
                  <a:outerShdw blurRad="38100" dist="38100" dir="2700000" algn="tl">
                    <a:srgbClr val="000000">
                      <a:alpha val="43137"/>
                    </a:srgbClr>
                  </a:outerShdw>
                </a:effectLst>
              </a:rPr>
              <a:t>На нижньому майданчику сходів поміщений улюблений персонаж Гауді - мозаїчний Дракон.</a:t>
            </a:r>
            <a:endParaRPr lang="uk-UA" sz="2800" b="1" dirty="0">
              <a:solidFill>
                <a:schemeClr val="accent6">
                  <a:lumMod val="20000"/>
                  <a:lumOff val="80000"/>
                </a:schemeClr>
              </a:solidFill>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D:\Рабочий стол\11.jpg"/>
          <p:cNvPicPr>
            <a:picLocks noChangeAspect="1" noChangeArrowheads="1"/>
          </p:cNvPicPr>
          <p:nvPr/>
        </p:nvPicPr>
        <p:blipFill>
          <a:blip r:embed="rId2" cstate="print"/>
          <a:srcRect/>
          <a:stretch>
            <a:fillRect/>
          </a:stretch>
        </p:blipFill>
        <p:spPr bwMode="auto">
          <a:xfrm>
            <a:off x="2000232" y="2786058"/>
            <a:ext cx="5143536" cy="4071942"/>
          </a:xfrm>
          <a:prstGeom prst="rect">
            <a:avLst/>
          </a:prstGeom>
          <a:noFill/>
        </p:spPr>
      </p:pic>
      <p:sp>
        <p:nvSpPr>
          <p:cNvPr id="2" name="Заголовок 1"/>
          <p:cNvSpPr>
            <a:spLocks noGrp="1"/>
          </p:cNvSpPr>
          <p:nvPr>
            <p:ph type="title"/>
          </p:nvPr>
        </p:nvSpPr>
        <p:spPr>
          <a:xfrm>
            <a:off x="0" y="0"/>
            <a:ext cx="9144000" cy="3571876"/>
          </a:xfrm>
        </p:spPr>
        <p:txBody>
          <a:bodyPr/>
          <a:lstStyle/>
          <a:p>
            <a:pPr marL="92075" indent="365125" algn="just"/>
            <a:r>
              <a:rPr lang="uk-UA" sz="1800" b="1" dirty="0" smtClean="0">
                <a:solidFill>
                  <a:schemeClr val="accent6">
                    <a:lumMod val="20000"/>
                    <a:lumOff val="80000"/>
                  </a:schemeClr>
                </a:solidFill>
                <a:effectLst>
                  <a:outerShdw blurRad="38100" dist="38100" dir="2700000" algn="tl">
                    <a:srgbClr val="000000">
                      <a:alpha val="43137"/>
                    </a:srgbClr>
                  </a:outerShdw>
                </a:effectLst>
              </a:rPr>
              <a:t>Середня майданчик парку Гуеля прикрашена медальйоном з </a:t>
            </a:r>
            <a:r>
              <a:rPr lang="uk-UA" sz="1800" b="1" dirty="0" smtClean="0">
                <a:solidFill>
                  <a:schemeClr val="accent6">
                    <a:lumMod val="20000"/>
                    <a:lumOff val="80000"/>
                  </a:schemeClr>
                </a:solidFill>
                <a:effectLst>
                  <a:outerShdw blurRad="38100" dist="38100" dir="2700000" algn="tl">
                    <a:srgbClr val="000000">
                      <a:alpha val="43137"/>
                    </a:srgbClr>
                  </a:outerShdw>
                </a:effectLst>
              </a:rPr>
              <a:t>чотири смуговий </a:t>
            </a:r>
            <a:r>
              <a:rPr lang="uk-UA" sz="1800" b="1" dirty="0" smtClean="0">
                <a:solidFill>
                  <a:schemeClr val="accent6">
                    <a:lumMod val="20000"/>
                    <a:lumOff val="80000"/>
                  </a:schemeClr>
                </a:solidFill>
                <a:effectLst>
                  <a:outerShdw blurRad="38100" dist="38100" dir="2700000" algn="tl">
                    <a:srgbClr val="000000">
                      <a:alpha val="43137"/>
                    </a:srgbClr>
                  </a:outerShdw>
                </a:effectLst>
              </a:rPr>
              <a:t>каталонським прапором і головою змії , а на верхній терасі , що є центром всього паркового ансамблю і розташованої над гіпостільним залом , знаходиться довга , вигнута у формі морського змія , лава . При створенні декору цієї лави Гауді співпрацював з одним зі своїх учнів Жузеп -Марія Жужолем . Саме останній створив знамениті колажі з осколків керамічних кахлів , битого скла та інших будівельних відходів , що випередили багато творів абстракціонізму та сюрреалізму . Профілю лави була додана спеціальна форма , що збігається з обрисами тіла сидячої людини . Гауді домігся цього , посадивши робітника на непросохлу глину і " заміривши " таким чином вигин спини.</a:t>
            </a:r>
            <a:endParaRPr lang="uk-UA" sz="1800" b="1" dirty="0">
              <a:solidFill>
                <a:schemeClr val="accent6">
                  <a:lumMod val="20000"/>
                  <a:lumOff val="80000"/>
                </a:schemeClr>
              </a:solidFill>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0694" y="0"/>
            <a:ext cx="3643306" cy="5643578"/>
          </a:xfrm>
        </p:spPr>
        <p:txBody>
          <a:bodyPr/>
          <a:lstStyle/>
          <a:p>
            <a:pPr indent="358775" algn="just"/>
            <a:r>
              <a:rPr lang="uk-UA" sz="2400" b="1" dirty="0" smtClean="0">
                <a:effectLst>
                  <a:outerShdw blurRad="38100" dist="38100" dir="2700000" algn="tl">
                    <a:srgbClr val="000000">
                      <a:alpha val="43137"/>
                    </a:srgbClr>
                  </a:outerShdw>
                </a:effectLst>
              </a:rPr>
              <a:t>У парку Гуеля можна знайти безліч різних милих фонтанчиків та інсталяцій, оформлених химерними візерунками керамічної мозаїки. Кожен елемент неповторний настільки, що фантазія автора </a:t>
            </a:r>
            <a:r>
              <a:rPr lang="uk-UA" sz="2400" b="1" dirty="0" smtClean="0">
                <a:effectLst>
                  <a:outerShdw blurRad="38100" dist="38100" dir="2700000" algn="tl">
                    <a:srgbClr val="000000">
                      <a:alpha val="43137"/>
                    </a:srgbClr>
                  </a:outerShdw>
                </a:effectLst>
              </a:rPr>
              <a:t>вражає.</a:t>
            </a:r>
            <a:r>
              <a:rPr lang="uk-UA" sz="2400" dirty="0" smtClean="0"/>
              <a:t/>
            </a:r>
            <a:br>
              <a:rPr lang="uk-UA" sz="2400" dirty="0" smtClean="0"/>
            </a:br>
            <a:r>
              <a:rPr lang="uk-UA" sz="2400" dirty="0" smtClean="0"/>
              <a:t/>
            </a:r>
            <a:br>
              <a:rPr lang="uk-UA" sz="2400" dirty="0" smtClean="0"/>
            </a:br>
            <a:r>
              <a:rPr lang="uk-UA" sz="2400" dirty="0" smtClean="0"/>
              <a:t/>
            </a:r>
            <a:br>
              <a:rPr lang="uk-UA" sz="2400" dirty="0" smtClean="0"/>
            </a:br>
            <a:endParaRPr lang="uk-UA" sz="2400" dirty="0"/>
          </a:p>
        </p:txBody>
      </p:sp>
      <p:sp>
        <p:nvSpPr>
          <p:cNvPr id="3" name="Содержимое 2"/>
          <p:cNvSpPr>
            <a:spLocks noGrp="1"/>
          </p:cNvSpPr>
          <p:nvPr>
            <p:ph idx="1"/>
          </p:nvPr>
        </p:nvSpPr>
        <p:spPr>
          <a:xfrm>
            <a:off x="914400" y="5143512"/>
            <a:ext cx="7772400" cy="1212048"/>
          </a:xfrm>
        </p:spPr>
        <p:txBody>
          <a:bodyPr/>
          <a:lstStyle/>
          <a:p>
            <a:endParaRPr lang="uk-UA" dirty="0"/>
          </a:p>
        </p:txBody>
      </p:sp>
      <p:pic>
        <p:nvPicPr>
          <p:cNvPr id="13314" name="Picture 2" descr="D:\Рабочий стол\12.jpg"/>
          <p:cNvPicPr>
            <a:picLocks noChangeAspect="1" noChangeArrowheads="1"/>
          </p:cNvPicPr>
          <p:nvPr/>
        </p:nvPicPr>
        <p:blipFill>
          <a:blip r:embed="rId2" cstate="print"/>
          <a:srcRect/>
          <a:stretch>
            <a:fillRect/>
          </a:stretch>
        </p:blipFill>
        <p:spPr bwMode="auto">
          <a:xfrm>
            <a:off x="0" y="0"/>
            <a:ext cx="5500694"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43514" y="500018"/>
            <a:ext cx="3900486" cy="6357982"/>
          </a:xfrm>
        </p:spPr>
        <p:txBody>
          <a:bodyPr/>
          <a:lstStyle/>
          <a:p>
            <a:pPr indent="358775" algn="just"/>
            <a:r>
              <a:rPr lang="uk-UA" sz="2000" b="1" dirty="0" smtClean="0">
                <a:effectLst>
                  <a:outerShdw blurRad="38100" dist="38100" dir="2700000" algn="tl">
                    <a:srgbClr val="000000">
                      <a:alpha val="43137"/>
                    </a:srgbClr>
                  </a:outerShdw>
                </a:effectLst>
              </a:rPr>
              <a:t>"Зал ста колон" насправді містить 86 доричних колон і має хорошу акустику, що часто використовується місцевими музикантами. Його стеля, що має хитромудру форму, прикрашений мозаїкою і фальшивими замками все з тією ж химерної керамічної облицюванням, що й лава парку.</a:t>
            </a:r>
            <a:endParaRPr lang="uk-UA" sz="20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914400" y="5929330"/>
            <a:ext cx="7772400" cy="426230"/>
          </a:xfrm>
        </p:spPr>
        <p:txBody>
          <a:bodyPr>
            <a:normAutofit fontScale="85000" lnSpcReduction="20000"/>
          </a:bodyPr>
          <a:lstStyle/>
          <a:p>
            <a:endParaRPr lang="uk-UA" dirty="0"/>
          </a:p>
        </p:txBody>
      </p:sp>
      <p:pic>
        <p:nvPicPr>
          <p:cNvPr id="14338" name="Picture 2" descr="D:\Рабочий стол\13.jpg"/>
          <p:cNvPicPr>
            <a:picLocks noChangeAspect="1" noChangeArrowheads="1"/>
          </p:cNvPicPr>
          <p:nvPr/>
        </p:nvPicPr>
        <p:blipFill>
          <a:blip r:embed="rId2" cstate="print"/>
          <a:srcRect/>
          <a:stretch>
            <a:fillRect/>
          </a:stretch>
        </p:blipFill>
        <p:spPr bwMode="auto">
          <a:xfrm>
            <a:off x="-1" y="0"/>
            <a:ext cx="5214943"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D:\Рабочий стол\15.jpg"/>
          <p:cNvPicPr>
            <a:picLocks noChangeAspect="1" noChangeArrowheads="1"/>
          </p:cNvPicPr>
          <p:nvPr/>
        </p:nvPicPr>
        <p:blipFill>
          <a:blip r:embed="rId2" cstate="print"/>
          <a:srcRect/>
          <a:stretch>
            <a:fillRect/>
          </a:stretch>
        </p:blipFill>
        <p:spPr bwMode="auto">
          <a:xfrm>
            <a:off x="5143504" y="0"/>
            <a:ext cx="4610930" cy="6858000"/>
          </a:xfrm>
          <a:prstGeom prst="rect">
            <a:avLst/>
          </a:prstGeom>
          <a:noFill/>
        </p:spPr>
      </p:pic>
      <p:pic>
        <p:nvPicPr>
          <p:cNvPr id="1026" name="Picture 2" descr="D:\Рабочий стол\26_2.jpg"/>
          <p:cNvPicPr>
            <a:picLocks noChangeAspect="1" noChangeArrowheads="1"/>
          </p:cNvPicPr>
          <p:nvPr/>
        </p:nvPicPr>
        <p:blipFill>
          <a:blip r:embed="rId3" cstate="print"/>
          <a:srcRect/>
          <a:stretch>
            <a:fillRect/>
          </a:stretch>
        </p:blipFill>
        <p:spPr bwMode="auto">
          <a:xfrm>
            <a:off x="0" y="0"/>
            <a:ext cx="5163671" cy="6858000"/>
          </a:xfrm>
          <a:prstGeom prst="rect">
            <a:avLst/>
          </a:prstGeom>
          <a:noFill/>
        </p:spPr>
      </p:pic>
      <p:sp>
        <p:nvSpPr>
          <p:cNvPr id="2" name="Заголовок 1"/>
          <p:cNvSpPr>
            <a:spLocks noGrp="1"/>
          </p:cNvSpPr>
          <p:nvPr>
            <p:ph type="title"/>
          </p:nvPr>
        </p:nvSpPr>
        <p:spPr>
          <a:xfrm>
            <a:off x="214282" y="214290"/>
            <a:ext cx="8715436" cy="4357718"/>
          </a:xfrm>
        </p:spPr>
        <p:txBody>
          <a:bodyPr/>
          <a:lstStyle/>
          <a:p>
            <a:pPr indent="274638" algn="just"/>
            <a:r>
              <a:rPr lang="uk-UA" sz="2400" b="1" dirty="0" smtClean="0">
                <a:effectLst>
                  <a:outerShdw blurRad="38100" dist="38100" dir="2700000" algn="tl">
                    <a:srgbClr val="000000">
                      <a:alpha val="43137"/>
                    </a:srgbClr>
                  </a:outerShdw>
                </a:effectLst>
              </a:rPr>
              <a:t>Під головною еспланадою знаходиться прихована система зливової каналізації , що використовувалася для водопостачання парку : вода потрапляла в спеціальну цистерну по трубах , розташованим в ній колон. Від головної площі парку і навколо нього протягнута мережа пішохідних доріг і стежок, що ведуть в прогулянкові алеї , побудовані Гауді з місцевого каменю і за свій химерний вигляд отримали назву Пташиних гнізд. " Гнізда " виступають прямо з схилів пагорба і здаються зрощеними з ним , а внутрішній простір кам'яної галереї , організоване за допомогою нахилу колон і опорних стін створює зачаровує гру перспективи .</a:t>
            </a:r>
            <a:endParaRPr lang="uk-UA" sz="2400" b="1"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4" y="214290"/>
            <a:ext cx="3786214" cy="6286544"/>
          </a:xfrm>
        </p:spPr>
        <p:txBody>
          <a:bodyPr/>
          <a:lstStyle/>
          <a:p>
            <a:pPr indent="628650" algn="just"/>
            <a:r>
              <a:rPr lang="uk-UA" sz="2400" dirty="0" smtClean="0"/>
              <a:t>На території парку розташований Будинок-музей Гауді. Він був відкритий в його колишньому особняку в 1963 році Товариством друзів архітектора і містить зразки меблів, створеної Гауді, зокрема, меблі з дому Бальо і вдома Мила.</a:t>
            </a:r>
            <a:endParaRPr lang="uk-UA" sz="2400" dirty="0"/>
          </a:p>
        </p:txBody>
      </p:sp>
      <p:pic>
        <p:nvPicPr>
          <p:cNvPr id="15363" name="Picture 3" descr="D:\Рабочий стол\16.jpg"/>
          <p:cNvPicPr>
            <a:picLocks noChangeAspect="1" noChangeArrowheads="1"/>
          </p:cNvPicPr>
          <p:nvPr/>
        </p:nvPicPr>
        <p:blipFill>
          <a:blip r:embed="rId2" cstate="print"/>
          <a:srcRect/>
          <a:stretch>
            <a:fillRect/>
          </a:stretch>
        </p:blipFill>
        <p:spPr bwMode="auto">
          <a:xfrm>
            <a:off x="0" y="0"/>
            <a:ext cx="5154854"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D:\Рабочий стол\17.jpg"/>
          <p:cNvPicPr>
            <a:picLocks noChangeAspect="1" noChangeArrowheads="1"/>
          </p:cNvPicPr>
          <p:nvPr/>
        </p:nvPicPr>
        <p:blipFill>
          <a:blip r:embed="rId2" cstate="print"/>
          <a:srcRect/>
          <a:stretch>
            <a:fillRect/>
          </a:stretch>
        </p:blipFill>
        <p:spPr bwMode="auto">
          <a:xfrm>
            <a:off x="-1" y="0"/>
            <a:ext cx="9138869" cy="6858000"/>
          </a:xfrm>
          <a:prstGeom prst="rect">
            <a:avLst/>
          </a:prstGeom>
          <a:noFill/>
        </p:spPr>
      </p:pic>
      <p:sp>
        <p:nvSpPr>
          <p:cNvPr id="2" name="Заголовок 1"/>
          <p:cNvSpPr>
            <a:spLocks noGrp="1"/>
          </p:cNvSpPr>
          <p:nvPr>
            <p:ph type="title"/>
          </p:nvPr>
        </p:nvSpPr>
        <p:spPr>
          <a:xfrm>
            <a:off x="214282" y="285728"/>
            <a:ext cx="8643998" cy="3214710"/>
          </a:xfrm>
        </p:spPr>
        <p:txBody>
          <a:bodyPr/>
          <a:lstStyle/>
          <a:p>
            <a:pPr indent="266700" algn="just"/>
            <a:r>
              <a:rPr lang="ru-RU" sz="2400" b="1" dirty="0" smtClean="0">
                <a:effectLst>
                  <a:outerShdw blurRad="38100" dist="38100" dir="2700000" algn="tl">
                    <a:srgbClr val="000000">
                      <a:alpha val="43137"/>
                    </a:srgbClr>
                  </a:outerShdw>
                </a:effectLst>
              </a:rPr>
              <a:t>У 1962 році архітектурний ансамбль Парку Гуель був оголошений Художнім пам'ятником Барселони, в 1969 році - пам'ятником національного значення, а в 1984 році парк Гуеля разом з іншими витворами Антоніо Гауді включений до Списку Всесвітньої спадщини ЮНЕСКО.</a:t>
            </a:r>
            <a:endParaRPr lang="uk-UA" sz="2400" b="1" dirty="0">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714356"/>
            <a:ext cx="8401080" cy="5641204"/>
          </a:xfrm>
        </p:spPr>
        <p:txBody>
          <a:bodyPr>
            <a:normAutofit/>
          </a:bodyPr>
          <a:lstStyle/>
          <a:p>
            <a:pPr algn="ctr">
              <a:buNone/>
            </a:pPr>
            <a:endParaRPr lang="uk-UA" sz="7200" b="1" dirty="0" smtClean="0">
              <a:solidFill>
                <a:schemeClr val="accent6">
                  <a:lumMod val="20000"/>
                  <a:lumOff val="80000"/>
                </a:schemeClr>
              </a:solidFill>
              <a:effectLst>
                <a:glow rad="63500">
                  <a:schemeClr val="accent4">
                    <a:satMod val="175000"/>
                    <a:alpha val="40000"/>
                  </a:schemeClr>
                </a:glow>
                <a:outerShdw blurRad="38100" dist="38100" dir="2700000" algn="tl">
                  <a:srgbClr val="000000">
                    <a:alpha val="43137"/>
                  </a:srgbClr>
                </a:outerShdw>
                <a:reflection blurRad="6350" stA="60000" endA="900" endPos="58000" dir="5400000" sy="-100000" algn="bl" rotWithShape="0"/>
              </a:effectLst>
            </a:endParaRPr>
          </a:p>
          <a:p>
            <a:pPr algn="ctr">
              <a:buNone/>
            </a:pPr>
            <a:r>
              <a:rPr lang="uk-UA" sz="7200" b="1" dirty="0" smtClean="0">
                <a:solidFill>
                  <a:schemeClr val="accent6">
                    <a:lumMod val="20000"/>
                    <a:lumOff val="80000"/>
                  </a:schemeClr>
                </a:solidFill>
                <a:effectLst>
                  <a:glow rad="63500">
                    <a:schemeClr val="accent4">
                      <a:satMod val="175000"/>
                      <a:alpha val="40000"/>
                    </a:schemeClr>
                  </a:glow>
                  <a:outerShdw blurRad="38100" dist="38100" dir="2700000" algn="tl">
                    <a:srgbClr val="000000">
                      <a:alpha val="43137"/>
                    </a:srgbClr>
                  </a:outerShdw>
                  <a:reflection blurRad="6350" stA="60000" endA="900" endPos="58000" dir="5400000" sy="-100000" algn="bl" rotWithShape="0"/>
                </a:effectLst>
              </a:rPr>
              <a:t>Дякую за увагу!</a:t>
            </a:r>
            <a:endParaRPr lang="uk-UA" sz="7200" b="1" dirty="0">
              <a:solidFill>
                <a:schemeClr val="accent6">
                  <a:lumMod val="20000"/>
                  <a:lumOff val="80000"/>
                </a:schemeClr>
              </a:solidFill>
              <a:effectLst>
                <a:glow rad="63500">
                  <a:schemeClr val="accent4">
                    <a:satMod val="175000"/>
                    <a:alpha val="40000"/>
                  </a:schemeClr>
                </a:glow>
                <a:outerShdw blurRad="38100" dist="38100" dir="2700000" algn="tl">
                  <a:srgbClr val="000000">
                    <a:alpha val="43137"/>
                  </a:srgbClr>
                </a:outerShdw>
                <a:reflection blurRad="6350" stA="60000" endA="900" endPos="58000" dir="5400000" sy="-100000" algn="bl" rotWithShape="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D:\Рабочий стол\1.jpg"/>
          <p:cNvPicPr>
            <a:picLocks noChangeAspect="1" noChangeArrowheads="1"/>
          </p:cNvPicPr>
          <p:nvPr/>
        </p:nvPicPr>
        <p:blipFill>
          <a:blip r:embed="rId2" cstate="print"/>
          <a:srcRect/>
          <a:stretch>
            <a:fillRect/>
          </a:stretch>
        </p:blipFill>
        <p:spPr bwMode="auto">
          <a:xfrm>
            <a:off x="-1" y="0"/>
            <a:ext cx="9201181" cy="6858000"/>
          </a:xfrm>
          <a:prstGeom prst="rect">
            <a:avLst/>
          </a:prstGeom>
          <a:noFill/>
        </p:spPr>
      </p:pic>
      <p:sp>
        <p:nvSpPr>
          <p:cNvPr id="2" name="Заголовок 1"/>
          <p:cNvSpPr>
            <a:spLocks noGrp="1"/>
          </p:cNvSpPr>
          <p:nvPr>
            <p:ph type="title"/>
          </p:nvPr>
        </p:nvSpPr>
        <p:spPr>
          <a:xfrm>
            <a:off x="214282" y="214290"/>
            <a:ext cx="8715436" cy="2357454"/>
          </a:xfrm>
        </p:spPr>
        <p:txBody>
          <a:bodyPr>
            <a:noAutofit/>
          </a:bodyPr>
          <a:lstStyle/>
          <a:p>
            <a:pPr indent="441325" algn="just"/>
            <a:r>
              <a:rPr lang="uk-UA" sz="2000" b="1" dirty="0" smtClean="0">
                <a:solidFill>
                  <a:schemeClr val="bg1"/>
                </a:solidFill>
                <a:effectLst>
                  <a:outerShdw blurRad="38100" dist="38100" dir="2700000" algn="tl">
                    <a:srgbClr val="000000">
                      <a:alpha val="43137"/>
                    </a:srgbClr>
                  </a:outerShdw>
                </a:effectLst>
              </a:rPr>
              <a:t>Сьогодні це і справді справжній парк з густих гаїв піній і нескінченних пальмових алей в північно-західній частині Барселони. На оточеній деревами просторій терасі зустрічаються і розмовляють пенсіонери й закохані парочки. Величезні, извивающиеся зміями навколо тераси різнокольорові лави парку Гуель - до послуг тих і інших.</a:t>
            </a:r>
            <a:endParaRPr lang="uk-UA" sz="20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D:\Рабочий стол\2.jpg"/>
          <p:cNvPicPr>
            <a:picLocks noChangeAspect="1" noChangeArrowheads="1"/>
          </p:cNvPicPr>
          <p:nvPr/>
        </p:nvPicPr>
        <p:blipFill>
          <a:blip r:embed="rId2" cstate="print"/>
          <a:srcRect/>
          <a:stretch>
            <a:fillRect/>
          </a:stretch>
        </p:blipFill>
        <p:spPr bwMode="auto">
          <a:xfrm>
            <a:off x="0" y="0"/>
            <a:ext cx="9222381" cy="6858000"/>
          </a:xfrm>
          <a:prstGeom prst="rect">
            <a:avLst/>
          </a:prstGeom>
          <a:noFill/>
        </p:spPr>
      </p:pic>
      <p:sp>
        <p:nvSpPr>
          <p:cNvPr id="3" name="Содержимое 2"/>
          <p:cNvSpPr>
            <a:spLocks noGrp="1"/>
          </p:cNvSpPr>
          <p:nvPr>
            <p:ph idx="1"/>
          </p:nvPr>
        </p:nvSpPr>
        <p:spPr>
          <a:xfrm>
            <a:off x="0" y="0"/>
            <a:ext cx="9144000" cy="2643206"/>
          </a:xfrm>
        </p:spPr>
        <p:txBody>
          <a:bodyPr>
            <a:normAutofit/>
          </a:bodyPr>
          <a:lstStyle/>
          <a:p>
            <a:pPr marL="0" indent="304800" algn="just">
              <a:buNone/>
            </a:pPr>
            <a:r>
              <a:rPr lang="ru-RU" sz="2000" b="1" dirty="0" smtClean="0">
                <a:solidFill>
                  <a:schemeClr val="bg1"/>
                </a:solidFill>
                <a:effectLst>
                  <a:outerShdw blurRad="38100" dist="38100" dir="2700000" algn="tl">
                    <a:srgbClr val="000000">
                      <a:alpha val="43137"/>
                    </a:srgbClr>
                  </a:outerShdw>
                </a:effectLst>
              </a:rPr>
              <a:t>Коли Гауді тільки починав тут свою роботу, парку як такого не було й близько. Не було і водних джерел, територія виглядала пустельній, на схилі пагорбів не росли дерева. Тепер це зелений світ, створений Антоніо Гауді. Втім, парку тут дійсно могло не бути: </a:t>
            </a:r>
            <a:r>
              <a:rPr lang="ru-RU" sz="2000" b="1" dirty="0" err="1" smtClean="0">
                <a:solidFill>
                  <a:schemeClr val="bg1"/>
                </a:solidFill>
                <a:effectLst>
                  <a:outerShdw blurRad="38100" dist="38100" dir="2700000" algn="tl">
                    <a:srgbClr val="000000">
                      <a:alpha val="43137"/>
                    </a:srgbClr>
                  </a:outerShdw>
                </a:effectLst>
              </a:rPr>
              <a:t>Еусебіо</a:t>
            </a:r>
            <a:r>
              <a:rPr lang="ru-RU" sz="2000" b="1" dirty="0" smtClean="0">
                <a:solidFill>
                  <a:schemeClr val="bg1"/>
                </a:solidFill>
                <a:effectLst>
                  <a:outerShdw blurRad="38100" dist="38100" dir="2700000" algn="tl">
                    <a:srgbClr val="000000">
                      <a:alpha val="43137"/>
                    </a:srgbClr>
                  </a:outerShdw>
                </a:effectLst>
              </a:rPr>
              <a:t> Гуель, </a:t>
            </a:r>
            <a:r>
              <a:rPr lang="ru-RU" sz="2000" b="1" dirty="0" err="1" smtClean="0">
                <a:solidFill>
                  <a:schemeClr val="bg1"/>
                </a:solidFill>
                <a:effectLst>
                  <a:outerShdw blurRad="38100" dist="38100" dir="2700000" algn="tl">
                    <a:srgbClr val="000000">
                      <a:alpha val="43137"/>
                    </a:srgbClr>
                  </a:outerShdw>
                </a:effectLst>
              </a:rPr>
              <a:t>шанувальник</a:t>
            </a:r>
            <a:r>
              <a:rPr lang="ru-RU" sz="2000" b="1" dirty="0" smtClean="0">
                <a:solidFill>
                  <a:schemeClr val="bg1"/>
                </a:solidFill>
                <a:effectLst>
                  <a:outerShdw blurRad="38100" dist="38100" dir="2700000" algn="tl">
                    <a:srgbClr val="000000">
                      <a:alpha val="43137"/>
                    </a:srgbClr>
                  </a:outerShdw>
                </a:effectLst>
              </a:rPr>
              <a:t> і </a:t>
            </a:r>
            <a:r>
              <a:rPr lang="ru-RU" sz="2000" b="1" dirty="0" err="1" smtClean="0">
                <a:solidFill>
                  <a:schemeClr val="bg1"/>
                </a:solidFill>
                <a:effectLst>
                  <a:outerShdw blurRad="38100" dist="38100" dir="2700000" algn="tl">
                    <a:srgbClr val="000000">
                      <a:alpha val="43137"/>
                    </a:srgbClr>
                  </a:outerShdw>
                </a:effectLst>
              </a:rPr>
              <a:t>замовник</a:t>
            </a:r>
            <a:r>
              <a:rPr lang="ru-RU" sz="2000" b="1" dirty="0" smtClean="0">
                <a:solidFill>
                  <a:schemeClr val="bg1"/>
                </a:solidFill>
                <a:effectLst>
                  <a:outerShdw blurRad="38100" dist="38100" dir="2700000" algn="tl">
                    <a:srgbClr val="000000">
                      <a:alpha val="43137"/>
                    </a:srgbClr>
                  </a:outerShdw>
                </a:effectLst>
              </a:rPr>
              <a:t> Гауді, </a:t>
            </a:r>
            <a:r>
              <a:rPr lang="ru-RU" sz="2000" b="1" dirty="0" err="1" smtClean="0">
                <a:solidFill>
                  <a:schemeClr val="bg1"/>
                </a:solidFill>
                <a:effectLst>
                  <a:outerShdw blurRad="38100" dist="38100" dir="2700000" algn="tl">
                    <a:srgbClr val="000000">
                      <a:alpha val="43137"/>
                    </a:srgbClr>
                  </a:outerShdw>
                </a:effectLst>
              </a:rPr>
              <a:t>замахувався</a:t>
            </a:r>
            <a:r>
              <a:rPr lang="ru-RU" sz="2000" b="1" dirty="0" smtClean="0">
                <a:solidFill>
                  <a:schemeClr val="bg1"/>
                </a:solidFill>
                <a:effectLst>
                  <a:outerShdw blurRad="38100" dist="38100" dir="2700000" algn="tl">
                    <a:srgbClr val="000000">
                      <a:alpha val="43137"/>
                    </a:srgbClr>
                  </a:outerShdw>
                </a:effectLst>
              </a:rPr>
              <a:t> на </a:t>
            </a:r>
            <a:r>
              <a:rPr lang="ru-RU" sz="2000" b="1" dirty="0" err="1" smtClean="0">
                <a:solidFill>
                  <a:schemeClr val="bg1"/>
                </a:solidFill>
                <a:effectLst>
                  <a:outerShdw blurRad="38100" dist="38100" dir="2700000" algn="tl">
                    <a:srgbClr val="000000">
                      <a:alpha val="43137"/>
                    </a:srgbClr>
                  </a:outerShdw>
                </a:effectLst>
              </a:rPr>
              <a:t>більше</a:t>
            </a:r>
            <a:r>
              <a:rPr lang="ru-RU" sz="2000" b="1" dirty="0" smtClean="0">
                <a:solidFill>
                  <a:schemeClr val="bg1"/>
                </a:solidFill>
                <a:effectLst>
                  <a:outerShdw blurRad="38100" dist="38100" dir="2700000" algn="tl">
                    <a:srgbClr val="000000">
                      <a:alpha val="43137"/>
                    </a:srgbClr>
                  </a:outerShdw>
                </a:effectLst>
              </a:rPr>
              <a:t>. Він </a:t>
            </a:r>
            <a:r>
              <a:rPr lang="ru-RU" sz="2000" b="1" dirty="0" err="1" smtClean="0">
                <a:solidFill>
                  <a:schemeClr val="bg1"/>
                </a:solidFill>
                <a:effectLst>
                  <a:outerShdw blurRad="38100" dist="38100" dir="2700000" algn="tl">
                    <a:srgbClr val="000000">
                      <a:alpha val="43137"/>
                    </a:srgbClr>
                  </a:outerShdw>
                </a:effectLst>
              </a:rPr>
              <a:t>мріяв</a:t>
            </a:r>
            <a:r>
              <a:rPr lang="ru-RU" sz="2000" b="1" dirty="0" smtClean="0">
                <a:solidFill>
                  <a:schemeClr val="bg1"/>
                </a:solidFill>
                <a:effectLst>
                  <a:outerShdw blurRad="38100" dist="38100" dir="2700000" algn="tl">
                    <a:srgbClr val="000000">
                      <a:alpha val="43137"/>
                    </a:srgbClr>
                  </a:outerShdw>
                </a:effectLst>
              </a:rPr>
              <a:t> про </a:t>
            </a:r>
            <a:r>
              <a:rPr lang="ru-RU" sz="2000" b="1" dirty="0" err="1" smtClean="0">
                <a:solidFill>
                  <a:schemeClr val="bg1"/>
                </a:solidFill>
                <a:effectLst>
                  <a:outerShdw blurRad="38100" dist="38100" dir="2700000" algn="tl">
                    <a:srgbClr val="000000">
                      <a:alpha val="43137"/>
                    </a:srgbClr>
                  </a:outerShdw>
                </a:effectLst>
              </a:rPr>
              <a:t>показовому</a:t>
            </a:r>
            <a:r>
              <a:rPr lang="ru-RU" sz="2000" b="1" dirty="0" smtClean="0">
                <a:solidFill>
                  <a:schemeClr val="bg1"/>
                </a:solidFill>
                <a:effectLst>
                  <a:outerShdw blurRad="38100" dist="38100" dir="2700000" algn="tl">
                    <a:srgbClr val="000000">
                      <a:alpha val="43137"/>
                    </a:srgbClr>
                  </a:outerShdw>
                </a:effectLst>
              </a:rPr>
              <a:t> </a:t>
            </a:r>
            <a:r>
              <a:rPr lang="ru-RU" sz="2000" b="1" dirty="0" err="1" smtClean="0">
                <a:solidFill>
                  <a:schemeClr val="bg1"/>
                </a:solidFill>
                <a:effectLst>
                  <a:outerShdw blurRad="38100" dist="38100" dir="2700000" algn="tl">
                    <a:srgbClr val="000000">
                      <a:alpha val="43137"/>
                    </a:srgbClr>
                  </a:outerShdw>
                </a:effectLst>
              </a:rPr>
              <a:t>селищі</a:t>
            </a:r>
            <a:r>
              <a:rPr lang="ru-RU" sz="2000" b="1" dirty="0" smtClean="0">
                <a:solidFill>
                  <a:schemeClr val="bg1"/>
                </a:solidFill>
                <a:effectLst>
                  <a:outerShdw blurRad="38100" dist="38100" dir="2700000" algn="tl">
                    <a:srgbClr val="000000">
                      <a:alpha val="43137"/>
                    </a:srgbClr>
                  </a:outerShdw>
                </a:effectLst>
              </a:rPr>
              <a:t>, </a:t>
            </a:r>
            <a:r>
              <a:rPr lang="ru-RU" sz="2000" b="1" dirty="0" err="1" smtClean="0">
                <a:solidFill>
                  <a:schemeClr val="bg1"/>
                </a:solidFill>
                <a:effectLst>
                  <a:outerShdw blurRad="38100" dist="38100" dir="2700000" algn="tl">
                    <a:srgbClr val="000000">
                      <a:alpha val="43137"/>
                    </a:srgbClr>
                  </a:outerShdw>
                </a:effectLst>
              </a:rPr>
              <a:t>про</a:t>
            </a:r>
            <a:r>
              <a:rPr lang="ru-RU" sz="2000" b="1" dirty="0" smtClean="0">
                <a:solidFill>
                  <a:schemeClr val="bg1"/>
                </a:solidFill>
                <a:effectLst>
                  <a:outerShdw blurRad="38100" dist="38100" dir="2700000" algn="tl">
                    <a:srgbClr val="000000">
                      <a:alpha val="43137"/>
                    </a:srgbClr>
                  </a:outerShdw>
                </a:effectLst>
              </a:rPr>
              <a:t> </a:t>
            </a:r>
            <a:r>
              <a:rPr lang="ru-RU" sz="2000" b="1" dirty="0" err="1" smtClean="0">
                <a:solidFill>
                  <a:schemeClr val="bg1"/>
                </a:solidFill>
                <a:effectLst>
                  <a:outerShdw blurRad="38100" dist="38100" dir="2700000" algn="tl">
                    <a:srgbClr val="000000">
                      <a:alpha val="43137"/>
                    </a:srgbClr>
                  </a:outerShdw>
                </a:effectLst>
              </a:rPr>
              <a:t>житловий</a:t>
            </a:r>
            <a:r>
              <a:rPr lang="ru-RU" sz="2000" b="1" dirty="0" smtClean="0">
                <a:solidFill>
                  <a:schemeClr val="bg1"/>
                </a:solidFill>
                <a:effectLst>
                  <a:outerShdw blurRad="38100" dist="38100" dir="2700000" algn="tl">
                    <a:srgbClr val="000000">
                      <a:alpha val="43137"/>
                    </a:srgbClr>
                  </a:outerShdw>
                </a:effectLst>
              </a:rPr>
              <a:t> рай, про </a:t>
            </a:r>
            <a:r>
              <a:rPr lang="ru-RU" sz="2000" b="1" dirty="0" err="1" smtClean="0">
                <a:solidFill>
                  <a:schemeClr val="bg1"/>
                </a:solidFill>
                <a:effectLst>
                  <a:outerShdw blurRad="38100" dist="38100" dir="2700000" algn="tl">
                    <a:srgbClr val="000000">
                      <a:alpha val="43137"/>
                    </a:srgbClr>
                  </a:outerShdw>
                </a:effectLst>
              </a:rPr>
              <a:t>місто-сад</a:t>
            </a:r>
            <a:r>
              <a:rPr lang="ru-RU" sz="2000" b="1" dirty="0" smtClean="0">
                <a:solidFill>
                  <a:schemeClr val="bg1"/>
                </a:solidFill>
                <a:effectLst>
                  <a:outerShdw blurRad="38100" dist="38100" dir="2700000" algn="tl">
                    <a:srgbClr val="000000">
                      <a:alpha val="43137"/>
                    </a:srgbClr>
                  </a:outerShdw>
                </a:effectLst>
              </a:rPr>
              <a:t>. В </a:t>
            </a:r>
            <a:r>
              <a:rPr lang="ru-RU" sz="2000" b="1" dirty="0" err="1" smtClean="0">
                <a:solidFill>
                  <a:schemeClr val="bg1"/>
                </a:solidFill>
                <a:effectLst>
                  <a:outerShdw blurRad="38100" dist="38100" dir="2700000" algn="tl">
                    <a:srgbClr val="000000">
                      <a:alpha val="43137"/>
                    </a:srgbClr>
                  </a:outerShdw>
                </a:effectLst>
              </a:rPr>
              <a:t>результаті</a:t>
            </a:r>
            <a:r>
              <a:rPr lang="ru-RU" sz="2000" b="1" dirty="0" smtClean="0">
                <a:solidFill>
                  <a:schemeClr val="bg1"/>
                </a:solidFill>
                <a:effectLst>
                  <a:outerShdw blurRad="38100" dist="38100" dir="2700000" algn="tl">
                    <a:srgbClr val="000000">
                      <a:alpha val="43137"/>
                    </a:srgbClr>
                  </a:outerShdw>
                </a:effectLst>
              </a:rPr>
              <a:t> </a:t>
            </a:r>
            <a:r>
              <a:rPr lang="ru-RU" sz="2000" b="1" dirty="0" err="1" smtClean="0">
                <a:solidFill>
                  <a:schemeClr val="bg1"/>
                </a:solidFill>
                <a:effectLst>
                  <a:outerShdw blurRad="38100" dist="38100" dir="2700000" algn="tl">
                    <a:srgbClr val="000000">
                      <a:alpha val="43137"/>
                    </a:srgbClr>
                  </a:outerShdw>
                </a:effectLst>
              </a:rPr>
              <a:t>вийшов</a:t>
            </a:r>
            <a:r>
              <a:rPr lang="ru-RU" sz="2000" b="1" dirty="0" smtClean="0">
                <a:solidFill>
                  <a:schemeClr val="bg1"/>
                </a:solidFill>
                <a:effectLst>
                  <a:outerShdw blurRad="38100" dist="38100" dir="2700000" algn="tl">
                    <a:srgbClr val="000000">
                      <a:alpha val="43137"/>
                    </a:srgbClr>
                  </a:outerShdw>
                </a:effectLst>
              </a:rPr>
              <a:t> просто парк, </a:t>
            </a:r>
            <a:r>
              <a:rPr lang="ru-RU" sz="2000" b="1" dirty="0" err="1" smtClean="0">
                <a:solidFill>
                  <a:schemeClr val="bg1"/>
                </a:solidFill>
                <a:effectLst>
                  <a:outerShdw blurRad="38100" dist="38100" dir="2700000" algn="tl">
                    <a:srgbClr val="000000">
                      <a:alpha val="43137"/>
                    </a:srgbClr>
                  </a:outerShdw>
                </a:effectLst>
              </a:rPr>
              <a:t>зате</a:t>
            </a:r>
            <a:r>
              <a:rPr lang="ru-RU" sz="2000" b="1" dirty="0" smtClean="0">
                <a:solidFill>
                  <a:schemeClr val="bg1"/>
                </a:solidFill>
                <a:effectLst>
                  <a:outerShdw blurRad="38100" dist="38100" dir="2700000" algn="tl">
                    <a:srgbClr val="000000">
                      <a:alpha val="43137"/>
                    </a:srgbClr>
                  </a:outerShdw>
                </a:effectLst>
              </a:rPr>
              <a:t> на благо </a:t>
            </a:r>
            <a:r>
              <a:rPr lang="ru-RU" sz="2000" b="1" dirty="0" err="1" smtClean="0">
                <a:solidFill>
                  <a:schemeClr val="bg1"/>
                </a:solidFill>
                <a:effectLst>
                  <a:outerShdw blurRad="38100" dist="38100" dir="2700000" algn="tl">
                    <a:srgbClr val="000000">
                      <a:alpha val="43137"/>
                    </a:srgbClr>
                  </a:outerShdw>
                </a:effectLst>
              </a:rPr>
              <a:t>всієї</a:t>
            </a:r>
            <a:r>
              <a:rPr lang="ru-RU" sz="2000" b="1" dirty="0" smtClean="0">
                <a:solidFill>
                  <a:schemeClr val="bg1"/>
                </a:solidFill>
                <a:effectLst>
                  <a:outerShdw blurRad="38100" dist="38100" dir="2700000" algn="tl">
                    <a:srgbClr val="000000">
                      <a:alpha val="43137"/>
                    </a:srgbClr>
                  </a:outerShdw>
                </a:effectLst>
              </a:rPr>
              <a:t> </a:t>
            </a:r>
            <a:r>
              <a:rPr lang="ru-RU" sz="2000" b="1" dirty="0" err="1" smtClean="0">
                <a:solidFill>
                  <a:schemeClr val="bg1"/>
                </a:solidFill>
                <a:effectLst>
                  <a:outerShdw blurRad="38100" dist="38100" dir="2700000" algn="tl">
                    <a:srgbClr val="000000">
                      <a:alpha val="43137"/>
                    </a:srgbClr>
                  </a:outerShdw>
                </a:effectLst>
              </a:rPr>
              <a:t>Барселоні</a:t>
            </a:r>
            <a:r>
              <a:rPr lang="ru-RU" sz="2000" b="1" dirty="0" smtClean="0">
                <a:solidFill>
                  <a:schemeClr val="bg1"/>
                </a:solidFill>
                <a:effectLst>
                  <a:outerShdw blurRad="38100" dist="38100" dir="2700000" algn="tl">
                    <a:srgbClr val="000000">
                      <a:alpha val="43137"/>
                    </a:srgbClr>
                  </a:outerShdw>
                </a:effectLst>
              </a:rPr>
              <a:t>.</a:t>
            </a:r>
            <a:endParaRPr lang="uk-UA" sz="20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3714776" cy="6643710"/>
          </a:xfrm>
        </p:spPr>
        <p:txBody>
          <a:bodyPr/>
          <a:lstStyle/>
          <a:p>
            <a:pPr indent="268288" algn="just"/>
            <a:r>
              <a:rPr lang="ru-RU" sz="1800" b="1" dirty="0" smtClean="0">
                <a:effectLst>
                  <a:outerShdw blurRad="38100" dist="38100" dir="2700000" algn="tl">
                    <a:srgbClr val="000000">
                      <a:alpha val="43137"/>
                    </a:srgbClr>
                  </a:outerShdw>
                </a:effectLst>
              </a:rPr>
              <a:t>У 1900 році </a:t>
            </a:r>
            <a:r>
              <a:rPr lang="ru-RU" sz="1800" b="1" dirty="0" err="1" smtClean="0">
                <a:effectLst>
                  <a:outerShdw blurRad="38100" dist="38100" dir="2700000" algn="tl">
                    <a:srgbClr val="000000">
                      <a:alpha val="43137"/>
                    </a:srgbClr>
                  </a:outerShdw>
                </a:effectLst>
              </a:rPr>
              <a:t>Еузебіу</a:t>
            </a:r>
            <a:r>
              <a:rPr lang="ru-RU" sz="1800" b="1" dirty="0" smtClean="0">
                <a:effectLst>
                  <a:outerShdw blurRad="38100" dist="38100" dir="2700000" algn="tl">
                    <a:srgbClr val="000000">
                      <a:alpha val="43137"/>
                    </a:srgbClr>
                  </a:outerShdw>
                </a:effectLst>
              </a:rPr>
              <a:t> Гуель </a:t>
            </a:r>
            <a:r>
              <a:rPr lang="ru-RU" sz="1800" b="1" dirty="0" err="1" smtClean="0">
                <a:effectLst>
                  <a:outerShdw blurRad="38100" dist="38100" dir="2700000" algn="tl">
                    <a:srgbClr val="000000">
                      <a:alpha val="43137"/>
                    </a:srgbClr>
                  </a:outerShdw>
                </a:effectLst>
              </a:rPr>
              <a:t>викупив</a:t>
            </a:r>
            <a:r>
              <a:rPr lang="ru-RU" sz="1800" b="1" dirty="0" smtClean="0">
                <a:effectLst>
                  <a:outerShdw blurRad="38100" dist="38100" dir="2700000" algn="tl">
                    <a:srgbClr val="000000">
                      <a:alpha val="43137"/>
                    </a:srgbClr>
                  </a:outerShdw>
                </a:effectLst>
              </a:rPr>
              <a:t> </a:t>
            </a:r>
            <a:r>
              <a:rPr lang="ru-RU" sz="1800" b="1" dirty="0" err="1" smtClean="0">
                <a:effectLst>
                  <a:outerShdw blurRad="38100" dist="38100" dir="2700000" algn="tl">
                    <a:srgbClr val="000000">
                      <a:alpha val="43137"/>
                    </a:srgbClr>
                  </a:outerShdw>
                </a:effectLst>
              </a:rPr>
              <a:t>цей</a:t>
            </a:r>
            <a:r>
              <a:rPr lang="ru-RU" sz="1800" b="1" dirty="0" smtClean="0">
                <a:effectLst>
                  <a:outerShdw blurRad="38100" dist="38100" dir="2700000" algn="tl">
                    <a:srgbClr val="000000">
                      <a:alpha val="43137"/>
                    </a:srgbClr>
                  </a:outerShdw>
                </a:effectLst>
              </a:rPr>
              <a:t> </a:t>
            </a:r>
            <a:r>
              <a:rPr lang="ru-RU" sz="1800" b="1" dirty="0" err="1" smtClean="0">
                <a:effectLst>
                  <a:outerShdw blurRad="38100" dist="38100" dir="2700000" algn="tl">
                    <a:srgbClr val="000000">
                      <a:alpha val="43137"/>
                    </a:srgbClr>
                  </a:outerShdw>
                </a:effectLst>
              </a:rPr>
              <a:t>пагорб</a:t>
            </a:r>
            <a:r>
              <a:rPr lang="ru-RU" sz="1800" b="1" dirty="0" smtClean="0">
                <a:effectLst>
                  <a:outerShdw blurRad="38100" dist="38100" dir="2700000" algn="tl">
                    <a:srgbClr val="000000">
                      <a:alpha val="43137"/>
                    </a:srgbClr>
                  </a:outerShdw>
                </a:effectLst>
              </a:rPr>
              <a:t>, щоб </a:t>
            </a:r>
            <a:r>
              <a:rPr lang="ru-RU" sz="1800" b="1" dirty="0" err="1" smtClean="0">
                <a:effectLst>
                  <a:outerShdw blurRad="38100" dist="38100" dir="2700000" algn="tl">
                    <a:srgbClr val="000000">
                      <a:alpha val="43137"/>
                    </a:srgbClr>
                  </a:outerShdw>
                </a:effectLst>
              </a:rPr>
              <a:t>влаштувати</a:t>
            </a:r>
            <a:r>
              <a:rPr lang="ru-RU" sz="1800" b="1" dirty="0" smtClean="0">
                <a:effectLst>
                  <a:outerShdw blurRad="38100" dist="38100" dir="2700000" algn="tl">
                    <a:srgbClr val="000000">
                      <a:alpha val="43137"/>
                    </a:srgbClr>
                  </a:outerShdw>
                </a:effectLst>
              </a:rPr>
              <a:t> тут </a:t>
            </a:r>
            <a:r>
              <a:rPr lang="ru-RU" sz="1800" b="1" dirty="0" err="1" smtClean="0">
                <a:effectLst>
                  <a:outerShdw blurRad="38100" dist="38100" dir="2700000" algn="tl">
                    <a:srgbClr val="000000">
                      <a:alpha val="43137"/>
                    </a:srgbClr>
                  </a:outerShdw>
                </a:effectLst>
              </a:rPr>
              <a:t>приватний</a:t>
            </a:r>
            <a:r>
              <a:rPr lang="ru-RU" sz="1800" b="1" dirty="0" smtClean="0">
                <a:effectLst>
                  <a:outerShdw blurRad="38100" dist="38100" dir="2700000" algn="tl">
                    <a:srgbClr val="000000">
                      <a:alpha val="43137"/>
                    </a:srgbClr>
                  </a:outerShdw>
                </a:effectLst>
              </a:rPr>
              <a:t> </a:t>
            </a:r>
            <a:r>
              <a:rPr lang="ru-RU" sz="1800" b="1" dirty="0" err="1" smtClean="0">
                <a:effectLst>
                  <a:outerShdw blurRad="38100" dist="38100" dir="2700000" algn="tl">
                    <a:srgbClr val="000000">
                      <a:alpha val="43137"/>
                    </a:srgbClr>
                  </a:outerShdw>
                </a:effectLst>
              </a:rPr>
              <a:t>місто-сад</a:t>
            </a:r>
            <a:r>
              <a:rPr lang="ru-RU" sz="1800" b="1" dirty="0" smtClean="0">
                <a:effectLst>
                  <a:outerShdw blurRad="38100" dist="38100" dir="2700000" algn="tl">
                    <a:srgbClr val="000000">
                      <a:alpha val="43137"/>
                    </a:srgbClr>
                  </a:outerShdw>
                </a:effectLst>
              </a:rPr>
              <a:t> на </a:t>
            </a:r>
            <a:r>
              <a:rPr lang="ru-RU" sz="1800" b="1" dirty="0" err="1" smtClean="0">
                <a:effectLst>
                  <a:outerShdw blurRad="38100" dist="38100" dir="2700000" algn="tl">
                    <a:srgbClr val="000000">
                      <a:alpha val="43137"/>
                    </a:srgbClr>
                  </a:outerShdw>
                </a:effectLst>
              </a:rPr>
              <a:t>англійський</a:t>
            </a:r>
            <a:r>
              <a:rPr lang="ru-RU" sz="1800" b="1" dirty="0" smtClean="0">
                <a:effectLst>
                  <a:outerShdw blurRad="38100" dist="38100" dir="2700000" algn="tl">
                    <a:srgbClr val="000000">
                      <a:alpha val="43137"/>
                    </a:srgbClr>
                  </a:outerShdw>
                </a:effectLst>
              </a:rPr>
              <a:t> манер. </a:t>
            </a:r>
            <a:r>
              <a:rPr lang="ru-RU" sz="1800" b="1" dirty="0" err="1" smtClean="0">
                <a:effectLst>
                  <a:outerShdw blurRad="38100" dist="38100" dir="2700000" algn="tl">
                    <a:srgbClr val="000000">
                      <a:alpha val="43137"/>
                    </a:srgbClr>
                  </a:outerShdw>
                </a:effectLst>
              </a:rPr>
              <a:t>Ділянки</a:t>
            </a:r>
            <a:r>
              <a:rPr lang="ru-RU" sz="1800" b="1" dirty="0" smtClean="0">
                <a:effectLst>
                  <a:outerShdw blurRad="38100" dist="38100" dir="2700000" algn="tl">
                    <a:srgbClr val="000000">
                      <a:alpha val="43137"/>
                    </a:srgbClr>
                  </a:outerShdw>
                </a:effectLst>
              </a:rPr>
              <a:t> в парку </a:t>
            </a:r>
            <a:r>
              <a:rPr lang="ru-RU" sz="1800" b="1" dirty="0" err="1" smtClean="0">
                <a:effectLst>
                  <a:outerShdw blurRad="38100" dist="38100" dir="2700000" algn="tl">
                    <a:srgbClr val="000000">
                      <a:alpha val="43137"/>
                    </a:srgbClr>
                  </a:outerShdw>
                </a:effectLst>
              </a:rPr>
              <a:t>призначалися</a:t>
            </a:r>
            <a:r>
              <a:rPr lang="ru-RU" sz="1800" b="1" dirty="0" smtClean="0">
                <a:effectLst>
                  <a:outerShdw blurRad="38100" dist="38100" dir="2700000" algn="tl">
                    <a:srgbClr val="000000">
                      <a:alpha val="43137"/>
                    </a:srgbClr>
                  </a:outerShdw>
                </a:effectLst>
              </a:rPr>
              <a:t> на продаж для </a:t>
            </a:r>
            <a:r>
              <a:rPr lang="ru-RU" sz="1800" b="1" dirty="0" err="1" smtClean="0">
                <a:effectLst>
                  <a:outerShdw blurRad="38100" dist="38100" dir="2700000" algn="tl">
                    <a:srgbClr val="000000">
                      <a:alpha val="43137"/>
                    </a:srgbClr>
                  </a:outerShdw>
                </a:effectLst>
              </a:rPr>
              <a:t>забудови</a:t>
            </a:r>
            <a:r>
              <a:rPr lang="ru-RU" sz="1800" b="1" dirty="0" smtClean="0">
                <a:effectLst>
                  <a:outerShdw blurRad="38100" dist="38100" dir="2700000" algn="tl">
                    <a:srgbClr val="000000">
                      <a:alpha val="43137"/>
                    </a:srgbClr>
                  </a:outerShdw>
                </a:effectLst>
              </a:rPr>
              <a:t> особняками, а всю </a:t>
            </a:r>
            <a:r>
              <a:rPr lang="ru-RU" sz="1800" b="1" dirty="0" err="1" smtClean="0">
                <a:effectLst>
                  <a:outerShdw blurRad="38100" dist="38100" dir="2700000" algn="tl">
                    <a:srgbClr val="000000">
                      <a:alpha val="43137"/>
                    </a:srgbClr>
                  </a:outerShdw>
                </a:effectLst>
              </a:rPr>
              <a:t>інфраструктуру</a:t>
            </a:r>
            <a:r>
              <a:rPr lang="ru-RU" sz="1800" b="1" dirty="0" smtClean="0">
                <a:effectLst>
                  <a:outerShdw blurRad="38100" dist="38100" dir="2700000" algn="tl">
                    <a:srgbClr val="000000">
                      <a:alpha val="43137"/>
                    </a:srgbClr>
                  </a:outerShdw>
                </a:effectLst>
              </a:rPr>
              <a:t> і </a:t>
            </a:r>
            <a:r>
              <a:rPr lang="ru-RU" sz="1800" b="1" dirty="0" err="1" smtClean="0">
                <a:effectLst>
                  <a:outerShdw blurRad="38100" dist="38100" dir="2700000" algn="tl">
                    <a:srgbClr val="000000">
                      <a:alpha val="43137"/>
                    </a:srgbClr>
                  </a:outerShdw>
                </a:effectLst>
              </a:rPr>
              <a:t>місця</a:t>
            </a:r>
            <a:r>
              <a:rPr lang="ru-RU" sz="1800" b="1" dirty="0" smtClean="0">
                <a:effectLst>
                  <a:outerShdw blurRad="38100" dist="38100" dir="2700000" algn="tl">
                    <a:srgbClr val="000000">
                      <a:alpha val="43137"/>
                    </a:srgbClr>
                  </a:outerShdw>
                </a:effectLst>
              </a:rPr>
              <a:t> </a:t>
            </a:r>
            <a:r>
              <a:rPr lang="ru-RU" sz="1800" b="1" dirty="0" err="1" smtClean="0">
                <a:effectLst>
                  <a:outerShdw blurRad="38100" dist="38100" dir="2700000" algn="tl">
                    <a:srgbClr val="000000">
                      <a:alpha val="43137"/>
                    </a:srgbClr>
                  </a:outerShdw>
                </a:effectLst>
              </a:rPr>
              <a:t>загального</a:t>
            </a:r>
            <a:r>
              <a:rPr lang="ru-RU" sz="1800" b="1" dirty="0" smtClean="0">
                <a:effectLst>
                  <a:outerShdw blurRad="38100" dist="38100" dir="2700000" algn="tl">
                    <a:srgbClr val="000000">
                      <a:alpha val="43137"/>
                    </a:srgbClr>
                  </a:outerShdw>
                </a:effectLst>
              </a:rPr>
              <a:t> </a:t>
            </a:r>
            <a:r>
              <a:rPr lang="ru-RU" sz="1800" b="1" dirty="0" err="1" smtClean="0">
                <a:effectLst>
                  <a:outerShdw blurRad="38100" dist="38100" dir="2700000" algn="tl">
                    <a:srgbClr val="000000">
                      <a:alpha val="43137"/>
                    </a:srgbClr>
                  </a:outerShdw>
                </a:effectLst>
              </a:rPr>
              <a:t>користування</a:t>
            </a:r>
            <a:r>
              <a:rPr lang="ru-RU" sz="1800" b="1" dirty="0" smtClean="0">
                <a:effectLst>
                  <a:outerShdw blurRad="38100" dist="38100" dir="2700000" algn="tl">
                    <a:srgbClr val="000000">
                      <a:alpha val="43137"/>
                    </a:srgbClr>
                  </a:outerShdw>
                </a:effectLst>
              </a:rPr>
              <a:t> Гуель </a:t>
            </a:r>
            <a:r>
              <a:rPr lang="ru-RU" sz="1800" b="1" dirty="0" err="1" smtClean="0">
                <a:effectLst>
                  <a:outerShdw blurRad="38100" dist="38100" dir="2700000" algn="tl">
                    <a:srgbClr val="000000">
                      <a:alpha val="43137"/>
                    </a:srgbClr>
                  </a:outerShdw>
                </a:effectLst>
              </a:rPr>
              <a:t>доручив</a:t>
            </a:r>
            <a:r>
              <a:rPr lang="ru-RU" sz="1800" b="1" dirty="0" smtClean="0">
                <a:effectLst>
                  <a:outerShdw blurRad="38100" dist="38100" dir="2700000" algn="tl">
                    <a:srgbClr val="000000">
                      <a:alpha val="43137"/>
                    </a:srgbClr>
                  </a:outerShdw>
                </a:effectLst>
              </a:rPr>
              <a:t> Гауді. Однак проект </a:t>
            </a:r>
            <a:r>
              <a:rPr lang="ru-RU" sz="1800" b="1" dirty="0" err="1" smtClean="0">
                <a:effectLst>
                  <a:outerShdw blurRad="38100" dist="38100" dir="2700000" algn="tl">
                    <a:srgbClr val="000000">
                      <a:alpha val="43137"/>
                    </a:srgbClr>
                  </a:outerShdw>
                </a:effectLst>
              </a:rPr>
              <a:t>провалився</a:t>
            </a:r>
            <a:r>
              <a:rPr lang="ru-RU" sz="1800" b="1" dirty="0" smtClean="0">
                <a:effectLst>
                  <a:outerShdw blurRad="38100" dist="38100" dir="2700000" algn="tl">
                    <a:srgbClr val="000000">
                      <a:alpha val="43137"/>
                    </a:srgbClr>
                  </a:outerShdw>
                </a:effectLst>
              </a:rPr>
              <a:t>: для тих, </a:t>
            </a:r>
            <a:r>
              <a:rPr lang="ru-RU" sz="1800" b="1" dirty="0" err="1" smtClean="0">
                <a:effectLst>
                  <a:outerShdw blurRad="38100" dist="38100" dir="2700000" algn="tl">
                    <a:srgbClr val="000000">
                      <a:alpha val="43137"/>
                    </a:srgbClr>
                  </a:outerShdw>
                </a:effectLst>
              </a:rPr>
              <a:t>хто</a:t>
            </a:r>
            <a:r>
              <a:rPr lang="ru-RU" sz="1800" b="1" dirty="0" smtClean="0">
                <a:effectLst>
                  <a:outerShdw blurRad="38100" dist="38100" dir="2700000" algn="tl">
                    <a:srgbClr val="000000">
                      <a:alpha val="43137"/>
                    </a:srgbClr>
                  </a:outerShdw>
                </a:effectLst>
              </a:rPr>
              <a:t> </a:t>
            </a:r>
            <a:r>
              <a:rPr lang="ru-RU" sz="1800" b="1" dirty="0" err="1" smtClean="0">
                <a:effectLst>
                  <a:outerShdw blurRad="38100" dist="38100" dir="2700000" algn="tl">
                    <a:srgbClr val="000000">
                      <a:alpha val="43137"/>
                    </a:srgbClr>
                  </a:outerShdw>
                </a:effectLst>
              </a:rPr>
              <a:t>хотів</a:t>
            </a:r>
            <a:r>
              <a:rPr lang="ru-RU" sz="1800" b="1" dirty="0" smtClean="0">
                <a:effectLst>
                  <a:outerShdw blurRad="38100" dist="38100" dir="2700000" algn="tl">
                    <a:srgbClr val="000000">
                      <a:alpha val="43137"/>
                    </a:srgbClr>
                  </a:outerShdw>
                </a:effectLst>
              </a:rPr>
              <a:t> </a:t>
            </a:r>
            <a:r>
              <a:rPr lang="ru-RU" sz="1800" b="1" dirty="0" err="1" smtClean="0">
                <a:effectLst>
                  <a:outerShdw blurRad="38100" dist="38100" dir="2700000" algn="tl">
                    <a:srgbClr val="000000">
                      <a:alpha val="43137"/>
                    </a:srgbClr>
                  </a:outerShdw>
                </a:effectLst>
              </a:rPr>
              <a:t>жити</a:t>
            </a:r>
            <a:r>
              <a:rPr lang="ru-RU" sz="1800" b="1" dirty="0" smtClean="0">
                <a:effectLst>
                  <a:outerShdw blurRad="38100" dist="38100" dir="2700000" algn="tl">
                    <a:srgbClr val="000000">
                      <a:alpha val="43137"/>
                    </a:srgbClr>
                  </a:outerShdw>
                </a:effectLst>
              </a:rPr>
              <a:t> в </a:t>
            </a:r>
            <a:r>
              <a:rPr lang="ru-RU" sz="1800" b="1" dirty="0" err="1" smtClean="0">
                <a:effectLst>
                  <a:outerShdw blurRad="38100" dist="38100" dir="2700000" algn="tl">
                    <a:srgbClr val="000000">
                      <a:alpha val="43137"/>
                    </a:srgbClr>
                  </a:outerShdw>
                </a:effectLst>
              </a:rPr>
              <a:t>Барселоні</a:t>
            </a:r>
            <a:r>
              <a:rPr lang="ru-RU" sz="1800" b="1" dirty="0" smtClean="0">
                <a:effectLst>
                  <a:outerShdw blurRad="38100" dist="38100" dir="2700000" algn="tl">
                    <a:srgbClr val="000000">
                      <a:alpha val="43137"/>
                    </a:srgbClr>
                  </a:outerShdw>
                </a:effectLst>
              </a:rPr>
              <a:t>, парк був </a:t>
            </a:r>
            <a:r>
              <a:rPr lang="ru-RU" sz="1800" b="1" dirty="0" err="1" smtClean="0">
                <a:effectLst>
                  <a:outerShdw blurRad="38100" dist="38100" dir="2700000" algn="tl">
                    <a:srgbClr val="000000">
                      <a:alpha val="43137"/>
                    </a:srgbClr>
                  </a:outerShdw>
                </a:effectLst>
              </a:rPr>
              <a:t>занадто</a:t>
            </a:r>
            <a:r>
              <a:rPr lang="ru-RU" sz="1800" b="1" dirty="0" smtClean="0">
                <a:effectLst>
                  <a:outerShdw blurRad="38100" dist="38100" dir="2700000" algn="tl">
                    <a:srgbClr val="000000">
                      <a:alpha val="43137"/>
                    </a:srgbClr>
                  </a:outerShdw>
                </a:effectLst>
              </a:rPr>
              <a:t> далеко від центру, а для тих, </a:t>
            </a:r>
            <a:r>
              <a:rPr lang="ru-RU" sz="1800" b="1" dirty="0" err="1" smtClean="0">
                <a:effectLst>
                  <a:outerShdw blurRad="38100" dist="38100" dir="2700000" algn="tl">
                    <a:srgbClr val="000000">
                      <a:alpha val="43137"/>
                    </a:srgbClr>
                  </a:outerShdw>
                </a:effectLst>
              </a:rPr>
              <a:t>хто</a:t>
            </a:r>
            <a:r>
              <a:rPr lang="ru-RU" sz="1800" b="1" dirty="0" smtClean="0">
                <a:effectLst>
                  <a:outerShdw blurRad="38100" dist="38100" dir="2700000" algn="tl">
                    <a:srgbClr val="000000">
                      <a:alpha val="43137"/>
                    </a:srgbClr>
                  </a:outerShdw>
                </a:effectLst>
              </a:rPr>
              <a:t> </a:t>
            </a:r>
            <a:r>
              <a:rPr lang="ru-RU" sz="1800" b="1" dirty="0" err="1" smtClean="0">
                <a:effectLst>
                  <a:outerShdw blurRad="38100" dist="38100" dir="2700000" algn="tl">
                    <a:srgbClr val="000000">
                      <a:alpha val="43137"/>
                    </a:srgbClr>
                  </a:outerShdw>
                </a:effectLst>
              </a:rPr>
              <a:t>хотів</a:t>
            </a:r>
            <a:r>
              <a:rPr lang="ru-RU" sz="1800" b="1" dirty="0" smtClean="0">
                <a:effectLst>
                  <a:outerShdw blurRad="38100" dist="38100" dir="2700000" algn="tl">
                    <a:srgbClr val="000000">
                      <a:alpha val="43137"/>
                    </a:srgbClr>
                  </a:outerShdw>
                </a:effectLst>
              </a:rPr>
              <a:t> </a:t>
            </a:r>
            <a:r>
              <a:rPr lang="ru-RU" sz="1800" b="1" dirty="0" err="1" smtClean="0">
                <a:effectLst>
                  <a:outerShdw blurRad="38100" dist="38100" dir="2700000" algn="tl">
                    <a:srgbClr val="000000">
                      <a:alpha val="43137"/>
                    </a:srgbClr>
                  </a:outerShdw>
                </a:effectLst>
              </a:rPr>
              <a:t>жити</a:t>
            </a:r>
            <a:r>
              <a:rPr lang="ru-RU" sz="1800" b="1" dirty="0" smtClean="0">
                <a:effectLst>
                  <a:outerShdw blurRad="38100" dist="38100" dir="2700000" algn="tl">
                    <a:srgbClr val="000000">
                      <a:alpha val="43137"/>
                    </a:srgbClr>
                  </a:outerShdw>
                </a:effectLst>
              </a:rPr>
              <a:t> за </a:t>
            </a:r>
            <a:r>
              <a:rPr lang="ru-RU" sz="1800" b="1" dirty="0" err="1" smtClean="0">
                <a:effectLst>
                  <a:outerShdw blurRad="38100" dist="38100" dir="2700000" algn="tl">
                    <a:srgbClr val="000000">
                      <a:alpha val="43137"/>
                    </a:srgbClr>
                  </a:outerShdw>
                </a:effectLst>
              </a:rPr>
              <a:t>містом</a:t>
            </a:r>
            <a:r>
              <a:rPr lang="ru-RU" sz="1800" b="1" dirty="0" smtClean="0">
                <a:effectLst>
                  <a:outerShdw blurRad="38100" dist="38100" dir="2700000" algn="tl">
                    <a:srgbClr val="000000">
                      <a:alpha val="43137"/>
                    </a:srgbClr>
                  </a:outerShdw>
                </a:effectLst>
              </a:rPr>
              <a:t>, - </a:t>
            </a:r>
            <a:r>
              <a:rPr lang="ru-RU" sz="1800" b="1" dirty="0" err="1" smtClean="0">
                <a:effectLst>
                  <a:outerShdw blurRad="38100" dist="38100" dir="2700000" algn="tl">
                    <a:srgbClr val="000000">
                      <a:alpha val="43137"/>
                    </a:srgbClr>
                  </a:outerShdw>
                </a:effectLst>
              </a:rPr>
              <a:t>занадто</a:t>
            </a:r>
            <a:r>
              <a:rPr lang="ru-RU" sz="1800" b="1" dirty="0" smtClean="0">
                <a:effectLst>
                  <a:outerShdw blurRad="38100" dist="38100" dir="2700000" algn="tl">
                    <a:srgbClr val="000000">
                      <a:alpha val="43137"/>
                    </a:srgbClr>
                  </a:outerShdw>
                </a:effectLst>
              </a:rPr>
              <a:t> близько. В </a:t>
            </a:r>
            <a:r>
              <a:rPr lang="ru-RU" sz="1800" b="1" dirty="0" err="1" smtClean="0">
                <a:effectLst>
                  <a:outerShdw blurRad="38100" dist="38100" dir="2700000" algn="tl">
                    <a:srgbClr val="000000">
                      <a:alpha val="43137"/>
                    </a:srgbClr>
                  </a:outerShdw>
                </a:effectLst>
              </a:rPr>
              <a:t>результаті</a:t>
            </a:r>
            <a:r>
              <a:rPr lang="ru-RU" sz="1800" b="1" dirty="0" smtClean="0">
                <a:effectLst>
                  <a:outerShdw blurRad="38100" dist="38100" dir="2700000" algn="tl">
                    <a:srgbClr val="000000">
                      <a:alpha val="43137"/>
                    </a:srgbClr>
                  </a:outerShdw>
                </a:effectLst>
              </a:rPr>
              <a:t> </a:t>
            </a:r>
            <a:r>
              <a:rPr lang="ru-RU" sz="1800" b="1" dirty="0" err="1" smtClean="0">
                <a:effectLst>
                  <a:outerShdw blurRad="38100" dist="38100" dir="2700000" algn="tl">
                    <a:srgbClr val="000000">
                      <a:alpha val="43137"/>
                    </a:srgbClr>
                  </a:outerShdw>
                </a:effectLst>
              </a:rPr>
              <a:t>спадкоємці</a:t>
            </a:r>
            <a:r>
              <a:rPr lang="ru-RU" sz="1800" b="1" dirty="0" smtClean="0">
                <a:effectLst>
                  <a:outerShdw blurRad="38100" dist="38100" dir="2700000" algn="tl">
                    <a:srgbClr val="000000">
                      <a:alpha val="43137"/>
                    </a:srgbClr>
                  </a:outerShdw>
                </a:effectLst>
              </a:rPr>
              <a:t> </a:t>
            </a:r>
            <a:r>
              <a:rPr lang="ru-RU" sz="1800" b="1" dirty="0" err="1" smtClean="0">
                <a:effectLst>
                  <a:outerShdw blurRad="38100" dist="38100" dir="2700000" algn="tl">
                    <a:srgbClr val="000000">
                      <a:alpha val="43137"/>
                    </a:srgbClr>
                  </a:outerShdw>
                </a:effectLst>
              </a:rPr>
              <a:t>Гуеля</a:t>
            </a:r>
            <a:r>
              <a:rPr lang="ru-RU" sz="1800" b="1" dirty="0" smtClean="0">
                <a:effectLst>
                  <a:outerShdw blurRad="38100" dist="38100" dir="2700000" algn="tl">
                    <a:srgbClr val="000000">
                      <a:alpha val="43137"/>
                    </a:srgbClr>
                  </a:outerShdw>
                </a:effectLst>
              </a:rPr>
              <a:t> продали </a:t>
            </a:r>
            <a:r>
              <a:rPr lang="ru-RU" sz="1800" b="1" dirty="0" err="1" smtClean="0">
                <a:effectLst>
                  <a:outerShdw blurRad="38100" dist="38100" dir="2700000" algn="tl">
                    <a:srgbClr val="000000">
                      <a:alpha val="43137"/>
                    </a:srgbClr>
                  </a:outerShdw>
                </a:effectLst>
              </a:rPr>
              <a:t>пагорб</a:t>
            </a:r>
            <a:r>
              <a:rPr lang="ru-RU" sz="1800" b="1" dirty="0" smtClean="0">
                <a:effectLst>
                  <a:outerShdw blurRad="38100" dist="38100" dir="2700000" algn="tl">
                    <a:srgbClr val="000000">
                      <a:alpha val="43137"/>
                    </a:srgbClr>
                  </a:outerShdw>
                </a:effectLst>
              </a:rPr>
              <a:t> </a:t>
            </a:r>
            <a:r>
              <a:rPr lang="ru-RU" sz="1800" b="1" dirty="0" err="1" smtClean="0">
                <a:effectLst>
                  <a:outerShdw blurRad="38100" dist="38100" dir="2700000" algn="tl">
                    <a:srgbClr val="000000">
                      <a:alpha val="43137"/>
                    </a:srgbClr>
                  </a:outerShdw>
                </a:effectLst>
              </a:rPr>
              <a:t>міській</a:t>
            </a:r>
            <a:r>
              <a:rPr lang="ru-RU" sz="1800" b="1" dirty="0" smtClean="0">
                <a:effectLst>
                  <a:outerShdw blurRad="38100" dist="38100" dir="2700000" algn="tl">
                    <a:srgbClr val="000000">
                      <a:alpha val="43137"/>
                    </a:srgbClr>
                  </a:outerShdw>
                </a:effectLst>
              </a:rPr>
              <a:t> </a:t>
            </a:r>
            <a:r>
              <a:rPr lang="ru-RU" sz="1800" b="1" dirty="0" err="1" smtClean="0">
                <a:effectLst>
                  <a:outerShdw blurRad="38100" dist="38100" dir="2700000" algn="tl">
                    <a:srgbClr val="000000">
                      <a:alpha val="43137"/>
                    </a:srgbClr>
                  </a:outerShdw>
                </a:effectLst>
              </a:rPr>
              <a:t>владі</a:t>
            </a:r>
            <a:r>
              <a:rPr lang="ru-RU" sz="1800" b="1" dirty="0" smtClean="0">
                <a:effectLst>
                  <a:outerShdw blurRad="38100" dist="38100" dir="2700000" algn="tl">
                    <a:srgbClr val="000000">
                      <a:alpha val="43137"/>
                    </a:srgbClr>
                  </a:outerShdw>
                </a:effectLst>
              </a:rPr>
              <a:t>, які </a:t>
            </a:r>
            <a:r>
              <a:rPr lang="ru-RU" sz="1800" b="1" dirty="0" err="1" smtClean="0">
                <a:effectLst>
                  <a:outerShdw blurRad="38100" dist="38100" dir="2700000" algn="tl">
                    <a:srgbClr val="000000">
                      <a:alpha val="43137"/>
                    </a:srgbClr>
                  </a:outerShdw>
                </a:effectLst>
              </a:rPr>
              <a:t>відкрили</a:t>
            </a:r>
            <a:r>
              <a:rPr lang="ru-RU" sz="1800" b="1" dirty="0" smtClean="0">
                <a:effectLst>
                  <a:outerShdw blurRad="38100" dist="38100" dir="2700000" algn="tl">
                    <a:srgbClr val="000000">
                      <a:alpha val="43137"/>
                    </a:srgbClr>
                  </a:outerShdw>
                </a:effectLst>
              </a:rPr>
              <a:t> парк для </a:t>
            </a:r>
            <a:r>
              <a:rPr lang="ru-RU" sz="1800" b="1" dirty="0" err="1" smtClean="0">
                <a:effectLst>
                  <a:outerShdw blurRad="38100" dist="38100" dir="2700000" algn="tl">
                    <a:srgbClr val="000000">
                      <a:alpha val="43137"/>
                    </a:srgbClr>
                  </a:outerShdw>
                </a:effectLst>
              </a:rPr>
              <a:t>публіки</a:t>
            </a:r>
            <a:r>
              <a:rPr lang="ru-RU" sz="1800" b="1" dirty="0" smtClean="0">
                <a:effectLst>
                  <a:outerShdw blurRad="38100" dist="38100" dir="2700000" algn="tl">
                    <a:srgbClr val="000000">
                      <a:alpha val="43137"/>
                    </a:srgbClr>
                  </a:outerShdw>
                </a:effectLst>
              </a:rPr>
              <a:t>.</a:t>
            </a:r>
            <a:r>
              <a:rPr lang="ru-RU" dirty="0" smtClean="0"/>
              <a:t/>
            </a:r>
            <a:br>
              <a:rPr lang="ru-RU" dirty="0" smtClean="0"/>
            </a:br>
            <a:endParaRPr lang="uk-UA" dirty="0"/>
          </a:p>
        </p:txBody>
      </p:sp>
      <p:pic>
        <p:nvPicPr>
          <p:cNvPr id="4098" name="Picture 2" descr="D:\Рабочий стол\3.jpg"/>
          <p:cNvPicPr>
            <a:picLocks noChangeAspect="1" noChangeArrowheads="1"/>
          </p:cNvPicPr>
          <p:nvPr/>
        </p:nvPicPr>
        <p:blipFill>
          <a:blip r:embed="rId2" cstate="print"/>
          <a:srcRect/>
          <a:stretch>
            <a:fillRect/>
          </a:stretch>
        </p:blipFill>
        <p:spPr bwMode="auto">
          <a:xfrm>
            <a:off x="3989145" y="0"/>
            <a:ext cx="5154855"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4" y="214290"/>
            <a:ext cx="3786214" cy="6143668"/>
          </a:xfrm>
        </p:spPr>
        <p:txBody>
          <a:bodyPr/>
          <a:lstStyle/>
          <a:p>
            <a:pPr indent="274638" algn="just"/>
            <a:r>
              <a:rPr lang="uk-UA" sz="1800" b="1" dirty="0" smtClean="0">
                <a:solidFill>
                  <a:schemeClr val="accent6">
                    <a:lumMod val="20000"/>
                    <a:lumOff val="80000"/>
                  </a:schemeClr>
                </a:solidFill>
                <a:effectLst>
                  <a:outerShdw blurRad="38100" dist="38100" dir="2700000" algn="tl">
                    <a:srgbClr val="000000">
                      <a:alpha val="43137"/>
                    </a:srgbClr>
                  </a:outerShdw>
                </a:effectLst>
              </a:rPr>
              <a:t>Назва цього грандіозного комплексу - Парк Гуель , яке увійшло в біографію архітектора і що стало невід'ємним від Барселони , </a:t>
            </a:r>
            <a:r>
              <a:rPr lang="uk-UA" sz="1800" b="1" dirty="0" smtClean="0">
                <a:solidFill>
                  <a:schemeClr val="accent6">
                    <a:lumMod val="20000"/>
                    <a:lumOff val="80000"/>
                  </a:schemeClr>
                </a:solidFill>
                <a:effectLst>
                  <a:outerShdw blurRad="38100" dist="38100" dir="2700000" algn="tl">
                    <a:srgbClr val="000000">
                      <a:alpha val="43137"/>
                    </a:srgbClr>
                  </a:outerShdw>
                </a:effectLst>
              </a:rPr>
              <a:t>дещо </a:t>
            </a:r>
            <a:r>
              <a:rPr lang="uk-UA" sz="1800" b="1" dirty="0" smtClean="0">
                <a:solidFill>
                  <a:schemeClr val="accent6">
                    <a:lumMod val="20000"/>
                    <a:lumOff val="80000"/>
                  </a:schemeClr>
                </a:solidFill>
                <a:effectLst>
                  <a:outerShdw blurRad="38100" dist="38100" dir="2700000" algn="tl">
                    <a:srgbClr val="000000">
                      <a:alpha val="43137"/>
                    </a:srgbClr>
                  </a:outerShdw>
                </a:effectLst>
              </a:rPr>
              <a:t>умовно. Дійсно, сьогодні це міський парк , і саме про нього думав свого часу Гуель , після того як побував за кордоном. Меценат волів би варіант англійської пейзажного парку , який, у разі його здійснення , міг стати надійною захисною зоною в умовах зростаючого індустріального центру . Ще одним прообразом залишався суто романтичний сад , в якому домінувала б стихійно що склалася планування , </a:t>
            </a:r>
            <a:r>
              <a:rPr lang="uk-UA" sz="1800" b="1" dirty="0" err="1" smtClean="0">
                <a:solidFill>
                  <a:schemeClr val="accent6">
                    <a:lumMod val="20000"/>
                    <a:lumOff val="80000"/>
                  </a:schemeClr>
                </a:solidFill>
                <a:effectLst>
                  <a:outerShdw blurRad="38100" dist="38100" dir="2700000" algn="tl">
                    <a:srgbClr val="000000">
                      <a:alpha val="43137"/>
                    </a:srgbClr>
                  </a:outerShdw>
                </a:effectLst>
              </a:rPr>
              <a:t>сохраняемая</a:t>
            </a:r>
            <a:r>
              <a:rPr lang="uk-UA" sz="1800" b="1" dirty="0" smtClean="0">
                <a:solidFill>
                  <a:schemeClr val="accent6">
                    <a:lumMod val="20000"/>
                    <a:lumOff val="80000"/>
                  </a:schemeClr>
                </a:solidFill>
                <a:effectLst>
                  <a:outerShdw blurRad="38100" dist="38100" dir="2700000" algn="tl">
                    <a:srgbClr val="000000">
                      <a:alpha val="43137"/>
                    </a:srgbClr>
                  </a:outerShdw>
                </a:effectLst>
              </a:rPr>
              <a:t> городянами</a:t>
            </a:r>
            <a:r>
              <a:rPr lang="uk-UA" sz="1800" dirty="0" smtClean="0"/>
              <a:t>.</a:t>
            </a:r>
            <a:endParaRPr lang="uk-UA" sz="1800" dirty="0"/>
          </a:p>
        </p:txBody>
      </p:sp>
      <p:pic>
        <p:nvPicPr>
          <p:cNvPr id="5122" name="Picture 2" descr="D:\Рабочий стол\4.jpg"/>
          <p:cNvPicPr>
            <a:picLocks noChangeAspect="1" noChangeArrowheads="1"/>
          </p:cNvPicPr>
          <p:nvPr/>
        </p:nvPicPr>
        <p:blipFill>
          <a:blip r:embed="rId2" cstate="print"/>
          <a:srcRect/>
          <a:stretch>
            <a:fillRect/>
          </a:stretch>
        </p:blipFill>
        <p:spPr bwMode="auto">
          <a:xfrm>
            <a:off x="0" y="0"/>
            <a:ext cx="5143504" cy="70700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D:\Рабочий стол\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785794"/>
            <a:ext cx="9144000" cy="5643602"/>
          </a:xfrm>
        </p:spPr>
        <p:txBody>
          <a:bodyPr/>
          <a:lstStyle/>
          <a:p>
            <a:r>
              <a:rPr lang="uk-UA" sz="2400" b="1" dirty="0" smtClean="0">
                <a:solidFill>
                  <a:schemeClr val="accent6">
                    <a:lumMod val="20000"/>
                    <a:lumOff val="80000"/>
                  </a:schemeClr>
                </a:solidFill>
                <a:effectLst>
                  <a:outerShdw blurRad="38100" dist="38100" dir="2700000" algn="tl">
                    <a:srgbClr val="000000">
                      <a:alpha val="43137"/>
                    </a:srgbClr>
                  </a:outerShdw>
                </a:effectLst>
              </a:rPr>
              <a:t>Найбільш закінчена частина парку примикає до входу з вулиці </a:t>
            </a:r>
            <a:r>
              <a:rPr lang="uk-UA" sz="2400" b="1" dirty="0" err="1" smtClean="0">
                <a:solidFill>
                  <a:schemeClr val="accent6">
                    <a:lumMod val="20000"/>
                    <a:lumOff val="80000"/>
                  </a:schemeClr>
                </a:solidFill>
                <a:effectLst>
                  <a:outerShdw blurRad="38100" dist="38100" dir="2700000" algn="tl">
                    <a:srgbClr val="000000">
                      <a:alpha val="43137"/>
                    </a:srgbClr>
                  </a:outerShdw>
                </a:effectLst>
              </a:rPr>
              <a:t>Улот</a:t>
            </a:r>
            <a:r>
              <a:rPr lang="uk-UA" sz="2400" b="1" dirty="0" smtClean="0">
                <a:solidFill>
                  <a:schemeClr val="accent6">
                    <a:lumMod val="20000"/>
                    <a:lumOff val="80000"/>
                  </a:schemeClr>
                </a:solidFill>
                <a:effectLst>
                  <a:outerShdw blurRad="38100" dist="38100" dir="2700000" algn="tl">
                    <a:srgbClr val="000000">
                      <a:alpha val="43137"/>
                    </a:srgbClr>
                  </a:outerShdw>
                </a:effectLst>
              </a:rPr>
              <a:t>. Ворота парку обрамляють два пряникових будиночка, один - увінчаний поганкою, інший – хрестом.</a:t>
            </a:r>
            <a:endParaRPr lang="uk-UA" sz="2400" b="1" dirty="0">
              <a:solidFill>
                <a:schemeClr val="accent6">
                  <a:lumMod val="20000"/>
                  <a:lumOff val="8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D:\Рабочий стол\6.jpg"/>
          <p:cNvPicPr>
            <a:picLocks noChangeAspect="1" noChangeArrowheads="1"/>
          </p:cNvPicPr>
          <p:nvPr/>
        </p:nvPicPr>
        <p:blipFill>
          <a:blip r:embed="rId2" cstate="print"/>
          <a:srcRect/>
          <a:stretch>
            <a:fillRect/>
          </a:stretch>
        </p:blipFill>
        <p:spPr bwMode="auto">
          <a:xfrm>
            <a:off x="0" y="-1"/>
            <a:ext cx="9144000" cy="6872199"/>
          </a:xfrm>
          <a:prstGeom prst="rect">
            <a:avLst/>
          </a:prstGeom>
          <a:noFill/>
        </p:spPr>
      </p:pic>
      <p:sp>
        <p:nvSpPr>
          <p:cNvPr id="2" name="Заголовок 1"/>
          <p:cNvSpPr>
            <a:spLocks noGrp="1"/>
          </p:cNvSpPr>
          <p:nvPr>
            <p:ph type="title"/>
          </p:nvPr>
        </p:nvSpPr>
        <p:spPr>
          <a:xfrm>
            <a:off x="0" y="214290"/>
            <a:ext cx="9144000" cy="1357322"/>
          </a:xfrm>
        </p:spPr>
        <p:txBody>
          <a:bodyPr/>
          <a:lstStyle/>
          <a:p>
            <a:pPr algn="ctr"/>
            <a:r>
              <a:rPr lang="uk-UA" sz="2800" b="1" dirty="0" smtClean="0">
                <a:solidFill>
                  <a:schemeClr val="bg1"/>
                </a:solidFill>
                <a:effectLst>
                  <a:outerShdw blurRad="38100" dist="38100" dir="2700000" algn="tl">
                    <a:srgbClr val="000000">
                      <a:alpha val="43137"/>
                    </a:srgbClr>
                  </a:outerShdw>
                </a:effectLst>
              </a:rPr>
              <a:t>Спочатку павільйони призначалися для воротарів, зараз вони зайняті сувенірною лавкою і кафе.</a:t>
            </a:r>
            <a:endParaRPr lang="uk-UA" sz="2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D:\Рабочий стол\7.jpg"/>
          <p:cNvPicPr>
            <a:picLocks noChangeAspect="1" noChangeArrowheads="1"/>
          </p:cNvPicPr>
          <p:nvPr/>
        </p:nvPicPr>
        <p:blipFill>
          <a:blip r:embed="rId2" cstate="print"/>
          <a:srcRect/>
          <a:stretch>
            <a:fillRect/>
          </a:stretch>
        </p:blipFill>
        <p:spPr bwMode="auto">
          <a:xfrm>
            <a:off x="-1" y="0"/>
            <a:ext cx="9073087" cy="6858000"/>
          </a:xfrm>
          <a:prstGeom prst="rect">
            <a:avLst/>
          </a:prstGeom>
          <a:noFill/>
        </p:spPr>
      </p:pic>
      <p:sp>
        <p:nvSpPr>
          <p:cNvPr id="2" name="Заголовок 1"/>
          <p:cNvSpPr>
            <a:spLocks noGrp="1"/>
          </p:cNvSpPr>
          <p:nvPr>
            <p:ph type="title"/>
          </p:nvPr>
        </p:nvSpPr>
        <p:spPr>
          <a:xfrm>
            <a:off x="0" y="285728"/>
            <a:ext cx="8929718" cy="2714644"/>
          </a:xfrm>
        </p:spPr>
        <p:txBody>
          <a:bodyPr/>
          <a:lstStyle/>
          <a:p>
            <a:pPr indent="533400" algn="just"/>
            <a:r>
              <a:rPr lang="uk-UA" sz="2400" b="1" dirty="0" smtClean="0">
                <a:solidFill>
                  <a:schemeClr val="accent6">
                    <a:lumMod val="20000"/>
                    <a:lumOff val="80000"/>
                  </a:schemeClr>
                </a:solidFill>
              </a:rPr>
              <a:t>За воротами піднімається широкі сходи з фонтанчиками, гербом Каталонії і величезною мозаїчної ящіркою, що стала одним із символів Барселони. Сходи веде на саму вершину пагорба, де розбита величезна площа-тераса, по всьому периметру якої тягнеться одна довга звивиста лава-парапет. Крім парку Гауді в ту пору також зводив </a:t>
            </a:r>
            <a:r>
              <a:rPr lang="uk-UA" sz="2400" b="1" dirty="0" err="1" smtClean="0">
                <a:solidFill>
                  <a:schemeClr val="accent6">
                    <a:lumMod val="20000"/>
                    <a:lumOff val="80000"/>
                  </a:schemeClr>
                </a:solidFill>
              </a:rPr>
              <a:t>Саграда-Прізвище</a:t>
            </a:r>
            <a:r>
              <a:rPr lang="uk-UA" sz="2400" b="1" dirty="0" smtClean="0">
                <a:solidFill>
                  <a:schemeClr val="accent6">
                    <a:lumMod val="20000"/>
                    <a:lumOff val="80000"/>
                  </a:schemeClr>
                </a:solidFill>
              </a:rPr>
              <a:t> та </a:t>
            </a:r>
            <a:r>
              <a:rPr lang="uk-UA" sz="2400" b="1" dirty="0" err="1" smtClean="0">
                <a:solidFill>
                  <a:schemeClr val="accent6">
                    <a:lumMod val="20000"/>
                    <a:lumOff val="80000"/>
                  </a:schemeClr>
                </a:solidFill>
              </a:rPr>
              <a:t>Педрери</a:t>
            </a:r>
            <a:r>
              <a:rPr lang="uk-UA" sz="2400" b="1" dirty="0" smtClean="0">
                <a:solidFill>
                  <a:schemeClr val="accent6">
                    <a:lumMod val="20000"/>
                    <a:lumOff val="80000"/>
                  </a:schemeClr>
                </a:solidFill>
              </a:rPr>
              <a:t>.</a:t>
            </a:r>
            <a:endParaRPr lang="uk-UA" sz="2400" b="1" dirty="0">
              <a:solidFill>
                <a:schemeClr val="accent6">
                  <a:lumMod val="20000"/>
                  <a:lumOff val="8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D:\Рабочий стол\8.jpg"/>
          <p:cNvPicPr>
            <a:picLocks noChangeAspect="1" noChangeArrowheads="1"/>
          </p:cNvPicPr>
          <p:nvPr/>
        </p:nvPicPr>
        <p:blipFill>
          <a:blip r:embed="rId2" cstate="print"/>
          <a:srcRect/>
          <a:stretch>
            <a:fillRect/>
          </a:stretch>
        </p:blipFill>
        <p:spPr bwMode="auto">
          <a:xfrm>
            <a:off x="0" y="-1"/>
            <a:ext cx="9144000" cy="6858001"/>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214282" y="214290"/>
            <a:ext cx="8715436" cy="2143140"/>
          </a:xfrm>
        </p:spPr>
        <p:txBody>
          <a:bodyPr/>
          <a:lstStyle/>
          <a:p>
            <a:pPr indent="441325" algn="just"/>
            <a:r>
              <a:rPr lang="ru-RU" sz="2400" b="1" dirty="0" err="1" smtClean="0">
                <a:solidFill>
                  <a:schemeClr val="bg1"/>
                </a:solidFill>
                <a:effectLst>
                  <a:outerShdw blurRad="38100" dist="38100" dir="2700000" algn="tl">
                    <a:srgbClr val="000000">
                      <a:alpha val="43137"/>
                    </a:srgbClr>
                  </a:outerShdw>
                </a:effectLst>
              </a:rPr>
              <a:t>Центральний</a:t>
            </a:r>
            <a:r>
              <a:rPr lang="ru-RU" sz="2400" b="1" dirty="0" smtClean="0">
                <a:solidFill>
                  <a:schemeClr val="bg1"/>
                </a:solidFill>
                <a:effectLst>
                  <a:outerShdw blurRad="38100" dist="38100" dir="2700000" algn="tl">
                    <a:srgbClr val="000000">
                      <a:alpha val="43137"/>
                    </a:srgbClr>
                  </a:outerShdw>
                </a:effectLst>
              </a:rPr>
              <a:t> </a:t>
            </a:r>
            <a:r>
              <a:rPr lang="ru-RU" sz="2400" b="1" dirty="0" err="1" smtClean="0">
                <a:solidFill>
                  <a:schemeClr val="bg1"/>
                </a:solidFill>
                <a:effectLst>
                  <a:outerShdw blurRad="38100" dist="38100" dir="2700000" algn="tl">
                    <a:srgbClr val="000000">
                      <a:alpha val="43137"/>
                    </a:srgbClr>
                  </a:outerShdw>
                </a:effectLst>
              </a:rPr>
              <a:t>вхід</a:t>
            </a:r>
            <a:r>
              <a:rPr lang="ru-RU" sz="2400" b="1" dirty="0" smtClean="0">
                <a:solidFill>
                  <a:schemeClr val="bg1"/>
                </a:solidFill>
                <a:effectLst>
                  <a:outerShdw blurRad="38100" dist="38100" dir="2700000" algn="tl">
                    <a:srgbClr val="000000">
                      <a:alpha val="43137"/>
                    </a:srgbClr>
                  </a:outerShdw>
                </a:effectLst>
              </a:rPr>
              <a:t> з двома абсолютно </a:t>
            </a:r>
            <a:r>
              <a:rPr lang="ru-RU" sz="2400" b="1" dirty="0" err="1" smtClean="0">
                <a:solidFill>
                  <a:schemeClr val="bg1"/>
                </a:solidFill>
                <a:effectLst>
                  <a:outerShdw blurRad="38100" dist="38100" dir="2700000" algn="tl">
                    <a:srgbClr val="000000">
                      <a:alpha val="43137"/>
                    </a:srgbClr>
                  </a:outerShdw>
                </a:effectLst>
              </a:rPr>
              <a:t>фантастичними</a:t>
            </a:r>
            <a:r>
              <a:rPr lang="ru-RU" sz="2400" b="1" dirty="0" smtClean="0">
                <a:solidFill>
                  <a:schemeClr val="bg1"/>
                </a:solidFill>
                <a:effectLst>
                  <a:outerShdw blurRad="38100" dist="38100" dir="2700000" algn="tl">
                    <a:srgbClr val="000000">
                      <a:alpha val="43137"/>
                    </a:srgbClr>
                  </a:outerShdw>
                </a:effectLst>
              </a:rPr>
              <a:t> за формою </a:t>
            </a:r>
            <a:r>
              <a:rPr lang="ru-RU" sz="2400" b="1" dirty="0" err="1" smtClean="0">
                <a:solidFill>
                  <a:schemeClr val="bg1"/>
                </a:solidFill>
                <a:effectLst>
                  <a:outerShdw blurRad="38100" dist="38100" dir="2700000" algn="tl">
                    <a:srgbClr val="000000">
                      <a:alpha val="43137"/>
                    </a:srgbClr>
                  </a:outerShdw>
                </a:effectLst>
              </a:rPr>
              <a:t>будиночками</a:t>
            </a:r>
            <a:r>
              <a:rPr lang="ru-RU" sz="2400" b="1" dirty="0" smtClean="0">
                <a:solidFill>
                  <a:schemeClr val="bg1"/>
                </a:solidFill>
                <a:effectLst>
                  <a:outerShdw blurRad="38100" dist="38100" dir="2700000" algn="tl">
                    <a:srgbClr val="000000">
                      <a:alpha val="43137"/>
                    </a:srgbClr>
                  </a:outerShdw>
                </a:effectLst>
              </a:rPr>
              <a:t> є </a:t>
            </a:r>
            <a:r>
              <a:rPr lang="ru-RU" sz="2400" b="1" dirty="0" err="1" smtClean="0">
                <a:solidFill>
                  <a:schemeClr val="bg1"/>
                </a:solidFill>
                <a:effectLst>
                  <a:outerShdw blurRad="38100" dist="38100" dir="2700000" algn="tl">
                    <a:srgbClr val="000000">
                      <a:alpha val="43137"/>
                    </a:srgbClr>
                  </a:outerShdw>
                </a:effectLst>
              </a:rPr>
              <a:t>найбільш</a:t>
            </a:r>
            <a:r>
              <a:rPr lang="ru-RU" sz="2400" b="1" dirty="0" smtClean="0">
                <a:solidFill>
                  <a:schemeClr val="bg1"/>
                </a:solidFill>
                <a:effectLst>
                  <a:outerShdw blurRad="38100" dist="38100" dir="2700000" algn="tl">
                    <a:srgbClr val="000000">
                      <a:alpha val="43137"/>
                    </a:srgbClr>
                  </a:outerShdw>
                </a:effectLst>
              </a:rPr>
              <a:t> </a:t>
            </a:r>
            <a:r>
              <a:rPr lang="ru-RU" sz="2400" b="1" dirty="0" err="1" smtClean="0">
                <a:solidFill>
                  <a:schemeClr val="bg1"/>
                </a:solidFill>
                <a:effectLst>
                  <a:outerShdw blurRad="38100" dist="38100" dir="2700000" algn="tl">
                    <a:srgbClr val="000000">
                      <a:alpha val="43137"/>
                    </a:srgbClr>
                  </a:outerShdw>
                </a:effectLst>
              </a:rPr>
              <a:t>чудовим</a:t>
            </a:r>
            <a:r>
              <a:rPr lang="ru-RU" sz="2400" b="1" dirty="0" smtClean="0">
                <a:solidFill>
                  <a:schemeClr val="bg1"/>
                </a:solidFill>
                <a:effectLst>
                  <a:outerShdw blurRad="38100" dist="38100" dir="2700000" algn="tl">
                    <a:srgbClr val="000000">
                      <a:alpha val="43137"/>
                    </a:srgbClr>
                  </a:outerShdw>
                </a:effectLst>
              </a:rPr>
              <a:t> </a:t>
            </a:r>
            <a:r>
              <a:rPr lang="ru-RU" sz="2400" b="1" dirty="0" err="1" smtClean="0">
                <a:solidFill>
                  <a:schemeClr val="bg1"/>
                </a:solidFill>
                <a:effectLst>
                  <a:outerShdw blurRad="38100" dist="38100" dir="2700000" algn="tl">
                    <a:srgbClr val="000000">
                      <a:alpha val="43137"/>
                    </a:srgbClr>
                  </a:outerShdw>
                </a:effectLst>
              </a:rPr>
              <a:t>куточком</a:t>
            </a:r>
            <a:r>
              <a:rPr lang="ru-RU" sz="2400" b="1" dirty="0" smtClean="0">
                <a:solidFill>
                  <a:schemeClr val="bg1"/>
                </a:solidFill>
                <a:effectLst>
                  <a:outerShdw blurRad="38100" dist="38100" dir="2700000" algn="tl">
                    <a:srgbClr val="000000">
                      <a:alpha val="43137"/>
                    </a:srgbClr>
                  </a:outerShdw>
                </a:effectLst>
              </a:rPr>
              <a:t> парку.</a:t>
            </a:r>
            <a:endParaRPr lang="uk-UA" sz="24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809</TotalTime>
  <Words>881</Words>
  <Application>Microsoft Office PowerPoint</Application>
  <PresentationFormat>Экран (4:3)</PresentationFormat>
  <Paragraphs>21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Метро</vt:lpstr>
      <vt:lpstr>Парк Гуель</vt:lpstr>
      <vt:lpstr>Сьогодні це і справді справжній парк з густих гаїв піній і нескінченних пальмових алей в північно-західній частині Барселони. На оточеній деревами просторій терасі зустрічаються і розмовляють пенсіонери й закохані парочки. Величезні, извивающиеся зміями навколо тераси різнокольорові лави парку Гуель - до послуг тих і інших.</vt:lpstr>
      <vt:lpstr>Слайд 3</vt:lpstr>
      <vt:lpstr>У 1900 році Еузебіу Гуель викупив цей пагорб, щоб влаштувати тут приватний місто-сад на англійський манер. Ділянки в парку призначалися на продаж для забудови особняками, а всю інфраструктуру і місця загального користування Гуель доручив Гауді. Однак проект провалився: для тих, хто хотів жити в Барселоні, парк був занадто далеко від центру, а для тих, хто хотів жити за містом, - занадто близько. В результаті спадкоємці Гуеля продали пагорб міській владі, які відкрили парк для публіки. </vt:lpstr>
      <vt:lpstr>Назва цього грандіозного комплексу - Парк Гуель , яке увійшло в біографію архітектора і що стало невід'ємним від Барселони , дещо умовно. Дійсно, сьогодні це міський парк , і саме про нього думав свого часу Гуель , після того як побував за кордоном. Меценат волів би варіант англійської пейзажного парку , який, у разі його здійснення , міг стати надійною захисною зоною в умовах зростаючого індустріального центру . Ще одним прообразом залишався суто романтичний сад , в якому домінувала б стихійно що склалася планування , сохраняемая городянами.</vt:lpstr>
      <vt:lpstr>Найбільш закінчена частина парку примикає до входу з вулиці Улот. Ворота парку обрамляють два пряникових будиночка, один - увінчаний поганкою, інший – хрестом.</vt:lpstr>
      <vt:lpstr>Спочатку павільйони призначалися для воротарів, зараз вони зайняті сувенірною лавкою і кафе.</vt:lpstr>
      <vt:lpstr>За воротами піднімається широкі сходи з фонтанчиками, гербом Каталонії і величезною мозаїчної ящіркою, що стала одним із символів Барселони. Сходи веде на саму вершину пагорба, де розбита величезна площа-тераса, по всьому периметру якої тягнеться одна довга звивиста лава-парапет. Крім парку Гауді в ту пору також зводив Саграда-Прізвище та Педрери.</vt:lpstr>
      <vt:lpstr>Центральний вхід з двома абсолютно фантастичними за формою будиночками є найбільш чудовим куточком парку.</vt:lpstr>
      <vt:lpstr>Слайд 10</vt:lpstr>
      <vt:lpstr>На нижньому майданчику сходів поміщений улюблений персонаж Гауді - мозаїчний Дракон.</vt:lpstr>
      <vt:lpstr>Середня майданчик парку Гуеля прикрашена медальйоном з чотири смуговий каталонським прапором і головою змії , а на верхній терасі , що є центром всього паркового ансамблю і розташованої над гіпостільним залом , знаходиться довга , вигнута у формі морського змія , лава . При створенні декору цієї лави Гауді співпрацював з одним зі своїх учнів Жузеп -Марія Жужолем . Саме останній створив знамениті колажі з осколків керамічних кахлів , битого скла та інших будівельних відходів , що випередили багато творів абстракціонізму та сюрреалізму . Профілю лави була додана спеціальна форма , що збігається з обрисами тіла сидячої людини . Гауді домігся цього , посадивши робітника на непросохлу глину і " заміривши " таким чином вигин спини.</vt:lpstr>
      <vt:lpstr>У парку Гуеля можна знайти безліч різних милих фонтанчиків та інсталяцій, оформлених химерними візерунками керамічної мозаїки. Кожен елемент неповторний настільки, що фантазія автора вражає.   </vt:lpstr>
      <vt:lpstr>"Зал ста колон" насправді містить 86 доричних колон і має хорошу акустику, що часто використовується місцевими музикантами. Його стеля, що має хитромудру форму, прикрашений мозаїкою і фальшивими замками все з тією ж химерної керамічної облицюванням, що й лава парку.</vt:lpstr>
      <vt:lpstr>Під головною еспланадою знаходиться прихована система зливової каналізації , що використовувалася для водопостачання парку : вода потрапляла в спеціальну цистерну по трубах , розташованим в ній колон. Від головної площі парку і навколо нього протягнута мережа пішохідних доріг і стежок, що ведуть в прогулянкові алеї , побудовані Гауді з місцевого каменю і за свій химерний вигляд отримали назву Пташиних гнізд. " Гнізда " виступають прямо з схилів пагорба і здаються зрощеними з ним , а внутрішній простір кам'яної галереї , організоване за допомогою нахилу колон і опорних стін створює зачаровує гру перспективи .</vt:lpstr>
      <vt:lpstr>На території парку розташований Будинок-музей Гауді. Він був відкритий в його колишньому особняку в 1963 році Товариством друзів архітектора і містить зразки меблів, створеної Гауді, зокрема, меблі з дому Бальо і вдома Мила.</vt:lpstr>
      <vt:lpstr>У 1962 році архітектурний ансамбль Парку Гуель був оголошений Художнім пам'ятником Барселони, в 1969 році - пам'ятником національного значення, а в 1984 році парк Гуеля разом з іншими витворами Антоніо Гауді включений до Списку Всесвітньої спадщини ЮНЕСКО.</vt:lpstr>
      <vt:lpstr>Слайд 18</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Super</dc:creator>
  <cp:lastModifiedBy>Super</cp:lastModifiedBy>
  <cp:revision>9</cp:revision>
  <dcterms:created xsi:type="dcterms:W3CDTF">2014-01-20T16:30:07Z</dcterms:created>
  <dcterms:modified xsi:type="dcterms:W3CDTF">2014-01-21T06:00:03Z</dcterms:modified>
</cp:coreProperties>
</file>