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6858000" type="screen4x3"/>
  <p:notesSz cx="6858000" cy="9144000"/>
  <p:embeddedFontLst>
    <p:embeddedFont>
      <p:font typeface="Monotype Corsiva" pitchFamily="66" charset="0"/>
      <p:italic r:id="rId15"/>
    </p:embeddedFont>
    <p:embeddedFont>
      <p:font typeface="Mon Amour Two" pitchFamily="2" charset="0"/>
      <p:bold r:id="rId16"/>
    </p:embeddedFont>
    <p:embeddedFont>
      <p:font typeface="Annabelle" pitchFamily="66" charset="0"/>
      <p:regular r:id="rId17"/>
    </p:embeddedFont>
    <p:embeddedFont>
      <p:font typeface="Microsoft Sans Serif" pitchFamily="34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F2270"/>
    <a:srgbClr val="CD0CF4"/>
    <a:srgbClr val="FF6699"/>
    <a:srgbClr val="FFCCCC"/>
    <a:srgbClr val="006600"/>
    <a:srgbClr val="35B19D"/>
    <a:srgbClr val="FF0066"/>
    <a:srgbClr val="FF00FF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64" d="100"/>
          <a:sy n="64" d="100"/>
        </p:scale>
        <p:origin x="-41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D9BBBE-2082-4B72-BAF3-596E0C4CB5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12888-F519-41DF-AC37-5D234304D71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1FAA9-4620-4830-9D00-CE6519C7DA1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0BE73-8655-4F46-AC91-ABF3911EB694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0115-1DC8-44D5-99E2-AC41C89E1DB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DC20-3A6B-4AE8-BC7E-069236FB8F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51;&#1110;&#1083;&#1110;&#1103;.%20&#1041;&#1110;&#1089;&#1077;&#1088;\Secret%20Garden%20-%20Lotus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6462000"/>
            <a:ext cx="7772400" cy="396000"/>
          </a:xfrm>
        </p:spPr>
        <p:txBody>
          <a:bodyPr/>
          <a:lstStyle/>
          <a:p>
            <a:r>
              <a:rPr lang="uk-UA" sz="2100" dirty="0" smtClean="0">
                <a:latin typeface="Monotype Corsiva" pitchFamily="66" charset="0"/>
              </a:rPr>
              <a:t>Робота </a:t>
            </a:r>
            <a:r>
              <a:rPr lang="uk-UA" sz="2100" dirty="0" err="1" smtClean="0">
                <a:latin typeface="Monotype Corsiva" pitchFamily="66" charset="0"/>
              </a:rPr>
              <a:t>Роговченко</a:t>
            </a:r>
            <a:r>
              <a:rPr lang="uk-UA" sz="2100" dirty="0" smtClean="0">
                <a:latin typeface="Monotype Corsiva" pitchFamily="66" charset="0"/>
              </a:rPr>
              <a:t> Тетяни, 11-А</a:t>
            </a:r>
            <a:endParaRPr lang="ru-RU" sz="2100" dirty="0"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27584" y="836712"/>
            <a:ext cx="4032448" cy="194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9050">
              <a:bevelT w="25400" h="25400"/>
              <a:contourClr>
                <a:schemeClr val="bg1"/>
              </a:contourClr>
            </a:sp3d>
          </a:bodyPr>
          <a:lstStyle/>
          <a:p>
            <a:endParaRPr lang="uk-UA" sz="6800" b="1" dirty="0" smtClean="0">
              <a:ln w="11430"/>
              <a:gradFill>
                <a:gsLst>
                  <a:gs pos="0">
                    <a:srgbClr val="FF6699"/>
                  </a:gs>
                  <a:gs pos="25000">
                    <a:srgbClr val="FF6699"/>
                  </a:gs>
                  <a:gs pos="50000">
                    <a:srgbClr val="FFCCCC"/>
                  </a:gs>
                  <a:gs pos="75000">
                    <a:srgbClr val="FFCCCC"/>
                  </a:gs>
                  <a:gs pos="100000">
                    <a:schemeClr val="bg1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 Amour Two" pitchFamily="2" charset="0"/>
            </a:endParaRPr>
          </a:p>
          <a:p>
            <a:r>
              <a:rPr lang="uk-UA" sz="6800" b="1" dirty="0" smtClean="0">
                <a:ln w="11430"/>
                <a:gradFill>
                  <a:gsLst>
                    <a:gs pos="0">
                      <a:srgbClr val="FF6699"/>
                    </a:gs>
                    <a:gs pos="25000">
                      <a:srgbClr val="FF6699"/>
                    </a:gs>
                    <a:gs pos="50000">
                      <a:srgbClr val="FFCCCC"/>
                    </a:gs>
                    <a:gs pos="75000">
                      <a:srgbClr val="FFCCCC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 Amour Two" pitchFamily="2" charset="0"/>
              </a:rPr>
              <a:t> Лілія </a:t>
            </a:r>
          </a:p>
          <a:p>
            <a:r>
              <a:rPr lang="uk-UA" sz="6800" b="1" dirty="0" smtClean="0">
                <a:ln w="11430"/>
                <a:gradFill>
                  <a:gsLst>
                    <a:gs pos="0">
                      <a:srgbClr val="FF6699"/>
                    </a:gs>
                    <a:gs pos="25000">
                      <a:srgbClr val="FF6699"/>
                    </a:gs>
                    <a:gs pos="50000">
                      <a:srgbClr val="FFCCCC"/>
                    </a:gs>
                    <a:gs pos="75000">
                      <a:srgbClr val="FFCCCC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 Amour Two" pitchFamily="2" charset="0"/>
              </a:rPr>
              <a:t>з бісеру</a:t>
            </a:r>
            <a:endParaRPr lang="ru-RU" sz="6800" b="1" dirty="0" smtClean="0">
              <a:ln w="11430"/>
              <a:gradFill>
                <a:gsLst>
                  <a:gs pos="0">
                    <a:srgbClr val="FF6699"/>
                  </a:gs>
                  <a:gs pos="25000">
                    <a:srgbClr val="FF6699"/>
                  </a:gs>
                  <a:gs pos="50000">
                    <a:srgbClr val="FFCCCC"/>
                  </a:gs>
                  <a:gs pos="75000">
                    <a:srgbClr val="FFCCCC"/>
                  </a:gs>
                  <a:gs pos="100000">
                    <a:schemeClr val="bg1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 Amour Two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rgbClr val="FF6699"/>
                  </a:gs>
                  <a:gs pos="25000">
                    <a:srgbClr val="FF6699"/>
                  </a:gs>
                  <a:gs pos="50000">
                    <a:srgbClr val="FFCCCC"/>
                  </a:gs>
                  <a:gs pos="75000">
                    <a:srgbClr val="FFCCCC"/>
                  </a:gs>
                  <a:gs pos="100000">
                    <a:schemeClr val="bg1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Secret Garden - Lot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Таня\Pictures\print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Users\Таня\Pictures\roz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5258532"/>
            <a:ext cx="4536504" cy="15994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476672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 Amour Two" pitchFamily="2" charset="0"/>
              </a:rPr>
              <a:t>Лілія з бісеру готова!</a:t>
            </a:r>
            <a:endParaRPr lang="ru-RU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 Amour Two" pitchFamily="2" charset="0"/>
            </a:endParaRPr>
          </a:p>
        </p:txBody>
      </p:sp>
      <p:pic>
        <p:nvPicPr>
          <p:cNvPr id="7173" name="Picture 5" descr="F:\лилия\IMG_0069.JPG"/>
          <p:cNvPicPr>
            <a:picLocks noChangeAspect="1" noChangeArrowheads="1"/>
          </p:cNvPicPr>
          <p:nvPr/>
        </p:nvPicPr>
        <p:blipFill>
          <a:blip r:embed="rId4" cstate="print"/>
          <a:srcRect b="12520"/>
          <a:stretch>
            <a:fillRect/>
          </a:stretch>
        </p:blipFill>
        <p:spPr bwMode="auto">
          <a:xfrm>
            <a:off x="4716016" y="2348880"/>
            <a:ext cx="4032448" cy="2645648"/>
          </a:xfrm>
          <a:prstGeom prst="rect">
            <a:avLst/>
          </a:prstGeom>
          <a:noFill/>
          <a:ln w="85725">
            <a:solidFill>
              <a:srgbClr val="7030A0"/>
            </a:solidFill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Users\Таня\Pictures\lilia156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260648"/>
            <a:ext cx="6265573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2276872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 Amour Two" pitchFamily="2" charset="0"/>
              </a:rPr>
              <a:t>Дякую за увагу!</a:t>
            </a:r>
            <a:endParaRPr lang="ru-RU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 Amour Two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776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5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nabelle" pitchFamily="66" charset="0"/>
              </a:rPr>
              <a:t>Бісероплетіння</a:t>
            </a:r>
            <a:endParaRPr lang="ru-RU" sz="4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612068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err="1" smtClean="0">
                <a:latin typeface="Monotype Corsiva" pitchFamily="66" charset="0"/>
              </a:rPr>
              <a:t>Б</a:t>
            </a:r>
            <a:r>
              <a:rPr lang="ru-RU" sz="2100" dirty="0" err="1" smtClean="0">
                <a:latin typeface="Monotype Corsiva" pitchFamily="66" charset="0"/>
              </a:rPr>
              <a:t>ісероплетіння</a:t>
            </a:r>
            <a:r>
              <a:rPr lang="ru-RU" sz="2100" dirty="0" smtClean="0">
                <a:latin typeface="Monotype Corsiva" pitchFamily="66" charset="0"/>
              </a:rPr>
              <a:t> – </a:t>
            </a:r>
            <a:r>
              <a:rPr lang="ru-RU" sz="2100" dirty="0" err="1" smtClean="0">
                <a:latin typeface="Monotype Corsiva" pitchFamily="66" charset="0"/>
              </a:rPr>
              <a:t>загальна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назва</a:t>
            </a:r>
            <a:r>
              <a:rPr lang="ru-RU" sz="2100" dirty="0" smtClean="0">
                <a:latin typeface="Monotype Corsiva" pitchFamily="66" charset="0"/>
              </a:rPr>
              <a:t> для ряду </a:t>
            </a:r>
            <a:r>
              <a:rPr lang="ru-RU" sz="2100" dirty="0" err="1" smtClean="0">
                <a:latin typeface="Monotype Corsiva" pitchFamily="66" charset="0"/>
              </a:rPr>
              <a:t>хендмейд-технік</a:t>
            </a:r>
            <a:r>
              <a:rPr lang="ru-RU" sz="2100" dirty="0" smtClean="0">
                <a:latin typeface="Monotype Corsiva" pitchFamily="66" charset="0"/>
              </a:rPr>
              <a:t>, </a:t>
            </a:r>
            <a:r>
              <a:rPr lang="ru-RU" sz="2100" dirty="0" err="1" smtClean="0">
                <a:latin typeface="Monotype Corsiva" pitchFamily="66" charset="0"/>
              </a:rPr>
              <a:t>основним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матеріалом</a:t>
            </a:r>
            <a:r>
              <a:rPr lang="ru-RU" sz="2100" dirty="0" smtClean="0">
                <a:latin typeface="Monotype Corsiva" pitchFamily="66" charset="0"/>
              </a:rPr>
              <a:t> для </a:t>
            </a:r>
            <a:r>
              <a:rPr lang="ru-RU" sz="2100" dirty="0" err="1" smtClean="0">
                <a:latin typeface="Monotype Corsiva" pitchFamily="66" charset="0"/>
              </a:rPr>
              <a:t>яких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є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бісер.Цей</a:t>
            </a:r>
            <a:r>
              <a:rPr lang="ru-RU" sz="2100" dirty="0" smtClean="0">
                <a:latin typeface="Monotype Corsiva" pitchFamily="66" charset="0"/>
              </a:rPr>
              <a:t> вид </a:t>
            </a:r>
            <a:r>
              <a:rPr lang="ru-RU" sz="2100" dirty="0" err="1" smtClean="0">
                <a:latin typeface="Monotype Corsiva" pitchFamily="66" charset="0"/>
              </a:rPr>
              <a:t>рукоділля</a:t>
            </a:r>
            <a:r>
              <a:rPr lang="ru-RU" sz="2100" dirty="0" smtClean="0">
                <a:latin typeface="Monotype Corsiva" pitchFamily="66" charset="0"/>
              </a:rPr>
              <a:t> – один </a:t>
            </a:r>
            <a:r>
              <a:rPr lang="ru-RU" sz="2100" dirty="0" err="1" smtClean="0">
                <a:latin typeface="Monotype Corsiva" pitchFamily="66" charset="0"/>
              </a:rPr>
              <a:t>з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найпопулярніших</a:t>
            </a:r>
            <a:r>
              <a:rPr lang="ru-RU" sz="2100" dirty="0" smtClean="0">
                <a:latin typeface="Monotype Corsiva" pitchFamily="66" charset="0"/>
              </a:rPr>
              <a:t> та </a:t>
            </a:r>
            <a:r>
              <a:rPr lang="ru-RU" sz="2100" dirty="0" err="1" smtClean="0">
                <a:latin typeface="Monotype Corsiva" pitchFamily="66" charset="0"/>
              </a:rPr>
              <a:t>демократичних</a:t>
            </a:r>
            <a:r>
              <a:rPr lang="ru-RU" sz="2100" dirty="0" smtClean="0">
                <a:latin typeface="Monotype Corsiva" pitchFamily="66" charset="0"/>
              </a:rPr>
              <a:t>: для того, </a:t>
            </a:r>
            <a:r>
              <a:rPr lang="ru-RU" sz="2100" dirty="0" err="1" smtClean="0">
                <a:latin typeface="Monotype Corsiva" pitchFamily="66" charset="0"/>
              </a:rPr>
              <a:t>щоб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його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освоїти</a:t>
            </a:r>
            <a:r>
              <a:rPr lang="ru-RU" sz="2100" dirty="0" smtClean="0">
                <a:latin typeface="Monotype Corsiva" pitchFamily="66" charset="0"/>
              </a:rPr>
              <a:t>, не </a:t>
            </a:r>
            <a:r>
              <a:rPr lang="ru-RU" sz="2100" dirty="0" err="1" smtClean="0">
                <a:latin typeface="Monotype Corsiva" pitchFamily="66" charset="0"/>
              </a:rPr>
              <a:t>потрібно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володіти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особливими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художніми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навиками</a:t>
            </a:r>
            <a:r>
              <a:rPr lang="ru-RU" sz="2100" dirty="0" smtClean="0">
                <a:latin typeface="Monotype Corsiva" pitchFamily="66" charset="0"/>
              </a:rPr>
              <a:t>. Разом </a:t>
            </a:r>
            <a:r>
              <a:rPr lang="ru-RU" sz="2100" dirty="0" err="1" smtClean="0">
                <a:latin typeface="Monotype Corsiva" pitchFamily="66" charset="0"/>
              </a:rPr>
              <a:t>з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тим</a:t>
            </a:r>
            <a:r>
              <a:rPr lang="ru-RU" sz="2100" dirty="0" smtClean="0">
                <a:latin typeface="Monotype Corsiva" pitchFamily="66" charset="0"/>
              </a:rPr>
              <a:t>, </a:t>
            </a:r>
            <a:r>
              <a:rPr lang="ru-RU" sz="2100" dirty="0" err="1" smtClean="0">
                <a:latin typeface="Monotype Corsiva" pitchFamily="66" charset="0"/>
              </a:rPr>
              <a:t>бісероплетіння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вимагає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уважності</a:t>
            </a:r>
            <a:r>
              <a:rPr lang="ru-RU" sz="2100" dirty="0" smtClean="0">
                <a:latin typeface="Monotype Corsiva" pitchFamily="66" charset="0"/>
              </a:rPr>
              <a:t> та </a:t>
            </a:r>
            <a:r>
              <a:rPr lang="ru-RU" sz="2100" dirty="0" err="1" smtClean="0">
                <a:latin typeface="Monotype Corsiva" pitchFamily="66" charset="0"/>
              </a:rPr>
              <a:t>послідовності</a:t>
            </a:r>
            <a:r>
              <a:rPr lang="ru-RU" sz="2100" dirty="0" smtClean="0">
                <a:latin typeface="Monotype Corsiva" pitchFamily="66" charset="0"/>
              </a:rPr>
              <a:t> в </a:t>
            </a:r>
            <a:r>
              <a:rPr lang="ru-RU" sz="2100" dirty="0" err="1" smtClean="0">
                <a:latin typeface="Monotype Corsiva" pitchFamily="66" charset="0"/>
              </a:rPr>
              <a:t>діях</a:t>
            </a:r>
            <a:r>
              <a:rPr lang="ru-RU" sz="2100" dirty="0" smtClean="0">
                <a:latin typeface="Monotype Corsiva" pitchFamily="66" charset="0"/>
              </a:rPr>
              <a:t>, </a:t>
            </a:r>
            <a:r>
              <a:rPr lang="ru-RU" sz="2100" dirty="0" err="1" smtClean="0">
                <a:latin typeface="Monotype Corsiva" pitchFamily="66" charset="0"/>
              </a:rPr>
              <a:t>воно</a:t>
            </a:r>
            <a:r>
              <a:rPr lang="ru-RU" sz="2100" dirty="0" smtClean="0">
                <a:latin typeface="Monotype Corsiva" pitchFamily="66" charset="0"/>
              </a:rPr>
              <a:t> навряд </a:t>
            </a:r>
            <a:r>
              <a:rPr lang="ru-RU" sz="2100" dirty="0" err="1" smtClean="0">
                <a:latin typeface="Monotype Corsiva" pitchFamily="66" charset="0"/>
              </a:rPr>
              <a:t>чи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припаде</a:t>
            </a:r>
            <a:r>
              <a:rPr lang="ru-RU" sz="2100" dirty="0" smtClean="0">
                <a:latin typeface="Monotype Corsiva" pitchFamily="66" charset="0"/>
              </a:rPr>
              <a:t> до </a:t>
            </a:r>
            <a:r>
              <a:rPr lang="ru-RU" sz="2100" dirty="0" err="1" smtClean="0">
                <a:latin typeface="Monotype Corsiva" pitchFamily="66" charset="0"/>
              </a:rPr>
              <a:t>душі</a:t>
            </a:r>
            <a:r>
              <a:rPr lang="ru-RU" sz="2100" dirty="0" smtClean="0">
                <a:latin typeface="Monotype Corsiva" pitchFamily="66" charset="0"/>
              </a:rPr>
              <a:t> людям, </a:t>
            </a:r>
            <a:r>
              <a:rPr lang="ru-RU" sz="2100" dirty="0" err="1" smtClean="0">
                <a:latin typeface="Monotype Corsiva" pitchFamily="66" charset="0"/>
              </a:rPr>
              <a:t>які</a:t>
            </a:r>
            <a:r>
              <a:rPr lang="ru-RU" sz="2100" dirty="0" smtClean="0">
                <a:latin typeface="Monotype Corsiva" pitchFamily="66" charset="0"/>
              </a:rPr>
              <a:t> не </a:t>
            </a:r>
            <a:r>
              <a:rPr lang="ru-RU" sz="2100" dirty="0" err="1" smtClean="0">
                <a:latin typeface="Monotype Corsiva" pitchFamily="66" charset="0"/>
              </a:rPr>
              <a:t>терплять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монотонної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роботи</a:t>
            </a:r>
            <a:r>
              <a:rPr lang="ru-RU" sz="2100" dirty="0" smtClean="0">
                <a:latin typeface="Monotype Corsiva" pitchFamily="66" charset="0"/>
              </a:rPr>
              <a:t>. </a:t>
            </a:r>
            <a:r>
              <a:rPr lang="ru-RU" sz="2100" dirty="0" err="1" smtClean="0">
                <a:latin typeface="Monotype Corsiva" pitchFamily="66" charset="0"/>
              </a:rPr>
              <a:t>Мистецтво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бісероплетіння</a:t>
            </a:r>
            <a:r>
              <a:rPr lang="ru-RU" sz="2100" dirty="0" smtClean="0">
                <a:latin typeface="Monotype Corsiva" pitchFamily="66" charset="0"/>
              </a:rPr>
              <a:t> не </a:t>
            </a:r>
            <a:r>
              <a:rPr lang="ru-RU" sz="2100" dirty="0" err="1" smtClean="0">
                <a:latin typeface="Monotype Corsiva" pitchFamily="66" charset="0"/>
              </a:rPr>
              <a:t>залишає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нікого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байдужим</a:t>
            </a:r>
            <a:r>
              <a:rPr lang="ru-RU" sz="2100" dirty="0" smtClean="0">
                <a:latin typeface="Monotype Corsiva" pitchFamily="66" charset="0"/>
              </a:rPr>
              <a:t>, </a:t>
            </a:r>
            <a:r>
              <a:rPr lang="ru-RU" sz="2100" dirty="0" err="1" smtClean="0">
                <a:latin typeface="Monotype Corsiva" pitchFamily="66" charset="0"/>
              </a:rPr>
              <a:t>це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дуже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захоплюючий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спосіб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з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користю</a:t>
            </a:r>
            <a:r>
              <a:rPr lang="ru-RU" sz="2100" dirty="0" smtClean="0">
                <a:latin typeface="Monotype Corsiva" pitchFamily="66" charset="0"/>
              </a:rPr>
              <a:t> провести час. А </a:t>
            </a:r>
            <a:r>
              <a:rPr lang="ru-RU" sz="2100" dirty="0" err="1" smtClean="0">
                <a:latin typeface="Monotype Corsiva" pitchFamily="66" charset="0"/>
              </a:rPr>
              <a:t>результати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роботи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милуватимуть</a:t>
            </a:r>
            <a:r>
              <a:rPr lang="ru-RU" sz="2100" dirty="0" smtClean="0">
                <a:latin typeface="Monotype Corsiva" pitchFamily="66" charset="0"/>
              </a:rPr>
              <a:t> око </a:t>
            </a:r>
            <a:r>
              <a:rPr lang="ru-RU" sz="2100" dirty="0" err="1" smtClean="0">
                <a:latin typeface="Monotype Corsiva" pitchFamily="66" charset="0"/>
              </a:rPr>
              <a:t>і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стануть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чудовою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окрасою</a:t>
            </a:r>
            <a:r>
              <a:rPr lang="ru-RU" sz="2100" dirty="0" smtClean="0">
                <a:latin typeface="Monotype Corsiva" pitchFamily="66" charset="0"/>
              </a:rPr>
              <a:t> </a:t>
            </a:r>
            <a:r>
              <a:rPr lang="ru-RU" sz="2100" dirty="0" err="1" smtClean="0">
                <a:latin typeface="Monotype Corsiva" pitchFamily="66" charset="0"/>
              </a:rPr>
              <a:t>вашого</a:t>
            </a:r>
            <a:endParaRPr lang="ru-RU" sz="2100" dirty="0" smtClean="0">
              <a:latin typeface="Monotype Corsiva" pitchFamily="66" charset="0"/>
            </a:endParaRPr>
          </a:p>
          <a:p>
            <a:pPr algn="l"/>
            <a:r>
              <a:rPr lang="uk-UA" sz="2100" dirty="0" smtClean="0">
                <a:latin typeface="Monotype Corsiva" pitchFamily="66" charset="0"/>
              </a:rPr>
              <a:t>     </a:t>
            </a:r>
            <a:r>
              <a:rPr lang="ru-RU" sz="2100" dirty="0" err="1" smtClean="0">
                <a:latin typeface="Monotype Corsiva" pitchFamily="66" charset="0"/>
              </a:rPr>
              <a:t>будинку</a:t>
            </a:r>
            <a:r>
              <a:rPr lang="ru-RU" sz="2100" dirty="0" smtClean="0">
                <a:latin typeface="Monotype Corsiva" pitchFamily="66" charset="0"/>
              </a:rPr>
              <a:t>.</a:t>
            </a:r>
            <a:endParaRPr lang="ru-RU" sz="2100" dirty="0">
              <a:latin typeface="Monotype Corsiva" pitchFamily="66" charset="0"/>
            </a:endParaRPr>
          </a:p>
        </p:txBody>
      </p:sp>
      <p:pic>
        <p:nvPicPr>
          <p:cNvPr id="2050" name="Picture 2" descr="D:\Users\Таня\Pictures\8455177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564904"/>
            <a:ext cx="2286000" cy="3810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7380312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700" b="1" dirty="0" smtClean="0">
                <a:ln w="11430"/>
                <a:gradFill>
                  <a:gsLst>
                    <a:gs pos="0">
                      <a:srgbClr val="7030A0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rgbClr val="FFCCC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Two" pitchFamily="2" charset="0"/>
              </a:rPr>
              <a:t>Різноманітність лілій з бісеру</a:t>
            </a:r>
            <a:endParaRPr lang="ru-RU" sz="3700" b="1" dirty="0">
              <a:ln w="11430"/>
              <a:gradFill>
                <a:gsLst>
                  <a:gs pos="0">
                    <a:srgbClr val="7030A0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rgbClr val="FFCCC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 Amour Two" pitchFamily="2" charset="0"/>
            </a:endParaRPr>
          </a:p>
        </p:txBody>
      </p:sp>
      <p:pic>
        <p:nvPicPr>
          <p:cNvPr id="3076" name="Picture 4" descr="D:\Users\Таня\Pictures\лилии\biser.info_29384__1330955204.preview.jpg"/>
          <p:cNvPicPr>
            <a:picLocks noChangeAspect="1" noChangeArrowheads="1"/>
          </p:cNvPicPr>
          <p:nvPr/>
        </p:nvPicPr>
        <p:blipFill>
          <a:blip r:embed="rId4" cstate="print"/>
          <a:srcRect l="1053"/>
          <a:stretch>
            <a:fillRect/>
          </a:stretch>
        </p:blipFill>
        <p:spPr bwMode="auto">
          <a:xfrm>
            <a:off x="1790744" y="3429000"/>
            <a:ext cx="2542904" cy="3429000"/>
          </a:xfrm>
          <a:prstGeom prst="rect">
            <a:avLst/>
          </a:prstGeom>
          <a:noFill/>
        </p:spPr>
      </p:pic>
      <p:pic>
        <p:nvPicPr>
          <p:cNvPr id="3077" name="Picture 5" descr="D:\Users\Таня\Pictures\лилии\7934884_a7893e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412480"/>
            <a:ext cx="2448272" cy="3445520"/>
          </a:xfrm>
          <a:prstGeom prst="rect">
            <a:avLst/>
          </a:prstGeom>
          <a:noFill/>
        </p:spPr>
      </p:pic>
      <p:pic>
        <p:nvPicPr>
          <p:cNvPr id="3078" name="Picture 6" descr="D:\Users\Таня\Pictures\лилии\liliya.jpg"/>
          <p:cNvPicPr>
            <a:picLocks noChangeAspect="1" noChangeArrowheads="1"/>
          </p:cNvPicPr>
          <p:nvPr/>
        </p:nvPicPr>
        <p:blipFill>
          <a:blip r:embed="rId6" cstate="print"/>
          <a:srcRect l="1068" t="5377" b="6146"/>
          <a:stretch>
            <a:fillRect/>
          </a:stretch>
        </p:blipFill>
        <p:spPr bwMode="auto">
          <a:xfrm>
            <a:off x="1799671" y="692696"/>
            <a:ext cx="3333287" cy="2736304"/>
          </a:xfrm>
          <a:prstGeom prst="rect">
            <a:avLst/>
          </a:prstGeom>
          <a:noFill/>
        </p:spPr>
      </p:pic>
      <p:pic>
        <p:nvPicPr>
          <p:cNvPr id="3075" name="Picture 3" descr="D:\Users\Таня\Pictures\лилии\biser.info_36867_lilii-lilium-candidum_1310301380.pre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3" y="3396495"/>
            <a:ext cx="2483768" cy="3461505"/>
          </a:xfrm>
          <a:prstGeom prst="rect">
            <a:avLst/>
          </a:prstGeom>
          <a:noFill/>
        </p:spPr>
      </p:pic>
      <p:pic>
        <p:nvPicPr>
          <p:cNvPr id="3080" name="Picture 8" descr="D:\Users\Таня\Pictures\лилии\liliya1.jpg"/>
          <p:cNvPicPr>
            <a:picLocks noChangeAspect="1" noChangeArrowheads="1"/>
          </p:cNvPicPr>
          <p:nvPr/>
        </p:nvPicPr>
        <p:blipFill>
          <a:blip r:embed="rId8" cstate="print"/>
          <a:srcRect b="6192"/>
          <a:stretch>
            <a:fillRect/>
          </a:stretch>
        </p:blipFill>
        <p:spPr bwMode="auto">
          <a:xfrm>
            <a:off x="5148064" y="692695"/>
            <a:ext cx="3995936" cy="27443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12776"/>
            <a:ext cx="6336704" cy="7540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3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 Amour Two" pitchFamily="2" charset="0"/>
              </a:rPr>
              <a:t>Моя лілія з бісеру</a:t>
            </a:r>
            <a:endParaRPr lang="ru-RU" sz="43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 Amour Two" pitchFamily="2" charset="0"/>
            </a:endParaRPr>
          </a:p>
        </p:txBody>
      </p:sp>
      <p:pic>
        <p:nvPicPr>
          <p:cNvPr id="1026" name="Picture 2" descr="E:\Public\Pictures\Sample Pictures\IMG_0056.JPG"/>
          <p:cNvPicPr>
            <a:picLocks noChangeAspect="1" noChangeArrowheads="1"/>
          </p:cNvPicPr>
          <p:nvPr/>
        </p:nvPicPr>
        <p:blipFill>
          <a:blip r:embed="rId2" cstate="print"/>
          <a:srcRect r="7087" b="8858"/>
          <a:stretch>
            <a:fillRect/>
          </a:stretch>
        </p:blipFill>
        <p:spPr bwMode="auto">
          <a:xfrm>
            <a:off x="4572000" y="2204864"/>
            <a:ext cx="3413498" cy="446449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E:\Public\Pictures\Sample Pictures\IMG_0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3"/>
            <a:ext cx="3225153" cy="448402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D:\Users\Таня\Pictures\0_1e536_a10dd61e_orig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33925"/>
            <a:ext cx="1609725" cy="21240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Таня\Pictures\print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260648"/>
            <a:ext cx="738031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Mon Amour Two" pitchFamily="2" charset="0"/>
              </a:rPr>
              <a:t>Д</a:t>
            </a:r>
            <a:r>
              <a:rPr lang="uk-UA" sz="4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Mon Amour Two" pitchFamily="2" charset="0"/>
              </a:rPr>
              <a:t>ля виготовлення такої лілії знадобиться:</a:t>
            </a:r>
            <a:endParaRPr lang="ru-RU" sz="4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Mon Amour Tw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916832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бісер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червоний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перламутровий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;</a:t>
            </a:r>
            <a:endParaRPr lang="ru-RU" sz="2300" dirty="0" smtClean="0">
              <a:solidFill>
                <a:schemeClr val="accent4">
                  <a:lumMod val="10000"/>
                </a:schemeClr>
              </a:solidFill>
              <a:latin typeface="Monotype Corsiva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бісер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світло-рожевий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перламутровий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;</a:t>
            </a:r>
            <a:endParaRPr lang="ru-RU" sz="2300" dirty="0" smtClean="0">
              <a:solidFill>
                <a:schemeClr val="accent4">
                  <a:lumMod val="10000"/>
                </a:schemeClr>
              </a:solidFill>
              <a:latin typeface="Monotype Corsiva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бісер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молочного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відтінку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перламутровий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тичинки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;</a:t>
            </a:r>
            <a:endParaRPr lang="ru-RU" sz="2300" dirty="0" smtClean="0">
              <a:solidFill>
                <a:schemeClr val="accent4">
                  <a:lumMod val="10000"/>
                </a:schemeClr>
              </a:solidFill>
              <a:latin typeface="Monotype Corsiva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стебло;</a:t>
            </a:r>
            <a:endParaRPr lang="ru-RU" sz="2300" dirty="0" smtClean="0">
              <a:solidFill>
                <a:schemeClr val="accent4">
                  <a:lumMod val="10000"/>
                </a:schemeClr>
              </a:solidFill>
              <a:latin typeface="Monotype Corsiva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дріт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0,3 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мм;</a:t>
            </a:r>
          </a:p>
          <a:p>
            <a:pPr algn="l">
              <a:buFont typeface="Wingdings" pitchFamily="2" charset="2"/>
              <a:buChar char="ü"/>
            </a:pPr>
            <a:r>
              <a:rPr lang="uk-UA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ножиці;</a:t>
            </a:r>
          </a:p>
          <a:p>
            <a:pPr algn="l">
              <a:buFont typeface="Wingdings" pitchFamily="2" charset="2"/>
              <a:buChar char="ü"/>
            </a:pPr>
            <a:r>
              <a:rPr lang="uk-UA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стрічка темно-зеленого </a:t>
            </a:r>
          </a:p>
          <a:p>
            <a:pPr algn="l"/>
            <a:r>
              <a:rPr lang="uk-UA" sz="23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   кольору.</a:t>
            </a:r>
          </a:p>
          <a:p>
            <a:pPr algn="l">
              <a:buFont typeface="Wingdings" pitchFamily="2" charset="2"/>
              <a:buChar char="ü"/>
            </a:pPr>
            <a:endParaRPr lang="uk-UA" dirty="0" smtClean="0">
              <a:solidFill>
                <a:srgbClr val="4F227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373216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Неймовірно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красива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дуже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ніжна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лілія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бісеру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зроблена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власноруч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Основні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прийоми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даній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лілії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паралельне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петельне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плетіння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.</a:t>
            </a:r>
          </a:p>
          <a:p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054" name="Picture 6" descr="D:\Users\Таня\Pictures\0_87770_8ee64abf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324" y="3068960"/>
            <a:ext cx="3979676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70080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 Amour Two" pitchFamily="2" charset="0"/>
              </a:rPr>
              <a:t>1 етап - підготовчий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 Amour Two" pitchFamily="2" charset="0"/>
            </a:endParaRPr>
          </a:p>
        </p:txBody>
      </p:sp>
      <p:pic>
        <p:nvPicPr>
          <p:cNvPr id="3074" name="Picture 2" descr="D:\Users\Таня\Pictures\pnpPHlAgS5g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51520" y="2636912"/>
            <a:ext cx="4846901" cy="3635176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580112" y="328498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Готуємо всі необхідні інструменти та матеріали для роботи: бісер, дріт, ножиці, тичинки, стебло.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Таня\Pictures\print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:\Users\Таня\Pictures\0_810ef_8719f85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8870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170080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 Amour Two" pitchFamily="2" charset="0"/>
              </a:rPr>
              <a:t>2 етап – робимо пелюстки</a:t>
            </a:r>
            <a:endParaRPr lang="ru-RU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 Amour Two" pitchFamily="2" charset="0"/>
            </a:endParaRPr>
          </a:p>
        </p:txBody>
      </p:sp>
      <p:pic>
        <p:nvPicPr>
          <p:cNvPr id="4100" name="Picture 4" descr="E:\Public\Pictures\Sample Pictures\IMG_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780928"/>
            <a:ext cx="2736304" cy="3935547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3861048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Набираємо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червоний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бісер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дріт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,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закручуємо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петельку , яка буде в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довжину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5 см,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поряд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робимо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петельку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світло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-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рожевого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бісеру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, яка буде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довжиною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5,5 см ,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третя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петля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білого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бісеру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 повинна бути 6 см в </a:t>
            </a:r>
            <a:r>
              <a:rPr lang="ru-RU" sz="2100" dirty="0" err="1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довжину</a:t>
            </a:r>
            <a:r>
              <a:rPr lang="ru-RU" sz="21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.</a:t>
            </a:r>
            <a:endParaRPr lang="ru-RU" sz="2100" dirty="0">
              <a:solidFill>
                <a:schemeClr val="accent4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41277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 Amour Two" pitchFamily="2" charset="0"/>
              </a:rPr>
              <a:t>3 етап – робимо квітку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 Amour Two" pitchFamily="2" charset="0"/>
            </a:endParaRPr>
          </a:p>
        </p:txBody>
      </p:sp>
      <p:pic>
        <p:nvPicPr>
          <p:cNvPr id="5122" name="Picture 2" descr="D:\Users\Таня\Pictures\wMYXGOBZfW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499992" y="2132856"/>
            <a:ext cx="3456384" cy="4608512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3356992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Виготовляємо 5-6 пелюсток, скручуємо їх міцно </a:t>
            </a:r>
          </a:p>
          <a:p>
            <a:r>
              <a:rPr lang="uk-UA" dirty="0" smtClean="0">
                <a:latin typeface="Monotype Corsiva" pitchFamily="66" charset="0"/>
              </a:rPr>
              <a:t>дротом, попередньо закріпивши тичинки.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5567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 Amour Two" pitchFamily="2" charset="0"/>
              </a:rPr>
              <a:t>4 етап - завершальний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 Amour Two" pitchFamily="2" charset="0"/>
            </a:endParaRPr>
          </a:p>
        </p:txBody>
      </p:sp>
      <p:pic>
        <p:nvPicPr>
          <p:cNvPr id="6146" name="Picture 2" descr="E:\Public\Pictures\Sample Pictures\IMG_006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7087" b="3012"/>
          <a:stretch>
            <a:fillRect/>
          </a:stretch>
        </p:blipFill>
        <p:spPr bwMode="auto">
          <a:xfrm>
            <a:off x="971600" y="2148438"/>
            <a:ext cx="3384376" cy="4710382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256490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Робимо ще 2 лілії й закріплюємо їх до стебла за допомогою дроту.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7" name="Picture 3" descr="D:\Users\Таня\Pictures\bd5c345a336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3"/>
            <a:ext cx="3143395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2">
  <a:themeElements>
    <a:clrScheme name="">
      <a:dk1>
        <a:srgbClr val="FFFFFF"/>
      </a:dk1>
      <a:lt1>
        <a:srgbClr val="FFFFFF"/>
      </a:lt1>
      <a:dk2>
        <a:srgbClr val="FFFFFF"/>
      </a:dk2>
      <a:lt2>
        <a:srgbClr val="3622EA"/>
      </a:lt2>
      <a:accent1>
        <a:srgbClr val="157AF0"/>
      </a:accent1>
      <a:accent2>
        <a:srgbClr val="069FFD"/>
      </a:accent2>
      <a:accent3>
        <a:srgbClr val="FFFFFF"/>
      </a:accent3>
      <a:accent4>
        <a:srgbClr val="DADADA"/>
      </a:accent4>
      <a:accent5>
        <a:srgbClr val="AABEF6"/>
      </a:accent5>
      <a:accent6>
        <a:srgbClr val="0590E5"/>
      </a:accent6>
      <a:hlink>
        <a:srgbClr val="4CD7FE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291</TotalTime>
  <Words>203</Words>
  <Application>Microsoft Office PowerPoint</Application>
  <PresentationFormat>Экран (4:3)</PresentationFormat>
  <Paragraphs>34</Paragraphs>
  <Slides>11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Monotype Corsiva</vt:lpstr>
      <vt:lpstr>Mon Amour Two</vt:lpstr>
      <vt:lpstr>Annabelle</vt:lpstr>
      <vt:lpstr>Wingdings</vt:lpstr>
      <vt:lpstr>Microsoft Sans Serif</vt:lpstr>
      <vt:lpstr>Calibri</vt:lpstr>
      <vt:lpstr>2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Лілія</dc:title>
  <dc:creator>Таня</dc:creator>
  <cp:lastModifiedBy>Таня</cp:lastModifiedBy>
  <cp:revision>39</cp:revision>
  <dcterms:created xsi:type="dcterms:W3CDTF">2013-12-02T11:01:54Z</dcterms:created>
  <dcterms:modified xsi:type="dcterms:W3CDTF">2013-12-16T19:18:08Z</dcterms:modified>
</cp:coreProperties>
</file>