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D90879-A851-4C20-A9A7-DBDB2EC5C7C2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F14F08-F288-43EB-801B-68C5FB80B285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879-A851-4C20-A9A7-DBDB2EC5C7C2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4F08-F288-43EB-801B-68C5FB80B285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879-A851-4C20-A9A7-DBDB2EC5C7C2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4F08-F288-43EB-801B-68C5FB80B285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879-A851-4C20-A9A7-DBDB2EC5C7C2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4F08-F288-43EB-801B-68C5FB80B28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879-A851-4C20-A9A7-DBDB2EC5C7C2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4F08-F288-43EB-801B-68C5FB80B28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879-A851-4C20-A9A7-DBDB2EC5C7C2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4F08-F288-43EB-801B-68C5FB80B28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879-A851-4C20-A9A7-DBDB2EC5C7C2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4F08-F288-43EB-801B-68C5FB80B285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879-A851-4C20-A9A7-DBDB2EC5C7C2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4F08-F288-43EB-801B-68C5FB80B285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879-A851-4C20-A9A7-DBDB2EC5C7C2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4F08-F288-43EB-801B-68C5FB80B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879-A851-4C20-A9A7-DBDB2EC5C7C2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4F08-F288-43EB-801B-68C5FB80B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879-A851-4C20-A9A7-DBDB2EC5C7C2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4F08-F288-43EB-801B-68C5FB80B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CD90879-A851-4C20-A9A7-DBDB2EC5C7C2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6F14F08-F288-43EB-801B-68C5FB80B2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717032"/>
            <a:ext cx="6777318" cy="1731982"/>
          </a:xfrm>
        </p:spPr>
        <p:txBody>
          <a:bodyPr>
            <a:normAutofit fontScale="90000"/>
          </a:bodyPr>
          <a:lstStyle/>
          <a:p>
            <a:r>
              <a:rPr lang="ru-RU" sz="10700" dirty="0" err="1">
                <a:solidFill>
                  <a:schemeClr val="bg1"/>
                </a:solidFill>
              </a:rPr>
              <a:t>Іспанські</a:t>
            </a:r>
            <a:r>
              <a:rPr lang="ru-RU" sz="10700" dirty="0">
                <a:solidFill>
                  <a:schemeClr val="bg1"/>
                </a:solidFill>
              </a:rPr>
              <a:t> художники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65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Луг у Сан-</a:t>
            </a:r>
            <a:r>
              <a:rPr lang="ru-RU" sz="4000" dirty="0" err="1"/>
              <a:t>Ісідро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44 × 94 см</a:t>
            </a:r>
          </a:p>
          <a:p>
            <a:r>
              <a:rPr lang="ru-RU" sz="2800" dirty="0"/>
              <a:t>Музей Прадо , Мадрид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8041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02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dirty="0" smtClean="0"/>
              <a:t>Піжмурки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269 ​​× 350 см</a:t>
            </a:r>
          </a:p>
          <a:p>
            <a:r>
              <a:rPr lang="ru-RU" sz="2000" dirty="0"/>
              <a:t>Музей Прадо , Мадрид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615" y="188640"/>
            <a:ext cx="5904656" cy="442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0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/>
              <a:t>Маха оголена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97 × 190 см</a:t>
            </a:r>
          </a:p>
          <a:p>
            <a:r>
              <a:rPr lang="ru-RU" sz="2400" dirty="0"/>
              <a:t>Музей Прадо , Мадрид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1798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94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Портрет </a:t>
            </a:r>
            <a:r>
              <a:rPr lang="ru-RU" sz="3600" dirty="0" err="1"/>
              <a:t>маркізи</a:t>
            </a:r>
            <a:r>
              <a:rPr lang="ru-RU" sz="3600" dirty="0"/>
              <a:t> Санта-</a:t>
            </a:r>
            <a:r>
              <a:rPr lang="ru-RU" sz="3600" dirty="0" err="1"/>
              <a:t>Крус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125 × 208 см</a:t>
            </a:r>
          </a:p>
          <a:p>
            <a:r>
              <a:rPr lang="ru-RU" sz="2800" dirty="0"/>
              <a:t>Прадо , Мадрид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56984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22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0768"/>
            <a:ext cx="4464496" cy="644729"/>
          </a:xfrm>
        </p:spPr>
        <p:txBody>
          <a:bodyPr/>
          <a:lstStyle/>
          <a:p>
            <a:r>
              <a:rPr lang="ru-RU" sz="4400" dirty="0"/>
              <a:t>Похорон сардинки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701" y="4797152"/>
            <a:ext cx="4459575" cy="804862"/>
          </a:xfrm>
        </p:spPr>
        <p:txBody>
          <a:bodyPr>
            <a:noAutofit/>
          </a:bodyPr>
          <a:lstStyle/>
          <a:p>
            <a:r>
              <a:rPr lang="ru-RU" sz="2400" dirty="0"/>
              <a:t>82.5 × 62 см</a:t>
            </a:r>
          </a:p>
          <a:p>
            <a:r>
              <a:rPr lang="ru-RU" sz="2400" dirty="0" err="1"/>
              <a:t>Королівська</a:t>
            </a:r>
            <a:r>
              <a:rPr lang="ru-RU" sz="2400" dirty="0"/>
              <a:t> </a:t>
            </a:r>
            <a:r>
              <a:rPr lang="ru-RU" sz="2400" dirty="0" err="1"/>
              <a:t>академія</a:t>
            </a:r>
            <a:r>
              <a:rPr lang="ru-RU" sz="2400" dirty="0"/>
              <a:t> </a:t>
            </a:r>
            <a:r>
              <a:rPr lang="ru-RU" sz="2400" dirty="0" err="1"/>
              <a:t>витончених</a:t>
            </a:r>
            <a:r>
              <a:rPr lang="ru-RU" sz="2400" dirty="0"/>
              <a:t> </a:t>
            </a:r>
            <a:r>
              <a:rPr lang="ru-RU" sz="2400" dirty="0" err="1"/>
              <a:t>мистецтв</a:t>
            </a:r>
            <a:r>
              <a:rPr lang="ru-RU" sz="2400" dirty="0"/>
              <a:t> Сан-Фернандо , Мадрид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6632"/>
            <a:ext cx="4896544" cy="659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25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Шабаш </a:t>
            </a:r>
            <a:r>
              <a:rPr lang="ru-RU" sz="3600" dirty="0" err="1"/>
              <a:t>відьом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140 × 438 см</a:t>
            </a:r>
          </a:p>
          <a:p>
            <a:r>
              <a:rPr lang="ru-RU" sz="3200" dirty="0"/>
              <a:t>Музей Прадо , Мадрид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12" y="764704"/>
            <a:ext cx="8856984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51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767021" cy="3468723"/>
          </a:xfrm>
        </p:spPr>
        <p:txBody>
          <a:bodyPr/>
          <a:lstStyle/>
          <a:p>
            <a:r>
              <a:rPr lang="uk-UA" sz="8000" dirty="0" smtClean="0"/>
              <a:t>Дякуємо за увагу!</a:t>
            </a:r>
            <a:endParaRPr lang="ru-RU" sz="8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5949280"/>
            <a:ext cx="7756264" cy="804862"/>
          </a:xfrm>
        </p:spPr>
        <p:txBody>
          <a:bodyPr/>
          <a:lstStyle/>
          <a:p>
            <a:r>
              <a:rPr lang="uk-UA" dirty="0" smtClean="0"/>
              <a:t>Виконали: </a:t>
            </a:r>
            <a:r>
              <a:rPr lang="uk-UA" dirty="0" err="1" smtClean="0"/>
              <a:t>Погрібніченко</a:t>
            </a:r>
            <a:r>
              <a:rPr lang="uk-UA" dirty="0" smtClean="0"/>
              <a:t> </a:t>
            </a:r>
            <a:r>
              <a:rPr lang="uk-UA" dirty="0" err="1" smtClean="0"/>
              <a:t>Володимер</a:t>
            </a:r>
            <a:r>
              <a:rPr lang="uk-UA" dirty="0" smtClean="0"/>
              <a:t>, Ковтун Аліна 11-А клас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03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4869160"/>
            <a:ext cx="7767021" cy="644729"/>
          </a:xfrm>
        </p:spPr>
        <p:txBody>
          <a:bodyPr/>
          <a:lstStyle/>
          <a:p>
            <a:r>
              <a:rPr lang="ru-RU" sz="4000" dirty="0"/>
              <a:t>Диего Веласкес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(</a:t>
            </a:r>
            <a:r>
              <a:rPr lang="ru-RU" sz="4000" dirty="0"/>
              <a:t>1599 —1660) 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683568" y="5517232"/>
            <a:ext cx="7756264" cy="804862"/>
          </a:xfrm>
        </p:spPr>
        <p:txBody>
          <a:bodyPr>
            <a:noAutofit/>
          </a:bodyPr>
          <a:lstStyle/>
          <a:p>
            <a:r>
              <a:rPr lang="uk-UA" sz="2400" dirty="0" smtClean="0"/>
              <a:t>І</a:t>
            </a:r>
            <a:r>
              <a:rPr lang="ru-RU" sz="2400" dirty="0" err="1" smtClean="0"/>
              <a:t>спанський</a:t>
            </a:r>
            <a:r>
              <a:rPr lang="ru-RU" sz="2400" dirty="0" smtClean="0"/>
              <a:t> </a:t>
            </a:r>
            <a:r>
              <a:rPr lang="ru-RU" sz="2400" dirty="0"/>
              <a:t>художник.</a:t>
            </a:r>
          </a:p>
          <a:p>
            <a:r>
              <a:rPr lang="ru-RU" sz="2400" dirty="0"/>
              <a:t>Автор </a:t>
            </a:r>
            <a:r>
              <a:rPr lang="ru-RU" sz="2400" dirty="0" err="1"/>
              <a:t>жанрових</a:t>
            </a:r>
            <a:r>
              <a:rPr lang="ru-RU" sz="2400" dirty="0"/>
              <a:t> картин і </a:t>
            </a:r>
            <a:r>
              <a:rPr lang="ru-RU" sz="2400" dirty="0" err="1"/>
              <a:t>портретів</a:t>
            </a:r>
            <a:r>
              <a:rPr lang="ru-RU" sz="2400" dirty="0"/>
              <a:t>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2" b="18112"/>
          <a:stretch>
            <a:fillRect/>
          </a:stretch>
        </p:blipFill>
        <p:spPr bwMode="auto">
          <a:xfrm rot="240000">
            <a:off x="2112151" y="283252"/>
            <a:ext cx="4915800" cy="396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6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1764704" y="980728"/>
            <a:ext cx="7560840" cy="644729"/>
          </a:xfrm>
        </p:spPr>
        <p:txBody>
          <a:bodyPr/>
          <a:lstStyle/>
          <a:p>
            <a:r>
              <a:rPr lang="ru-RU" sz="3600" dirty="0"/>
              <a:t>Портрет </a:t>
            </a:r>
            <a:r>
              <a:rPr lang="ru-RU" sz="3600" dirty="0" err="1" smtClean="0"/>
              <a:t>папи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 err="1"/>
              <a:t>Інокентія</a:t>
            </a:r>
            <a:r>
              <a:rPr lang="ru-RU" sz="3600" dirty="0"/>
              <a:t> </a:t>
            </a:r>
            <a:r>
              <a:rPr lang="ru-RU" sz="3600" dirty="0" smtClean="0"/>
              <a:t>Х</a:t>
            </a:r>
            <a:endParaRPr lang="ru-RU" sz="3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-1836712" y="5517232"/>
            <a:ext cx="7756264" cy="80486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140×119 </a:t>
            </a:r>
            <a:r>
              <a:rPr lang="ru-RU" sz="1800" dirty="0"/>
              <a:t>см</a:t>
            </a:r>
          </a:p>
          <a:p>
            <a:r>
              <a:rPr lang="ru-RU" sz="1800" dirty="0"/>
              <a:t>Галерея </a:t>
            </a:r>
            <a:r>
              <a:rPr lang="ru-RU" sz="1800" dirty="0" err="1" smtClean="0"/>
              <a:t>Доріа-Памфілі</a:t>
            </a:r>
            <a:r>
              <a:rPr lang="ru-RU" sz="1800" dirty="0" smtClean="0"/>
              <a:t>, </a:t>
            </a:r>
            <a:r>
              <a:rPr lang="ru-RU" sz="1800" dirty="0"/>
              <a:t>Рим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404664"/>
            <a:ext cx="5111139" cy="614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25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0608" y="1340768"/>
            <a:ext cx="7767021" cy="644729"/>
          </a:xfrm>
        </p:spPr>
        <p:txBody>
          <a:bodyPr/>
          <a:lstStyle/>
          <a:p>
            <a:r>
              <a:rPr lang="ru-RU" sz="5400" dirty="0" err="1"/>
              <a:t>Невідома</a:t>
            </a:r>
            <a:r>
              <a:rPr lang="ru-RU" sz="5400" dirty="0"/>
              <a:t> </a:t>
            </a:r>
            <a:r>
              <a:rPr lang="ru-RU" sz="5400" dirty="0" err="1" smtClean="0"/>
              <a:t>іспанка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>(1646)</a:t>
            </a:r>
            <a:endParaRPr lang="ru-RU" sz="5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303240" cy="648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5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2924944"/>
            <a:ext cx="3024336" cy="644729"/>
          </a:xfrm>
        </p:spPr>
        <p:txBody>
          <a:bodyPr/>
          <a:lstStyle/>
          <a:p>
            <a:r>
              <a:rPr lang="ru-RU" dirty="0" smtClean="0"/>
              <a:t>Портрет </a:t>
            </a:r>
            <a:r>
              <a:rPr lang="ru-RU" dirty="0"/>
              <a:t>графа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Оливареса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(1638)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8489" y="5805264"/>
            <a:ext cx="2875399" cy="804862"/>
          </a:xfrm>
        </p:spPr>
        <p:txBody>
          <a:bodyPr>
            <a:normAutofit/>
          </a:bodyPr>
          <a:lstStyle/>
          <a:p>
            <a:r>
              <a:rPr lang="ru-RU" sz="2000" dirty="0"/>
              <a:t>Эрмитаж, </a:t>
            </a:r>
            <a:r>
              <a:rPr lang="ru-RU" sz="2000" dirty="0" smtClean="0"/>
              <a:t>Санкт-Петербург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861309"/>
            <a:ext cx="5472608" cy="506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76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00" y="-1107504"/>
            <a:ext cx="2795945" cy="3165009"/>
          </a:xfrm>
        </p:spPr>
        <p:txBody>
          <a:bodyPr/>
          <a:lstStyle/>
          <a:p>
            <a:r>
              <a:rPr lang="ru-RU" dirty="0"/>
              <a:t>Три </a:t>
            </a:r>
            <a:r>
              <a:rPr lang="ru-RU" dirty="0" err="1"/>
              <a:t>музики</a:t>
            </a:r>
            <a:r>
              <a:rPr lang="ru-RU" dirty="0"/>
              <a:t> </a:t>
            </a:r>
            <a:r>
              <a:rPr lang="ru-RU" dirty="0" smtClean="0"/>
              <a:t> (</a:t>
            </a:r>
            <a:r>
              <a:rPr lang="ru-RU" dirty="0"/>
              <a:t>1599 — 1660)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806783"/>
            <a:ext cx="3235439" cy="804862"/>
          </a:xfrm>
        </p:spPr>
        <p:txBody>
          <a:bodyPr/>
          <a:lstStyle/>
          <a:p>
            <a:r>
              <a:rPr lang="ru-RU" dirty="0" err="1"/>
              <a:t>Берлін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80728"/>
            <a:ext cx="6086916" cy="482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06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3534229" cy="644729"/>
          </a:xfrm>
        </p:spPr>
        <p:txBody>
          <a:bodyPr/>
          <a:lstStyle/>
          <a:p>
            <a:r>
              <a:rPr lang="ru-RU" sz="4400" dirty="0" err="1"/>
              <a:t>Філіп</a:t>
            </a:r>
            <a:r>
              <a:rPr lang="ru-RU" sz="4400" dirty="0"/>
              <a:t> </a:t>
            </a:r>
            <a:r>
              <a:rPr lang="en-US" sz="4400" dirty="0"/>
              <a:t>IV </a:t>
            </a:r>
            <a:r>
              <a:rPr lang="ru-RU" sz="4400" dirty="0"/>
              <a:t>верхи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517232"/>
            <a:ext cx="2795494" cy="804862"/>
          </a:xfrm>
        </p:spPr>
        <p:txBody>
          <a:bodyPr>
            <a:normAutofit/>
          </a:bodyPr>
          <a:lstStyle/>
          <a:p>
            <a:r>
              <a:rPr lang="ru-RU" sz="2800" dirty="0" err="1"/>
              <a:t>Іспанія</a:t>
            </a:r>
            <a:r>
              <a:rPr lang="ru-RU" sz="2800" dirty="0"/>
              <a:t>, Мадрид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983" y="692696"/>
            <a:ext cx="5660017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8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Франсиско Гойя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(1746—1828) </a:t>
            </a:r>
            <a:r>
              <a:rPr lang="ru-RU" sz="3200" dirty="0"/>
              <a:t>— </a:t>
            </a:r>
            <a:r>
              <a:rPr lang="ru-RU" sz="3200" dirty="0" err="1"/>
              <a:t>іспанський</a:t>
            </a:r>
            <a:r>
              <a:rPr lang="ru-RU" sz="3200" dirty="0"/>
              <a:t> </a:t>
            </a:r>
            <a:r>
              <a:rPr lang="ru-RU" sz="3200" dirty="0" err="1"/>
              <a:t>живописець</a:t>
            </a:r>
            <a:r>
              <a:rPr lang="ru-RU" sz="3200" dirty="0"/>
              <a:t> і гравер.</a:t>
            </a:r>
          </a:p>
        </p:txBody>
      </p:sp>
      <p:pic>
        <p:nvPicPr>
          <p:cNvPr id="16388" name="Picture 4" descr="File:Vicente López Y Portaña 0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8" b="19268"/>
          <a:stretch>
            <a:fillRect/>
          </a:stretch>
        </p:blipFill>
        <p:spPr bwMode="auto">
          <a:xfrm rot="240000">
            <a:off x="1611175" y="347066"/>
            <a:ext cx="5992243" cy="416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8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err="1"/>
              <a:t>Поклоніння</a:t>
            </a:r>
            <a:r>
              <a:rPr lang="ru-RU" sz="4400" dirty="0"/>
              <a:t> </a:t>
            </a:r>
            <a:r>
              <a:rPr lang="ru-RU" sz="4400" dirty="0" err="1"/>
              <a:t>імені</a:t>
            </a:r>
            <a:r>
              <a:rPr lang="ru-RU" sz="4400" dirty="0"/>
              <a:t> Бога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Написана </a:t>
            </a:r>
            <a:r>
              <a:rPr lang="ru-RU" sz="3600" dirty="0"/>
              <a:t>на </a:t>
            </a:r>
            <a:r>
              <a:rPr lang="ru-RU" sz="3600" dirty="0" err="1"/>
              <a:t>стелі</a:t>
            </a:r>
            <a:r>
              <a:rPr lang="ru-RU" sz="3600" dirty="0"/>
              <a:t> купола малого хору </a:t>
            </a:r>
            <a:r>
              <a:rPr lang="ru-RU" sz="3600" dirty="0" err="1"/>
              <a:t>Богородиці</a:t>
            </a:r>
            <a:r>
              <a:rPr lang="ru-RU" sz="3600" dirty="0"/>
              <a:t> </a:t>
            </a:r>
            <a:r>
              <a:rPr lang="ru-RU" sz="3600" dirty="0" smtClean="0"/>
              <a:t>в </a:t>
            </a:r>
            <a:r>
              <a:rPr lang="ru-RU" sz="3600" dirty="0" err="1"/>
              <a:t>Сарагосі</a:t>
            </a:r>
            <a:r>
              <a:rPr lang="ru-RU" sz="3600" dirty="0"/>
              <a:t> 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9007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57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634</TotalTime>
  <Words>136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Твердый переплет</vt:lpstr>
      <vt:lpstr>Іспанські художники </vt:lpstr>
      <vt:lpstr>Диего Веласкес (1599 —1660) </vt:lpstr>
      <vt:lpstr>Портрет папи  Інокентія Х</vt:lpstr>
      <vt:lpstr>Невідома іспанка (1646)</vt:lpstr>
      <vt:lpstr>Портрет графа  Оливареса  (1638)    </vt:lpstr>
      <vt:lpstr>Три музики  (1599 — 1660)</vt:lpstr>
      <vt:lpstr>Філіп IV верхи</vt:lpstr>
      <vt:lpstr>Франсиско Гойя</vt:lpstr>
      <vt:lpstr>Поклоніння імені Бога</vt:lpstr>
      <vt:lpstr>Луг у Сан-Ісідро</vt:lpstr>
      <vt:lpstr>Піжмурки</vt:lpstr>
      <vt:lpstr>Маха оголена</vt:lpstr>
      <vt:lpstr>Портрет маркізи Санта-Крус</vt:lpstr>
      <vt:lpstr>Похорон сардинки</vt:lpstr>
      <vt:lpstr>Шабаш відьом</vt:lpstr>
      <vt:lpstr>Дякуємо за увагу!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2013-10-13T05:12:52Z</dcterms:created>
  <dcterms:modified xsi:type="dcterms:W3CDTF">2013-10-13T15:47:32Z</dcterms:modified>
</cp:coreProperties>
</file>