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D46287-547C-4837-93FB-07CEFC8373A3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072EB3-7A3E-4A11-8435-587539C6A3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Альберт </a:t>
            </a:r>
            <a:r>
              <a:rPr lang="ru-RU" dirty="0" err="1"/>
              <a:t>Ейнштейн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 err="1" smtClean="0"/>
              <a:t>Підготували</a:t>
            </a:r>
            <a:r>
              <a:rPr lang="ru-RU" dirty="0" smtClean="0"/>
              <a:t> </a:t>
            </a:r>
            <a:r>
              <a:rPr lang="ru-RU" dirty="0"/>
              <a:t>Семененко Анна та </a:t>
            </a:r>
            <a:r>
              <a:rPr lang="ru-RU" dirty="0" err="1"/>
              <a:t>Рискаль</a:t>
            </a:r>
            <a:r>
              <a:rPr lang="ru-RU" dirty="0"/>
              <a:t> Анна, </a:t>
            </a:r>
            <a:r>
              <a:rPr lang="ru-RU" dirty="0" err="1"/>
              <a:t>учениці</a:t>
            </a:r>
            <a:r>
              <a:rPr lang="ru-RU" dirty="0"/>
              <a:t> 10-Ф </a:t>
            </a:r>
            <a:r>
              <a:rPr lang="ru-RU" dirty="0" err="1"/>
              <a:t>класу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7540"/>
            <a:ext cx="5525392" cy="4346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9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96" y="0"/>
            <a:ext cx="85689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січня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1903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одружився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двадцятисемирічній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Мільові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Маріч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Вплив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Мільови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Маріч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дипломованого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математика, на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чоловіка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нашого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часу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залишається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нерозв'язаним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питанням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шлюб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швидше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інтелектуальним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союзом, і сам Альберт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називав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свою дружину «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творінням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рівним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мені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настільки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сильним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незалежним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як і я».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Між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Ейнштейном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Маріч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завжди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існувала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певна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відстань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оскільки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великий учений часто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потребу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проводити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наодинці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здійснення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своїх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Цікаво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радянський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фізик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Абрам Федорович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Йоффе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особисто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знайомий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Ейштейном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назвав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останнього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некролозі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Ейнштейном-Марічем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факт часто наводиться як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доказ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спільності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наукової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діяльності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видатного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фізика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дружини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висловлюються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припущення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Йоффе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додав до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прізвища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прізвище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дружини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лише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тому,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вважав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традицією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прийнятою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Швейцарії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096344" cy="2229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76" y="3443599"/>
            <a:ext cx="2384425" cy="19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43599"/>
            <a:ext cx="2308618" cy="332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7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ДИТИНСТВО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Альберт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народився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14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березня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1879 року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німецькому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Ульмі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незаможній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єврейській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сім'ї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Германа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Пауліни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молодша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сестра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Марія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Будинок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народився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вчений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зруйнований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бомбардувань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1944 року і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відновлений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Будучи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дитям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нерелігійних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батьків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Альберт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відвідував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католицьку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початкову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школу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Мюнхені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до 12-ти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років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досить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глибоко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віруючим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підлітком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хоча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розмежовував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християнське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іудейське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віровчення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читання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науково-популярних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книг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незабаром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зробило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вільнодумцем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назавжди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породило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ньому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недовіру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авторитетів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11" y="260648"/>
            <a:ext cx="238920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43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429"/>
            <a:ext cx="41399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Хлопчик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зростав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замкнутим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нетовариським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не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демонстрував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яких-небудь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значних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успіхів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Поширеною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думка,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дитинстві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Альберт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здібний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навчання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Як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докази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наводяться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низькі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показники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демонстрував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також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той факт,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майбутній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геній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вельми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пізно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почав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ходити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говорити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точка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зору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заперечується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багатьма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дослідниками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біографії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Альберта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Дійсно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вчителі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критикували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повільність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погану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успішність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пояснення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низької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успішності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труднощам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навчанні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слід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шукати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лінощі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поганих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здібностях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 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елементарній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скромності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несприйнятті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застарілих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педагогічних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методів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застосовувалися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німецьких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школах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кінця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XIX-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початку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XX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століть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можливій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дислексії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специфічній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мозку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"/>
          <a:stretch/>
        </p:blipFill>
        <p:spPr bwMode="auto">
          <a:xfrm>
            <a:off x="-1" y="3429"/>
            <a:ext cx="4302277" cy="6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3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260648"/>
            <a:ext cx="4680520" cy="5400600"/>
          </a:xfrm>
        </p:spPr>
        <p:txBody>
          <a:bodyPr>
            <a:noAutofit/>
          </a:bodyPr>
          <a:lstStyle/>
          <a:p>
            <a:pPr algn="r"/>
            <a:r>
              <a:rPr lang="ru-RU" sz="1600" dirty="0"/>
              <a:t>Коли Альберту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п'ять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,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батько</a:t>
            </a:r>
            <a:r>
              <a:rPr lang="ru-RU" sz="1600" dirty="0"/>
              <a:t> </a:t>
            </a:r>
            <a:r>
              <a:rPr lang="ru-RU" sz="1600" dirty="0" err="1"/>
              <a:t>вперше</a:t>
            </a:r>
            <a:r>
              <a:rPr lang="ru-RU" sz="1600" dirty="0"/>
              <a:t> показав </a:t>
            </a:r>
            <a:r>
              <a:rPr lang="ru-RU" sz="1600" dirty="0" err="1"/>
              <a:t>йому</a:t>
            </a:r>
            <a:r>
              <a:rPr lang="ru-RU" sz="1600" dirty="0"/>
              <a:t> компас. </a:t>
            </a:r>
            <a:r>
              <a:rPr lang="ru-RU" sz="1600" dirty="0" err="1"/>
              <a:t>Це</a:t>
            </a:r>
            <a:r>
              <a:rPr lang="ru-RU" sz="1600" dirty="0"/>
              <a:t> перше </a:t>
            </a:r>
            <a:r>
              <a:rPr lang="ru-RU" sz="1600" dirty="0" err="1"/>
              <a:t>враження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знайомства</a:t>
            </a:r>
            <a:r>
              <a:rPr lang="ru-RU" sz="1600" dirty="0"/>
              <a:t> з </a:t>
            </a:r>
            <a:r>
              <a:rPr lang="ru-RU" sz="1600" dirty="0" err="1"/>
              <a:t>технікою</a:t>
            </a:r>
            <a:r>
              <a:rPr lang="ru-RU" sz="1600" dirty="0"/>
              <a:t> у </a:t>
            </a:r>
            <a:r>
              <a:rPr lang="ru-RU" sz="1600" dirty="0" err="1"/>
              <a:t>Ейнштейна</a:t>
            </a:r>
            <a:r>
              <a:rPr lang="ru-RU" sz="1600" dirty="0"/>
              <a:t> </a:t>
            </a:r>
            <a:r>
              <a:rPr lang="ru-RU" sz="1600" dirty="0" err="1"/>
              <a:t>збереглося</a:t>
            </a:r>
            <a:r>
              <a:rPr lang="ru-RU" sz="1600" dirty="0"/>
              <a:t> на все </a:t>
            </a:r>
            <a:r>
              <a:rPr lang="ru-RU" sz="1600" dirty="0" err="1"/>
              <a:t>життя</a:t>
            </a:r>
            <a:r>
              <a:rPr lang="ru-RU" sz="1600" dirty="0"/>
              <a:t> і</a:t>
            </a:r>
            <a:r>
              <a:rPr lang="ru-RU" sz="1600" dirty="0" smtClean="0"/>
              <a:t>, </a:t>
            </a:r>
            <a:r>
              <a:rPr lang="ru-RU" sz="1600" dirty="0" err="1"/>
              <a:t>визначило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захоплення</a:t>
            </a:r>
            <a:r>
              <a:rPr lang="ru-RU" sz="1600" dirty="0"/>
              <a:t> </a:t>
            </a:r>
            <a:r>
              <a:rPr lang="ru-RU" sz="1600" dirty="0" err="1"/>
              <a:t>всілякими</a:t>
            </a:r>
            <a:r>
              <a:rPr lang="ru-RU" sz="1600" dirty="0"/>
              <a:t> </a:t>
            </a:r>
            <a:r>
              <a:rPr lang="ru-RU" sz="1600" dirty="0" err="1"/>
              <a:t>механізмами</a:t>
            </a:r>
            <a:r>
              <a:rPr lang="ru-RU" sz="1600" dirty="0"/>
              <a:t> і наукою. У 1889 р. </a:t>
            </a:r>
            <a:r>
              <a:rPr lang="ru-RU" sz="1600" dirty="0" err="1"/>
              <a:t>знайомий</a:t>
            </a:r>
            <a:r>
              <a:rPr lang="ru-RU" sz="1600" dirty="0"/>
              <a:t> студент-медик </a:t>
            </a:r>
            <a:r>
              <a:rPr lang="ru-RU" sz="1600" dirty="0" err="1"/>
              <a:t>познайомив</a:t>
            </a:r>
            <a:r>
              <a:rPr lang="ru-RU" sz="1600" dirty="0"/>
              <a:t> </a:t>
            </a:r>
            <a:r>
              <a:rPr lang="ru-RU" sz="1600" dirty="0" err="1"/>
              <a:t>Ейнштейна</a:t>
            </a:r>
            <a:r>
              <a:rPr lang="ru-RU" sz="1600" dirty="0"/>
              <a:t> з </a:t>
            </a:r>
            <a:r>
              <a:rPr lang="ru-RU" sz="1600" dirty="0" err="1"/>
              <a:t>класичною</a:t>
            </a:r>
            <a:r>
              <a:rPr lang="ru-RU" sz="1600" dirty="0"/>
              <a:t> </a:t>
            </a:r>
            <a:r>
              <a:rPr lang="ru-RU" sz="1600" dirty="0" err="1"/>
              <a:t>філософією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, з «</a:t>
            </a:r>
            <a:r>
              <a:rPr lang="ru-RU" sz="1600" dirty="0" err="1"/>
              <a:t>Критикою</a:t>
            </a:r>
            <a:r>
              <a:rPr lang="ru-RU" sz="1600" dirty="0"/>
              <a:t> чистого </a:t>
            </a:r>
            <a:r>
              <a:rPr lang="ru-RU" sz="1600" dirty="0" err="1"/>
              <a:t>розуму</a:t>
            </a:r>
            <a:r>
              <a:rPr lang="ru-RU" sz="1600" dirty="0"/>
              <a:t>» </a:t>
            </a:r>
            <a:r>
              <a:rPr lang="ru-RU" sz="1600" dirty="0" err="1"/>
              <a:t>Іммануїла</a:t>
            </a:r>
            <a:r>
              <a:rPr lang="ru-RU" sz="1600" dirty="0"/>
              <a:t> Канта. Твори Канта </a:t>
            </a:r>
            <a:r>
              <a:rPr lang="ru-RU" sz="1600" dirty="0" err="1"/>
              <a:t>також</a:t>
            </a:r>
            <a:r>
              <a:rPr lang="ru-RU" sz="1600" dirty="0"/>
              <a:t> у </a:t>
            </a:r>
            <a:r>
              <a:rPr lang="ru-RU" sz="1600" dirty="0" err="1"/>
              <a:t>значній</a:t>
            </a:r>
            <a:r>
              <a:rPr lang="ru-RU" sz="1600" dirty="0"/>
              <a:t> </a:t>
            </a:r>
            <a:r>
              <a:rPr lang="ru-RU" sz="1600" dirty="0" err="1"/>
              <a:t>мірі</a:t>
            </a:r>
            <a:r>
              <a:rPr lang="ru-RU" sz="1600" dirty="0"/>
              <a:t> </a:t>
            </a:r>
            <a:r>
              <a:rPr lang="ru-RU" sz="1600" dirty="0" err="1"/>
              <a:t>спонукали</a:t>
            </a:r>
            <a:r>
              <a:rPr lang="ru-RU" sz="1600" dirty="0"/>
              <a:t> </a:t>
            </a:r>
            <a:r>
              <a:rPr lang="ru-RU" sz="1600" dirty="0" err="1"/>
              <a:t>майбутнього</a:t>
            </a:r>
            <a:r>
              <a:rPr lang="ru-RU" sz="1600" dirty="0"/>
              <a:t> </a:t>
            </a:r>
            <a:r>
              <a:rPr lang="ru-RU" sz="1600" dirty="0" err="1"/>
              <a:t>вченого</a:t>
            </a:r>
            <a:r>
              <a:rPr lang="ru-RU" sz="1600" dirty="0"/>
              <a:t> до </a:t>
            </a:r>
            <a:r>
              <a:rPr lang="ru-RU" sz="1600" dirty="0" err="1"/>
              <a:t>вивчення</a:t>
            </a:r>
            <a:r>
              <a:rPr lang="ru-RU" sz="1600" dirty="0"/>
              <a:t> математики, </a:t>
            </a:r>
            <a:r>
              <a:rPr lang="ru-RU" sz="1600" dirty="0" err="1"/>
              <a:t>фізики</a:t>
            </a:r>
            <a:r>
              <a:rPr lang="ru-RU" sz="1600" dirty="0"/>
              <a:t> і </a:t>
            </a:r>
            <a:r>
              <a:rPr lang="ru-RU" sz="1600" dirty="0" err="1"/>
              <a:t>філософії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в </a:t>
            </a:r>
            <a:r>
              <a:rPr lang="ru-RU" sz="1600" dirty="0" err="1"/>
              <a:t>дитинстві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тиском</a:t>
            </a:r>
            <a:r>
              <a:rPr lang="ru-RU" sz="1600" dirty="0"/>
              <a:t> </a:t>
            </a:r>
            <a:r>
              <a:rPr lang="ru-RU" sz="1600" dirty="0" err="1"/>
              <a:t>матері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з шести </a:t>
            </a:r>
            <a:r>
              <a:rPr lang="ru-RU" sz="1600" dirty="0" err="1"/>
              <a:t>років</a:t>
            </a:r>
            <a:r>
              <a:rPr lang="ru-RU" sz="1600" dirty="0"/>
              <a:t> почав </a:t>
            </a:r>
            <a:r>
              <a:rPr lang="ru-RU" sz="1600" dirty="0" err="1"/>
              <a:t>займатися</a:t>
            </a:r>
            <a:r>
              <a:rPr lang="ru-RU" sz="1600" dirty="0"/>
              <a:t> </a:t>
            </a:r>
            <a:r>
              <a:rPr lang="ru-RU" sz="1600" dirty="0" err="1"/>
              <a:t>грою</a:t>
            </a:r>
            <a:r>
              <a:rPr lang="ru-RU" sz="1600" dirty="0"/>
              <a:t> на </a:t>
            </a:r>
            <a:r>
              <a:rPr lang="ru-RU" sz="1600" dirty="0" err="1"/>
              <a:t>скрипці</a:t>
            </a:r>
            <a:r>
              <a:rPr lang="ru-RU" sz="1600" dirty="0"/>
              <a:t>. </a:t>
            </a:r>
            <a:r>
              <a:rPr lang="ru-RU" sz="1600" dirty="0" err="1"/>
              <a:t>Захоплення</a:t>
            </a:r>
            <a:r>
              <a:rPr lang="ru-RU" sz="1600" dirty="0"/>
              <a:t> </a:t>
            </a:r>
            <a:r>
              <a:rPr lang="ru-RU" sz="1600" dirty="0" err="1"/>
              <a:t>музикою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зберігалося</a:t>
            </a:r>
            <a:r>
              <a:rPr lang="ru-RU" sz="1600" dirty="0"/>
              <a:t> у </a:t>
            </a:r>
            <a:r>
              <a:rPr lang="ru-RU" sz="1600" dirty="0" err="1"/>
              <a:t>Ейнштейна</a:t>
            </a:r>
            <a:r>
              <a:rPr lang="ru-RU" sz="1600" dirty="0"/>
              <a:t> </a:t>
            </a:r>
            <a:r>
              <a:rPr lang="ru-RU" sz="1600" dirty="0" err="1"/>
              <a:t>впродовж</a:t>
            </a:r>
            <a:r>
              <a:rPr lang="ru-RU" sz="1600" dirty="0"/>
              <a:t> </a:t>
            </a:r>
            <a:r>
              <a:rPr lang="ru-RU" sz="1600" dirty="0" err="1"/>
              <a:t>усього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, і у 1908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виступав</a:t>
            </a:r>
            <a:r>
              <a:rPr lang="ru-RU" sz="1600" dirty="0"/>
              <a:t> у </a:t>
            </a:r>
            <a:r>
              <a:rPr lang="ru-RU" sz="1600" dirty="0" err="1"/>
              <a:t>квінтеті</a:t>
            </a:r>
            <a:r>
              <a:rPr lang="ru-RU" sz="1600" dirty="0"/>
              <a:t> </a:t>
            </a:r>
            <a:r>
              <a:rPr lang="ru-RU" sz="1600" dirty="0" err="1"/>
              <a:t>музикантів-аматорів</a:t>
            </a:r>
            <a:r>
              <a:rPr lang="ru-RU" sz="1600" dirty="0"/>
              <a:t> (</a:t>
            </a:r>
            <a:r>
              <a:rPr lang="ru-RU" sz="1600" dirty="0" err="1"/>
              <a:t>спільно</a:t>
            </a:r>
            <a:r>
              <a:rPr lang="ru-RU" sz="1600" dirty="0"/>
              <a:t> з математиком, </a:t>
            </a:r>
            <a:r>
              <a:rPr lang="ru-RU" sz="1600" dirty="0" err="1"/>
              <a:t>поліцейським</a:t>
            </a:r>
            <a:r>
              <a:rPr lang="ru-RU" sz="1600" dirty="0"/>
              <a:t>, юристом і </a:t>
            </a:r>
            <a:r>
              <a:rPr lang="ru-RU" sz="1600" dirty="0" err="1"/>
              <a:t>палітурником</a:t>
            </a:r>
            <a:r>
              <a:rPr lang="ru-RU" sz="1600" dirty="0"/>
              <a:t>).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перебуваючи</a:t>
            </a:r>
            <a:r>
              <a:rPr lang="ru-RU" sz="1600" dirty="0"/>
              <a:t> в США у </a:t>
            </a:r>
            <a:r>
              <a:rPr lang="ru-RU" sz="1600" dirty="0" err="1"/>
              <a:t>Прінстоні</a:t>
            </a:r>
            <a:r>
              <a:rPr lang="ru-RU" sz="1600" dirty="0"/>
              <a:t>, у 1934 Альберт </a:t>
            </a:r>
            <a:r>
              <a:rPr lang="ru-RU" sz="1600" dirty="0" err="1"/>
              <a:t>Ейшнтейн</a:t>
            </a:r>
            <a:r>
              <a:rPr lang="ru-RU" sz="1600" dirty="0"/>
              <a:t> дав </a:t>
            </a:r>
            <a:r>
              <a:rPr lang="ru-RU" sz="1600" dirty="0" err="1"/>
              <a:t>доброчинний</a:t>
            </a:r>
            <a:r>
              <a:rPr lang="ru-RU" sz="1600" dirty="0"/>
              <a:t> концерт Моцарта для скрипки на </a:t>
            </a:r>
            <a:r>
              <a:rPr lang="ru-RU" sz="1600" dirty="0" err="1"/>
              <a:t>користь</a:t>
            </a:r>
            <a:r>
              <a:rPr lang="ru-RU" sz="1600" dirty="0"/>
              <a:t> </a:t>
            </a:r>
            <a:r>
              <a:rPr lang="ru-RU" sz="1600" dirty="0" err="1"/>
              <a:t>учених</a:t>
            </a:r>
            <a:r>
              <a:rPr lang="ru-RU" sz="1600" dirty="0"/>
              <a:t> і </a:t>
            </a:r>
            <a:r>
              <a:rPr lang="ru-RU" sz="1600" dirty="0" err="1"/>
              <a:t>діячів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емігрували</a:t>
            </a:r>
            <a:r>
              <a:rPr lang="ru-RU" sz="1600" dirty="0"/>
              <a:t> з </a:t>
            </a:r>
            <a:r>
              <a:rPr lang="ru-RU" sz="1600" dirty="0" err="1"/>
              <a:t>нацистської</a:t>
            </a:r>
            <a:r>
              <a:rPr lang="ru-RU" sz="1600" dirty="0"/>
              <a:t> </a:t>
            </a:r>
            <a:r>
              <a:rPr lang="ru-RU" sz="1600" dirty="0" err="1"/>
              <a:t>Німеччини</a:t>
            </a:r>
            <a:r>
              <a:rPr lang="ru-RU" sz="16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2592288" cy="347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07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243" y="188640"/>
            <a:ext cx="4824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Навчаючись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Луїтпольській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гімназії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Альберт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вперше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звернувся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самоосвіти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віці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12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років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1891 р.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почав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самостійно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математику за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допомогою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шкільного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підручника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геометрії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Хоча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часто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стверджується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ніби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некомпетентним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математиці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але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також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відповідає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дійсності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гімназії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вже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перших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точних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наук,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укорінена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система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механічного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заучування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матеріалу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вивчається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яка, як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сам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вважав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шкоди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самому духу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мисленню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як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відносно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тиранічне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ставлення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вчителів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викликало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Альберта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неприйняття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тому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часто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сперечався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своїми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викладачами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продовжували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вважати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безперспективним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учнем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2640013" cy="3608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50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476672"/>
            <a:ext cx="6172200" cy="1371600"/>
          </a:xfrm>
        </p:spPr>
        <p:txBody>
          <a:bodyPr>
            <a:noAutofit/>
          </a:bodyPr>
          <a:lstStyle/>
          <a:p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Рік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чудес». </a:t>
            </a:r>
            <a:r>
              <a:rPr lang="ru-RU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Спеціальна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теорія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відносності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600" dirty="0" smtClean="0"/>
          </a:p>
          <a:p>
            <a:r>
              <a:rPr lang="ru-RU" sz="1600" dirty="0" smtClean="0"/>
              <a:t>1904 </a:t>
            </a:r>
            <a:r>
              <a:rPr lang="ru-RU" sz="1600" dirty="0"/>
              <a:t>року «</a:t>
            </a:r>
            <a:r>
              <a:rPr lang="ru-RU" sz="1600" dirty="0" err="1"/>
              <a:t>Аннали</a:t>
            </a:r>
            <a:r>
              <a:rPr lang="ru-RU" sz="1600" dirty="0"/>
              <a:t> </a:t>
            </a:r>
            <a:r>
              <a:rPr lang="ru-RU" sz="1600" dirty="0" err="1"/>
              <a:t>фізики</a:t>
            </a:r>
            <a:r>
              <a:rPr lang="ru-RU" sz="1600" dirty="0"/>
              <a:t>» </a:t>
            </a:r>
            <a:r>
              <a:rPr lang="ru-RU" sz="1600" dirty="0" err="1"/>
              <a:t>отримали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Альберта </a:t>
            </a:r>
            <a:r>
              <a:rPr lang="ru-RU" sz="1600" dirty="0" err="1"/>
              <a:t>Ейнштейна</a:t>
            </a:r>
            <a:r>
              <a:rPr lang="ru-RU" sz="1600" dirty="0"/>
              <a:t> низку статей, </a:t>
            </a:r>
            <a:r>
              <a:rPr lang="ru-RU" sz="1600" dirty="0" err="1"/>
              <a:t>присвячених</a:t>
            </a:r>
            <a:r>
              <a:rPr lang="ru-RU" sz="1600" dirty="0"/>
              <a:t> </a:t>
            </a:r>
            <a:r>
              <a:rPr lang="ru-RU" sz="1600" dirty="0" err="1"/>
              <a:t>вивченню</a:t>
            </a:r>
            <a:r>
              <a:rPr lang="ru-RU" sz="1600" dirty="0"/>
              <a:t> </a:t>
            </a:r>
            <a:r>
              <a:rPr lang="ru-RU" sz="1600" dirty="0" err="1"/>
              <a:t>питань</a:t>
            </a:r>
            <a:r>
              <a:rPr lang="ru-RU" sz="1600" dirty="0"/>
              <a:t> </a:t>
            </a:r>
            <a:r>
              <a:rPr lang="ru-RU" sz="1600" dirty="0" err="1"/>
              <a:t>статистичної</a:t>
            </a:r>
            <a:r>
              <a:rPr lang="ru-RU" sz="1600" dirty="0"/>
              <a:t> </a:t>
            </a:r>
            <a:r>
              <a:rPr lang="ru-RU" sz="1600" dirty="0" err="1"/>
              <a:t>механіки</a:t>
            </a:r>
            <a:r>
              <a:rPr lang="ru-RU" sz="1600" dirty="0"/>
              <a:t> й </a:t>
            </a:r>
            <a:r>
              <a:rPr lang="ru-RU" sz="1600" dirty="0" err="1"/>
              <a:t>молекулярної</a:t>
            </a:r>
            <a:r>
              <a:rPr lang="ru-RU" sz="1600" dirty="0"/>
              <a:t> </a:t>
            </a:r>
            <a:r>
              <a:rPr lang="ru-RU" sz="1600" dirty="0" err="1"/>
              <a:t>фізики</a:t>
            </a:r>
            <a:r>
              <a:rPr lang="ru-RU" sz="1600" dirty="0"/>
              <a:t>. Вони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опубліковані</a:t>
            </a:r>
            <a:r>
              <a:rPr lang="ru-RU" sz="1600" dirty="0"/>
              <a:t> 1905 року, </a:t>
            </a:r>
            <a:r>
              <a:rPr lang="ru-RU" sz="1600" dirty="0" err="1"/>
              <a:t>відкривши</a:t>
            </a:r>
            <a:r>
              <a:rPr lang="ru-RU" sz="1600" dirty="0"/>
              <a:t> так званий «</a:t>
            </a:r>
            <a:r>
              <a:rPr lang="ru-RU" sz="1600" dirty="0" err="1"/>
              <a:t>Рік</a:t>
            </a:r>
            <a:r>
              <a:rPr lang="ru-RU" sz="1600" dirty="0"/>
              <a:t> чудес</a:t>
            </a:r>
            <a:r>
              <a:rPr lang="ru-RU" sz="1600" dirty="0" smtClean="0"/>
              <a:t>»</a:t>
            </a:r>
            <a:r>
              <a:rPr lang="en-US" sz="1600" dirty="0" smtClean="0"/>
              <a:t>, </a:t>
            </a:r>
            <a:r>
              <a:rPr lang="ru-RU" sz="1600" dirty="0"/>
              <a:t>коли </a:t>
            </a:r>
            <a:r>
              <a:rPr lang="ru-RU" sz="1600" dirty="0" err="1"/>
              <a:t>чотири</a:t>
            </a:r>
            <a:r>
              <a:rPr lang="ru-RU" sz="1600" dirty="0"/>
              <a:t> </a:t>
            </a:r>
            <a:r>
              <a:rPr lang="ru-RU" sz="1600" dirty="0" err="1"/>
              <a:t>статті</a:t>
            </a:r>
            <a:r>
              <a:rPr lang="ru-RU" sz="1600" dirty="0"/>
              <a:t> </a:t>
            </a:r>
            <a:r>
              <a:rPr lang="ru-RU" sz="1600" dirty="0" err="1"/>
              <a:t>Ейнштейна</a:t>
            </a:r>
            <a:r>
              <a:rPr lang="ru-RU" sz="1600" dirty="0"/>
              <a:t> </a:t>
            </a:r>
            <a:r>
              <a:rPr lang="ru-RU" sz="1600" dirty="0" err="1"/>
              <a:t>зробили</a:t>
            </a:r>
            <a:r>
              <a:rPr lang="ru-RU" sz="1600" dirty="0"/>
              <a:t> </a:t>
            </a:r>
            <a:r>
              <a:rPr lang="ru-RU" sz="1600" dirty="0" err="1"/>
              <a:t>революцію</a:t>
            </a:r>
            <a:r>
              <a:rPr lang="ru-RU" sz="1600" dirty="0"/>
              <a:t> в </a:t>
            </a:r>
            <a:r>
              <a:rPr lang="ru-RU" sz="1600" dirty="0" err="1"/>
              <a:t>теоретичній</a:t>
            </a:r>
            <a:r>
              <a:rPr lang="ru-RU" sz="1600" dirty="0"/>
              <a:t> </a:t>
            </a:r>
            <a:r>
              <a:rPr lang="ru-RU" sz="1600" dirty="0" err="1"/>
              <a:t>фізиці</a:t>
            </a:r>
            <a:r>
              <a:rPr lang="ru-RU" sz="1600" dirty="0"/>
              <a:t>, </a:t>
            </a:r>
            <a:r>
              <a:rPr lang="ru-RU" sz="1600" dirty="0" err="1"/>
              <a:t>поклавши</a:t>
            </a:r>
            <a:r>
              <a:rPr lang="ru-RU" sz="1600" dirty="0"/>
              <a:t> початок </a:t>
            </a:r>
            <a:r>
              <a:rPr lang="ru-RU" sz="1600" dirty="0" err="1"/>
              <a:t>теорії</a:t>
            </a:r>
            <a:r>
              <a:rPr lang="ru-RU" sz="1600" dirty="0"/>
              <a:t> </a:t>
            </a:r>
            <a:r>
              <a:rPr lang="ru-RU" sz="1600" dirty="0" err="1"/>
              <a:t>відносності</a:t>
            </a:r>
            <a:r>
              <a:rPr lang="ru-RU" sz="1600" dirty="0"/>
              <a:t>, у </a:t>
            </a:r>
            <a:r>
              <a:rPr lang="ru-RU" sz="1600" dirty="0" err="1"/>
              <a:t>якій</a:t>
            </a:r>
            <a:r>
              <a:rPr lang="ru-RU" sz="1600" dirty="0"/>
              <a:t> </a:t>
            </a:r>
            <a:r>
              <a:rPr lang="ru-RU" sz="1600" dirty="0" err="1"/>
              <a:t>Ейнштейн</a:t>
            </a:r>
            <a:r>
              <a:rPr lang="ru-RU" sz="1600" dirty="0"/>
              <a:t> </a:t>
            </a:r>
            <a:r>
              <a:rPr lang="ru-RU" sz="1600" dirty="0" err="1"/>
              <a:t>замінив</a:t>
            </a:r>
            <a:r>
              <a:rPr lang="ru-RU" sz="1600" dirty="0"/>
              <a:t> </a:t>
            </a:r>
            <a:r>
              <a:rPr lang="ru-RU" sz="1600" dirty="0" err="1"/>
              <a:t>розгляд</a:t>
            </a:r>
            <a:r>
              <a:rPr lang="ru-RU" sz="1600" dirty="0"/>
              <a:t> </a:t>
            </a:r>
            <a:r>
              <a:rPr lang="ru-RU" sz="1600" dirty="0" err="1"/>
              <a:t>частинок</a:t>
            </a:r>
            <a:r>
              <a:rPr lang="ru-RU" sz="1600" dirty="0"/>
              <a:t> </a:t>
            </a:r>
            <a:r>
              <a:rPr lang="ru-RU" sz="1600" dirty="0" err="1"/>
              <a:t>розглядом</a:t>
            </a:r>
            <a:r>
              <a:rPr lang="ru-RU" sz="1600" dirty="0"/>
              <a:t> </a:t>
            </a:r>
            <a:r>
              <a:rPr lang="ru-RU" sz="1600" dirty="0" err="1"/>
              <a:t>подій</a:t>
            </a:r>
            <a:r>
              <a:rPr lang="ru-RU" sz="1600" dirty="0"/>
              <a:t> і перевернув </a:t>
            </a:r>
            <a:r>
              <a:rPr lang="ru-RU" sz="1600" dirty="0" err="1"/>
              <a:t>уявлення</a:t>
            </a:r>
            <a:r>
              <a:rPr lang="ru-RU" sz="1600" dirty="0"/>
              <a:t> про </a:t>
            </a:r>
            <a:r>
              <a:rPr lang="ru-RU" sz="1600" dirty="0" err="1"/>
              <a:t>фотоефект</a:t>
            </a:r>
            <a:r>
              <a:rPr lang="ru-RU" sz="1600" dirty="0"/>
              <a:t> і </a:t>
            </a:r>
            <a:r>
              <a:rPr lang="ru-RU" sz="1600" dirty="0" err="1"/>
              <a:t>броунівський</a:t>
            </a:r>
            <a:r>
              <a:rPr lang="ru-RU" sz="1600" dirty="0"/>
              <a:t> </a:t>
            </a:r>
            <a:r>
              <a:rPr lang="ru-RU" sz="1600" dirty="0" err="1"/>
              <a:t>рух</a:t>
            </a:r>
            <a:r>
              <a:rPr lang="ru-RU" sz="1600" dirty="0"/>
              <a:t>. </a:t>
            </a:r>
            <a:r>
              <a:rPr lang="ru-RU" sz="1600" dirty="0" err="1"/>
              <a:t>Фізичне</a:t>
            </a:r>
            <a:r>
              <a:rPr lang="ru-RU" sz="1600" dirty="0"/>
              <a:t> </a:t>
            </a:r>
            <a:r>
              <a:rPr lang="ru-RU" sz="1600" dirty="0" err="1"/>
              <a:t>співтовариство</a:t>
            </a:r>
            <a:r>
              <a:rPr lang="ru-RU" sz="1600" dirty="0"/>
              <a:t> в </a:t>
            </a:r>
            <a:r>
              <a:rPr lang="ru-RU" sz="1600" dirty="0" err="1"/>
              <a:t>цілому</a:t>
            </a:r>
            <a:r>
              <a:rPr lang="ru-RU" sz="1600" dirty="0"/>
              <a:t> </a:t>
            </a:r>
            <a:r>
              <a:rPr lang="ru-RU" sz="1600" dirty="0" err="1"/>
              <a:t>погоджується</a:t>
            </a:r>
            <a:r>
              <a:rPr lang="ru-RU" sz="1600" dirty="0"/>
              <a:t> з </a:t>
            </a:r>
            <a:r>
              <a:rPr lang="ru-RU" sz="1600" dirty="0" err="1"/>
              <a:t>тим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три з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/>
              <a:t> </a:t>
            </a:r>
            <a:r>
              <a:rPr lang="ru-RU" sz="1600" dirty="0" err="1"/>
              <a:t>заслуговували</a:t>
            </a:r>
            <a:r>
              <a:rPr lang="ru-RU" sz="1600" dirty="0"/>
              <a:t> на </a:t>
            </a:r>
            <a:r>
              <a:rPr lang="ru-RU" sz="1600" dirty="0" err="1"/>
              <a:t>Нобелівську</a:t>
            </a:r>
            <a:r>
              <a:rPr lang="ru-RU" sz="1600" dirty="0"/>
              <a:t> </a:t>
            </a:r>
            <a:r>
              <a:rPr lang="ru-RU" sz="1600" dirty="0" err="1"/>
              <a:t>премію</a:t>
            </a:r>
            <a:r>
              <a:rPr lang="ru-RU" sz="1600" dirty="0"/>
              <a:t>, яка </a:t>
            </a:r>
            <a:r>
              <a:rPr lang="ru-RU" sz="1600" dirty="0" err="1"/>
              <a:t>врешті-решт</a:t>
            </a:r>
            <a:r>
              <a:rPr lang="ru-RU" sz="1600" dirty="0"/>
              <a:t> </a:t>
            </a:r>
            <a:r>
              <a:rPr lang="ru-RU" sz="1600" dirty="0" err="1"/>
              <a:t>дісталася</a:t>
            </a:r>
            <a:r>
              <a:rPr lang="ru-RU" sz="1600" dirty="0"/>
              <a:t> </a:t>
            </a:r>
            <a:r>
              <a:rPr lang="ru-RU" sz="1600" dirty="0" err="1"/>
              <a:t>Ейнштейнові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за роботу з </a:t>
            </a:r>
            <a:r>
              <a:rPr lang="ru-RU" sz="1600" dirty="0" err="1"/>
              <a:t>фотоефекту</a:t>
            </a:r>
            <a:r>
              <a:rPr lang="ru-RU" sz="1600" dirty="0"/>
              <a:t> —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дивний</a:t>
            </a:r>
            <a:r>
              <a:rPr lang="ru-RU" sz="1600" dirty="0"/>
              <a:t> факт, коли </a:t>
            </a:r>
            <a:r>
              <a:rPr lang="ru-RU" sz="1600" dirty="0" err="1"/>
              <a:t>врахувати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вчений</a:t>
            </a:r>
            <a:r>
              <a:rPr lang="ru-RU" sz="1600" dirty="0"/>
              <a:t> </a:t>
            </a:r>
            <a:r>
              <a:rPr lang="ru-RU" sz="1600" dirty="0" err="1"/>
              <a:t>відомий</a:t>
            </a:r>
            <a:r>
              <a:rPr lang="ru-RU" sz="1600" dirty="0"/>
              <a:t>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теорії</a:t>
            </a:r>
            <a:r>
              <a:rPr lang="ru-RU" sz="1600" dirty="0"/>
              <a:t> </a:t>
            </a:r>
            <a:r>
              <a:rPr lang="ru-RU" sz="1600" dirty="0" err="1"/>
              <a:t>відносності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пояснити</a:t>
            </a:r>
            <a:r>
              <a:rPr lang="ru-RU" sz="1600" dirty="0"/>
              <a:t> </a:t>
            </a:r>
            <a:r>
              <a:rPr lang="ru-RU" sz="1600" dirty="0" err="1"/>
              <a:t>відсутністю</a:t>
            </a:r>
            <a:r>
              <a:rPr lang="ru-RU" sz="1600" dirty="0"/>
              <a:t> </a:t>
            </a:r>
            <a:r>
              <a:rPr lang="ru-RU" sz="1600" dirty="0" err="1"/>
              <a:t>наочного</a:t>
            </a:r>
            <a:r>
              <a:rPr lang="ru-RU" sz="1600" dirty="0"/>
              <a:t> </a:t>
            </a:r>
            <a:r>
              <a:rPr lang="ru-RU" sz="1600" dirty="0" err="1"/>
              <a:t>експериментального</a:t>
            </a:r>
            <a:r>
              <a:rPr lang="ru-RU" sz="1600" dirty="0"/>
              <a:t> </a:t>
            </a:r>
            <a:r>
              <a:rPr lang="ru-RU" sz="1600" dirty="0" err="1"/>
              <a:t>підтвердження</a:t>
            </a:r>
            <a:r>
              <a:rPr lang="ru-RU" sz="1600" dirty="0"/>
              <a:t> </a:t>
            </a:r>
            <a:r>
              <a:rPr lang="ru-RU" sz="1600" dirty="0" err="1"/>
              <a:t>спеціальної</a:t>
            </a:r>
            <a:r>
              <a:rPr lang="ru-RU" sz="1600" dirty="0"/>
              <a:t> </a:t>
            </a:r>
            <a:r>
              <a:rPr lang="ru-RU" sz="1600" dirty="0" err="1"/>
              <a:t>теорії</a:t>
            </a:r>
            <a:r>
              <a:rPr lang="ru-RU" sz="1600" dirty="0"/>
              <a:t> </a:t>
            </a:r>
            <a:r>
              <a:rPr lang="ru-RU" sz="1600" dirty="0" err="1"/>
              <a:t>відносності</a:t>
            </a:r>
            <a:r>
              <a:rPr lang="ru-RU" sz="1600" dirty="0"/>
              <a:t>, через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тогочасне</a:t>
            </a:r>
            <a:r>
              <a:rPr lang="ru-RU" sz="1600" dirty="0"/>
              <a:t> </a:t>
            </a:r>
            <a:r>
              <a:rPr lang="ru-RU" sz="1600" dirty="0" err="1"/>
              <a:t>наукове</a:t>
            </a:r>
            <a:r>
              <a:rPr lang="ru-RU" sz="1600" dirty="0"/>
              <a:t> </a:t>
            </a:r>
            <a:r>
              <a:rPr lang="ru-RU" sz="1600" dirty="0" err="1"/>
              <a:t>товариство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сприймало</a:t>
            </a:r>
            <a:r>
              <a:rPr lang="ru-RU" sz="1600" dirty="0"/>
              <a:t> неоднозначно. </a:t>
            </a:r>
            <a:r>
              <a:rPr lang="ru-RU" sz="1600" dirty="0" smtClean="0"/>
              <a:t>Тому </a:t>
            </a:r>
            <a:r>
              <a:rPr lang="ru-RU" sz="1600" dirty="0"/>
              <a:t>для консенсусу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визнано</a:t>
            </a:r>
            <a:r>
              <a:rPr lang="ru-RU" sz="1600" dirty="0"/>
              <a:t> </a:t>
            </a:r>
            <a:r>
              <a:rPr lang="ru-RU" sz="1600" dirty="0" err="1"/>
              <a:t>доцільним</a:t>
            </a:r>
            <a:r>
              <a:rPr lang="ru-RU" sz="1600" dirty="0"/>
              <a:t> </a:t>
            </a:r>
            <a:r>
              <a:rPr lang="ru-RU" sz="1600" dirty="0" err="1"/>
              <a:t>нагородити</a:t>
            </a:r>
            <a:r>
              <a:rPr lang="ru-RU" sz="1600" dirty="0"/>
              <a:t> </a:t>
            </a:r>
            <a:r>
              <a:rPr lang="ru-RU" sz="1600" dirty="0" err="1"/>
              <a:t>Ейнштейна</a:t>
            </a:r>
            <a:r>
              <a:rPr lang="ru-RU" sz="1600" dirty="0"/>
              <a:t> </a:t>
            </a:r>
            <a:r>
              <a:rPr lang="ru-RU" sz="1600" dirty="0" err="1"/>
              <a:t>премію</a:t>
            </a:r>
            <a:r>
              <a:rPr lang="ru-RU" sz="1600" dirty="0"/>
              <a:t> за </a:t>
            </a:r>
            <a:r>
              <a:rPr lang="ru-RU" sz="1600" dirty="0" err="1"/>
              <a:t>пояснення</a:t>
            </a:r>
            <a:r>
              <a:rPr lang="ru-RU" sz="1600" dirty="0"/>
              <a:t> </a:t>
            </a:r>
            <a:r>
              <a:rPr lang="ru-RU" sz="1600" dirty="0" err="1"/>
              <a:t>явища</a:t>
            </a:r>
            <a:r>
              <a:rPr lang="ru-RU" sz="1600" dirty="0"/>
              <a:t> </a:t>
            </a:r>
            <a:r>
              <a:rPr lang="ru-RU" sz="1600" dirty="0" err="1"/>
              <a:t>фотоефекту</a:t>
            </a:r>
            <a:r>
              <a:rPr lang="ru-RU" sz="1600" dirty="0"/>
              <a:t>, </a:t>
            </a:r>
            <a:r>
              <a:rPr lang="ru-RU" sz="1600" dirty="0" err="1"/>
              <a:t>наукова</a:t>
            </a:r>
            <a:r>
              <a:rPr lang="ru-RU" sz="1600" dirty="0"/>
              <a:t> </a:t>
            </a:r>
            <a:r>
              <a:rPr lang="ru-RU" sz="1600" dirty="0" err="1"/>
              <a:t>цінність</a:t>
            </a:r>
            <a:r>
              <a:rPr lang="ru-RU" sz="1600" dirty="0"/>
              <a:t>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беззаперечною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46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5976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Початок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наукової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діяльності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1900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закінчив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Політехнікум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отримавши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диплом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викладача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математики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фізики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Хоча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успішність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зразковою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серйозно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зацікавився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цілим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рядом наук, у тому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геологією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біологією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історією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культури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літературознавством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політичною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економією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Хоча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наступному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1901 року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отримав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громадянство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Швейцарії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але аж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1902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міг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постійне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місце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лише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підробляв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замінюючи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вчителя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Вінтерурі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армію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покликаний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через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плоскостопість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розширення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вен.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Унаслідок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відсутності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заробітку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Альберт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буквально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голодував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приймаючи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їжу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декілька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поспіль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Згодом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стало причиною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хвороби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печінки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нагадувала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 себе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кінця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381250" cy="325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70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8507" y="2276872"/>
            <a:ext cx="7200800" cy="3096344"/>
          </a:xfrm>
        </p:spPr>
        <p:txBody>
          <a:bodyPr>
            <a:noAutofit/>
          </a:bodyPr>
          <a:lstStyle/>
          <a:p>
            <a:r>
              <a:rPr lang="ru-RU" dirty="0"/>
              <a:t>Не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переслідували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1900–1902 </a:t>
            </a:r>
            <a:r>
              <a:rPr lang="ru-RU" dirty="0" err="1"/>
              <a:t>рр</a:t>
            </a:r>
            <a:r>
              <a:rPr lang="ru-RU" dirty="0"/>
              <a:t>., </a:t>
            </a:r>
            <a:r>
              <a:rPr lang="ru-RU" dirty="0" err="1"/>
              <a:t>Ейнштейн</a:t>
            </a:r>
            <a:r>
              <a:rPr lang="ru-RU" dirty="0"/>
              <a:t> </a:t>
            </a:r>
            <a:r>
              <a:rPr lang="ru-RU" dirty="0" err="1"/>
              <a:t>знаходив</a:t>
            </a:r>
            <a:r>
              <a:rPr lang="ru-RU" dirty="0"/>
              <a:t> час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. У 1901 р. </a:t>
            </a:r>
            <a:r>
              <a:rPr lang="ru-RU" dirty="0" err="1"/>
              <a:t>берлінські</a:t>
            </a:r>
            <a:r>
              <a:rPr lang="ru-RU" dirty="0"/>
              <a:t> «</a:t>
            </a:r>
            <a:r>
              <a:rPr lang="ru-RU" dirty="0" err="1"/>
              <a:t>Аннали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» </a:t>
            </a:r>
            <a:r>
              <a:rPr lang="ru-RU" dirty="0" err="1"/>
              <a:t>опублікували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першу </a:t>
            </a:r>
            <a:r>
              <a:rPr lang="ru-RU" dirty="0" err="1"/>
              <a:t>статтю</a:t>
            </a:r>
            <a:r>
              <a:rPr lang="ru-RU" dirty="0"/>
              <a:t> «</a:t>
            </a:r>
            <a:r>
              <a:rPr lang="ru-RU" dirty="0" err="1"/>
              <a:t>Наслідки</a:t>
            </a:r>
            <a:r>
              <a:rPr lang="ru-RU" dirty="0"/>
              <a:t> з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капілярності</a:t>
            </a:r>
            <a:r>
              <a:rPr lang="ru-RU" dirty="0"/>
              <a:t>», </a:t>
            </a:r>
            <a:r>
              <a:rPr lang="ru-RU" dirty="0" err="1"/>
              <a:t>присвячену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сил </a:t>
            </a:r>
            <a:r>
              <a:rPr lang="ru-RU" dirty="0" err="1"/>
              <a:t>притягання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атомами </a:t>
            </a:r>
            <a:r>
              <a:rPr lang="ru-RU" dirty="0" err="1"/>
              <a:t>рідин</a:t>
            </a:r>
            <a:r>
              <a:rPr lang="ru-RU" dirty="0"/>
              <a:t>, </a:t>
            </a:r>
            <a:r>
              <a:rPr lang="ru-RU" dirty="0" err="1"/>
              <a:t>проведеному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капілярного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2876751" cy="2229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07" y="4445438"/>
            <a:ext cx="3277539" cy="2221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01" y="116632"/>
            <a:ext cx="1667303" cy="2162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 b="11944"/>
          <a:stretch/>
        </p:blipFill>
        <p:spPr bwMode="auto">
          <a:xfrm>
            <a:off x="4980085" y="220297"/>
            <a:ext cx="3240360" cy="2074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4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деякий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Ейнштейнові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удалось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влаштуватися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вчителем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математики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фізики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Шафхаузені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пансіонаті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іноземців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поступали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вищі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навчальні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заклади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Швейцарії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Один 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друзів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математик Марсель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Гроссман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одночасно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батьком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одного 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рекомендував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посаду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експерта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третього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федеральне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Бюро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патентування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винаходів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окладом 3500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франків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Великий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фізик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працював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Бюро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патентів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Швейцарії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липня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1902 по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жовтень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1909,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займаючись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переважно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патентуванням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винаходів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пов'язаних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електромагнетизмом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З 1903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постійним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працівником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Бюро. Характер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дозволяв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Ейнштейнові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присвячувати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вільний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теоретичної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фізики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2881"/>
            <a:ext cx="1908175" cy="250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3405"/>
            <a:ext cx="1712913" cy="2182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90925"/>
            <a:ext cx="2619201" cy="3932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8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1094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Альберт Ейнштейн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Альберт Ейнштейн</dc:title>
  <dc:creator>123</dc:creator>
  <cp:lastModifiedBy>123</cp:lastModifiedBy>
  <cp:revision>6</cp:revision>
  <dcterms:created xsi:type="dcterms:W3CDTF">2013-01-28T18:07:09Z</dcterms:created>
  <dcterms:modified xsi:type="dcterms:W3CDTF">2013-01-28T19:09:19Z</dcterms:modified>
</cp:coreProperties>
</file>