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6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85D1-A107-4A6B-BF32-914EC90EB3F8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3030-798C-43DD-8FBD-9A44E4EB8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85D1-A107-4A6B-BF32-914EC90EB3F8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3030-798C-43DD-8FBD-9A44E4EB8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85D1-A107-4A6B-BF32-914EC90EB3F8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3030-798C-43DD-8FBD-9A44E4EB8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85D1-A107-4A6B-BF32-914EC90EB3F8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3030-798C-43DD-8FBD-9A44E4EB8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85D1-A107-4A6B-BF32-914EC90EB3F8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3030-798C-43DD-8FBD-9A44E4EB8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85D1-A107-4A6B-BF32-914EC90EB3F8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3030-798C-43DD-8FBD-9A44E4EB8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85D1-A107-4A6B-BF32-914EC90EB3F8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3030-798C-43DD-8FBD-9A44E4EB8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85D1-A107-4A6B-BF32-914EC90EB3F8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3030-798C-43DD-8FBD-9A44E4EB8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85D1-A107-4A6B-BF32-914EC90EB3F8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3030-798C-43DD-8FBD-9A44E4EB8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85D1-A107-4A6B-BF32-914EC90EB3F8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3030-798C-43DD-8FBD-9A44E4EB8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85D1-A107-4A6B-BF32-914EC90EB3F8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3030-798C-43DD-8FBD-9A44E4EB8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885D1-A107-4A6B-BF32-914EC90EB3F8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3030-798C-43DD-8FBD-9A44E4EB8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5326360" cy="1470025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2. Італійське </a:t>
            </a:r>
            <a:r>
              <a:rPr lang="uk-UA" dirty="0" err="1" smtClean="0"/>
              <a:t>“економічне</a:t>
            </a:r>
            <a:r>
              <a:rPr lang="uk-UA" dirty="0" smtClean="0"/>
              <a:t> </a:t>
            </a:r>
            <a:r>
              <a:rPr lang="uk-UA" dirty="0" err="1" smtClean="0"/>
              <a:t>диво”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165304"/>
            <a:ext cx="4176464" cy="57606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l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Виконала Шевчук Яна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6336704" cy="324036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i="1" dirty="0" smtClean="0">
                <a:latin typeface="Georgia" pitchFamily="18" charset="0"/>
                <a:cs typeface="Arabic Typesetting" pitchFamily="66" charset="-78"/>
              </a:rPr>
              <a:t>З </a:t>
            </a:r>
            <a:r>
              <a:rPr lang="ru-RU" sz="2800" i="1" dirty="0" err="1" smtClean="0">
                <a:latin typeface="Georgia" pitchFamily="18" charset="0"/>
                <a:cs typeface="Arabic Typesetting" pitchFamily="66" charset="-78"/>
              </a:rPr>
              <a:t>Другої</a:t>
            </a:r>
            <a:r>
              <a:rPr lang="ru-RU" sz="2800" i="1" dirty="0" smtClean="0">
                <a:latin typeface="Georgia" pitchFamily="18" charset="0"/>
                <a:cs typeface="Arabic Typesetting" pitchFamily="66" charset="-78"/>
              </a:rPr>
              <a:t> </a:t>
            </a:r>
            <a:r>
              <a:rPr lang="ru-RU" sz="2800" i="1" dirty="0" err="1" smtClean="0">
                <a:latin typeface="Georgia" pitchFamily="18" charset="0"/>
                <a:cs typeface="Arabic Typesetting" pitchFamily="66" charset="-78"/>
              </a:rPr>
              <a:t>Світової</a:t>
            </a:r>
            <a:r>
              <a:rPr lang="ru-RU" sz="2800" i="1" dirty="0" smtClean="0">
                <a:latin typeface="Georgia" pitchFamily="18" charset="0"/>
                <a:cs typeface="Arabic Typesetting" pitchFamily="66" charset="-78"/>
              </a:rPr>
              <a:t> </a:t>
            </a:r>
            <a:r>
              <a:rPr lang="ru-RU" sz="2800" i="1" dirty="0" err="1" smtClean="0">
                <a:latin typeface="Georgia" pitchFamily="18" charset="0"/>
                <a:cs typeface="Arabic Typesetting" pitchFamily="66" charset="-78"/>
              </a:rPr>
              <a:t>війни</a:t>
            </a:r>
            <a:r>
              <a:rPr lang="ru-RU" sz="2800" i="1" dirty="0" smtClean="0">
                <a:latin typeface="Georgia" pitchFamily="18" charset="0"/>
                <a:cs typeface="Arabic Typesetting" pitchFamily="66" charset="-78"/>
              </a:rPr>
              <a:t> </a:t>
            </a:r>
            <a:r>
              <a:rPr lang="ru-RU" sz="2800" i="1" dirty="0" err="1" smtClean="0">
                <a:latin typeface="Georgia" pitchFamily="18" charset="0"/>
                <a:cs typeface="Arabic Typesetting" pitchFamily="66" charset="-78"/>
              </a:rPr>
              <a:t>Італія</a:t>
            </a:r>
            <a:r>
              <a:rPr lang="ru-RU" sz="2800" i="1" dirty="0" smtClean="0">
                <a:latin typeface="Georgia" pitchFamily="18" charset="0"/>
                <a:cs typeface="Arabic Typesetting" pitchFamily="66" charset="-78"/>
              </a:rPr>
              <a:t> </a:t>
            </a:r>
            <a:r>
              <a:rPr lang="ru-RU" sz="2800" i="1" dirty="0" err="1" smtClean="0">
                <a:latin typeface="Georgia" pitchFamily="18" charset="0"/>
                <a:cs typeface="Arabic Typesetting" pitchFamily="66" charset="-78"/>
              </a:rPr>
              <a:t>вийшла</a:t>
            </a:r>
            <a:r>
              <a:rPr lang="ru-RU" sz="2800" i="1" dirty="0" smtClean="0">
                <a:latin typeface="Georgia" pitchFamily="18" charset="0"/>
                <a:cs typeface="Arabic Typesetting" pitchFamily="66" charset="-78"/>
              </a:rPr>
              <a:t> в </a:t>
            </a:r>
            <a:r>
              <a:rPr lang="ru-RU" sz="2800" i="1" dirty="0" err="1" smtClean="0">
                <a:latin typeface="Georgia" pitchFamily="18" charset="0"/>
                <a:cs typeface="Arabic Typesetting" pitchFamily="66" charset="-78"/>
              </a:rPr>
              <a:t>числі</a:t>
            </a:r>
            <a:r>
              <a:rPr lang="ru-RU" sz="2800" i="1" dirty="0" smtClean="0">
                <a:latin typeface="Georgia" pitchFamily="18" charset="0"/>
                <a:cs typeface="Arabic Typesetting" pitchFamily="66" charset="-78"/>
              </a:rPr>
              <a:t> </a:t>
            </a:r>
            <a:r>
              <a:rPr lang="ru-RU" sz="2800" i="1" dirty="0" err="1" smtClean="0">
                <a:latin typeface="Georgia" pitchFamily="18" charset="0"/>
                <a:cs typeface="Arabic Typesetting" pitchFamily="66" charset="-78"/>
              </a:rPr>
              <a:t>найбільш</a:t>
            </a:r>
            <a:r>
              <a:rPr lang="ru-RU" sz="2800" i="1" dirty="0" smtClean="0">
                <a:latin typeface="Georgia" pitchFamily="18" charset="0"/>
                <a:cs typeface="Arabic Typesetting" pitchFamily="66" charset="-78"/>
              </a:rPr>
              <a:t> </a:t>
            </a:r>
            <a:r>
              <a:rPr lang="ru-RU" sz="2800" i="1" dirty="0" err="1" smtClean="0">
                <a:latin typeface="Georgia" pitchFamily="18" charset="0"/>
                <a:cs typeface="Arabic Typesetting" pitchFamily="66" charset="-78"/>
              </a:rPr>
              <a:t>постраждалих</a:t>
            </a:r>
            <a:r>
              <a:rPr lang="ru-RU" sz="2800" i="1" dirty="0" smtClean="0">
                <a:latin typeface="Georgia" pitchFamily="18" charset="0"/>
                <a:cs typeface="Arabic Typesetting" pitchFamily="66" charset="-78"/>
              </a:rPr>
              <a:t> </a:t>
            </a:r>
            <a:r>
              <a:rPr lang="ru-RU" sz="2800" i="1" dirty="0" err="1" smtClean="0">
                <a:latin typeface="Georgia" pitchFamily="18" charset="0"/>
                <a:cs typeface="Arabic Typesetting" pitchFamily="66" charset="-78"/>
              </a:rPr>
              <a:t>і</a:t>
            </a:r>
            <a:r>
              <a:rPr lang="ru-RU" sz="2800" i="1" dirty="0" smtClean="0">
                <a:latin typeface="Georgia" pitchFamily="18" charset="0"/>
                <a:cs typeface="Arabic Typesetting" pitchFamily="66" charset="-78"/>
              </a:rPr>
              <a:t> </a:t>
            </a:r>
            <a:r>
              <a:rPr lang="ru-RU" sz="2800" i="1" dirty="0" err="1" smtClean="0">
                <a:latin typeface="Georgia" pitchFamily="18" charset="0"/>
                <a:cs typeface="Arabic Typesetting" pitchFamily="66" charset="-78"/>
              </a:rPr>
              <a:t>зруйнованих</a:t>
            </a:r>
            <a:r>
              <a:rPr lang="ru-RU" sz="2800" i="1" dirty="0" smtClean="0">
                <a:latin typeface="Georgia" pitchFamily="18" charset="0"/>
                <a:cs typeface="Arabic Typesetting" pitchFamily="66" charset="-78"/>
              </a:rPr>
              <a:t> </a:t>
            </a:r>
            <a:r>
              <a:rPr lang="ru-RU" sz="2800" i="1" dirty="0" err="1" smtClean="0">
                <a:latin typeface="Georgia" pitchFamily="18" charset="0"/>
                <a:cs typeface="Arabic Typesetting" pitchFamily="66" charset="-78"/>
              </a:rPr>
              <a:t>європейських</a:t>
            </a:r>
            <a:r>
              <a:rPr lang="ru-RU" sz="2800" i="1" dirty="0" smtClean="0">
                <a:latin typeface="Georgia" pitchFamily="18" charset="0"/>
                <a:cs typeface="Arabic Typesetting" pitchFamily="66" charset="-78"/>
              </a:rPr>
              <a:t> </a:t>
            </a:r>
            <a:r>
              <a:rPr lang="ru-RU" sz="2800" i="1" dirty="0" err="1" smtClean="0">
                <a:latin typeface="Georgia" pitchFamily="18" charset="0"/>
                <a:cs typeface="Arabic Typesetting" pitchFamily="66" charset="-78"/>
              </a:rPr>
              <a:t>країн</a:t>
            </a:r>
            <a:r>
              <a:rPr lang="ru-RU" sz="2800" i="1" dirty="0" smtClean="0">
                <a:latin typeface="Georgia" pitchFamily="18" charset="0"/>
                <a:cs typeface="Arabic Typesetting" pitchFamily="66" charset="-78"/>
              </a:rPr>
              <a:t>.</a:t>
            </a:r>
            <a:r>
              <a:rPr lang="uk-UA" sz="2800" i="1" dirty="0">
                <a:latin typeface="Georgia" pitchFamily="18" charset="0"/>
                <a:cs typeface="Arabic Typesetting" pitchFamily="66" charset="-78"/>
              </a:rPr>
              <a:t> </a:t>
            </a:r>
            <a:r>
              <a:rPr lang="uk-UA" sz="2800" i="1" dirty="0" smtClean="0">
                <a:latin typeface="Georgia" pitchFamily="18" charset="0"/>
                <a:cs typeface="Arabic Typesetting" pitchFamily="66" charset="-78"/>
              </a:rPr>
              <a:t>Проте, вже </a:t>
            </a:r>
            <a:r>
              <a:rPr lang="ru-RU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abic Typesetting" pitchFamily="66" charset="-78"/>
              </a:rPr>
              <a:t>у</a:t>
            </a:r>
            <a:r>
              <a:rPr lang="ru-RU" sz="2800" i="1" dirty="0" smtClean="0">
                <a:latin typeface="Georgia" pitchFamily="18" charset="0"/>
                <a:cs typeface="Arabic Typesetting" pitchFamily="66" charset="-78"/>
              </a:rPr>
              <a:t> </a:t>
            </a: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abic Typesetting" pitchFamily="66" charset="-78"/>
              </a:rPr>
              <a:t>1950—1951 </a:t>
            </a:r>
            <a:r>
              <a:rPr lang="ru-RU" sz="2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abic Typesetting" pitchFamily="66" charset="-78"/>
              </a:rPr>
              <a:t>pp</a:t>
            </a: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abic Typesetting" pitchFamily="66" charset="-78"/>
              </a:rPr>
              <a:t>. </a:t>
            </a:r>
            <a:r>
              <a:rPr lang="ru-RU" sz="2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abic Typesetting" pitchFamily="66" charset="-78"/>
              </a:rPr>
              <a:t>було</a:t>
            </a: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abic Typesetting" pitchFamily="66" charset="-78"/>
              </a:rPr>
              <a:t> </a:t>
            </a:r>
            <a:r>
              <a:rPr lang="ru-RU" sz="2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abic Typesetting" pitchFamily="66" charset="-78"/>
              </a:rPr>
              <a:t>досягнуто</a:t>
            </a: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abic Typesetting" pitchFamily="66" charset="-78"/>
              </a:rPr>
              <a:t> </a:t>
            </a:r>
            <a:r>
              <a:rPr lang="ru-RU" sz="2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abic Typesetting" pitchFamily="66" charset="-78"/>
              </a:rPr>
              <a:t>довоєнного</a:t>
            </a: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abic Typesetting" pitchFamily="66" charset="-78"/>
              </a:rPr>
              <a:t> </a:t>
            </a:r>
            <a:r>
              <a:rPr lang="ru-RU" sz="2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abic Typesetting" pitchFamily="66" charset="-78"/>
              </a:rPr>
              <a:t>рівня</a:t>
            </a: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abic Typesetting" pitchFamily="66" charset="-78"/>
              </a:rPr>
              <a:t> </a:t>
            </a:r>
            <a:r>
              <a:rPr lang="ru-RU" sz="2800" i="1" dirty="0" smtClean="0">
                <a:latin typeface="Georgia" pitchFamily="18" charset="0"/>
                <a:cs typeface="Arabic Typesetting" pitchFamily="66" charset="-78"/>
              </a:rPr>
              <a:t>у </a:t>
            </a:r>
            <a:r>
              <a:rPr lang="ru-RU" sz="2800" i="1" dirty="0" err="1" smtClean="0">
                <a:latin typeface="Georgia" pitchFamily="18" charset="0"/>
                <a:cs typeface="Arabic Typesetting" pitchFamily="66" charset="-78"/>
              </a:rPr>
              <a:t>виробництві</a:t>
            </a:r>
            <a:r>
              <a:rPr lang="ru-RU" sz="2800" i="1" dirty="0" smtClean="0">
                <a:latin typeface="Georgia" pitchFamily="18" charset="0"/>
                <a:cs typeface="Arabic Typesetting" pitchFamily="66" charset="-78"/>
              </a:rPr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628800"/>
            <a:ext cx="20955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4581128"/>
            <a:ext cx="8136904" cy="1815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i="1" dirty="0" err="1" smtClean="0">
                <a:latin typeface="Georgia" pitchFamily="18" charset="0"/>
              </a:rPr>
              <a:t>Американська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допомога</a:t>
            </a:r>
            <a:r>
              <a:rPr lang="ru-RU" sz="2800" i="1" dirty="0" smtClean="0">
                <a:latin typeface="Georgia" pitchFamily="18" charset="0"/>
              </a:rPr>
              <a:t> за планом Маршалла, а </a:t>
            </a:r>
            <a:r>
              <a:rPr lang="ru-RU" sz="2800" i="1" dirty="0" err="1" smtClean="0">
                <a:latin typeface="Georgia" pitchFamily="18" charset="0"/>
              </a:rPr>
              <a:t>також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проведення</a:t>
            </a:r>
            <a:r>
              <a:rPr lang="ru-RU" sz="2800" i="1" dirty="0" smtClean="0">
                <a:latin typeface="Georgia" pitchFamily="18" charset="0"/>
              </a:rPr>
              <a:t> реформ дал</a:t>
            </a:r>
            <a:r>
              <a:rPr lang="uk-UA" sz="2800" i="1" dirty="0" smtClean="0">
                <a:latin typeface="Georgia" pitchFamily="18" charset="0"/>
              </a:rPr>
              <a:t>и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можливість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Італії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відновити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її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економічний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потенціал</a:t>
            </a:r>
            <a:r>
              <a:rPr lang="ru-RU" sz="2800" i="1" dirty="0" smtClean="0">
                <a:latin typeface="Georgia" pitchFamily="18" charset="0"/>
              </a:rPr>
              <a:t>.</a:t>
            </a:r>
            <a:endParaRPr lang="ru-RU" sz="28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967039" cy="101274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dirty="0" smtClean="0"/>
              <a:t>Причини і передумови </a:t>
            </a:r>
            <a:r>
              <a:rPr lang="uk-UA" sz="3600" dirty="0" err="1" smtClean="0"/>
              <a:t>“економічного</a:t>
            </a:r>
            <a:r>
              <a:rPr lang="uk-UA" sz="3600" dirty="0" smtClean="0"/>
              <a:t> </a:t>
            </a:r>
            <a:r>
              <a:rPr lang="uk-UA" sz="3600" dirty="0" err="1" smtClean="0"/>
              <a:t>дива”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18457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Аграрна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реформа,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що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зумовила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розширення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внутрішнього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ринку.</a:t>
            </a:r>
          </a:p>
          <a:p>
            <a:pPr>
              <a:buFont typeface="Wingdings" pitchFamily="2" charset="2"/>
              <a:buChar char="v"/>
            </a:pPr>
            <a:endParaRPr lang="ru-RU" sz="18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Структурна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перебудова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економіки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орієнтація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на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експорт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.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Оновлення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технологічної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бази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запровадження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досягнень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НТР.</a:t>
            </a:r>
          </a:p>
          <a:p>
            <a:pPr>
              <a:buFont typeface="Wingdings" pitchFamily="2" charset="2"/>
              <a:buChar char="v"/>
            </a:pPr>
            <a:endParaRPr lang="ru-RU" sz="18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Створення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широкої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системи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соціального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забезпечення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яка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сприяла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формуванню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внутрішнього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ринку.</a:t>
            </a:r>
          </a:p>
          <a:p>
            <a:pPr>
              <a:buFont typeface="Wingdings" pitchFamily="2" charset="2"/>
              <a:buChar char="v"/>
            </a:pPr>
            <a:endParaRPr lang="ru-RU" sz="18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Залучення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іноземного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капіталу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ru-RU" sz="18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Створення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великих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державних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підприємств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і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значного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за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обсягами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державного сектору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економіки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(до 40 %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промисловості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).</a:t>
            </a:r>
          </a:p>
          <a:p>
            <a:pPr>
              <a:buFont typeface="Wingdings" pitchFamily="2" charset="2"/>
              <a:buChar char="v"/>
            </a:pPr>
            <a:endParaRPr lang="ru-RU" sz="18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Надання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пільг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малому та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середньому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бізнесу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. Широкий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випуск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недорогих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якісних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товарів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ru-RU" sz="165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04664"/>
            <a:ext cx="9144000" cy="9541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Характерною </a:t>
            </a:r>
            <a:r>
              <a:rPr lang="ru-RU" sz="2800" dirty="0" err="1" smtClean="0"/>
              <a:t>ознакою</a:t>
            </a:r>
            <a:r>
              <a:rPr lang="ru-RU" sz="2800" dirty="0" smtClean="0"/>
              <a:t> </a:t>
            </a:r>
            <a:r>
              <a:rPr lang="ru-RU" sz="2800" dirty="0" err="1" smtClean="0"/>
              <a:t>економічного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розвитку</a:t>
            </a:r>
            <a:r>
              <a:rPr lang="ru-RU" sz="2800" dirty="0" smtClean="0"/>
              <a:t> </a:t>
            </a:r>
            <a:r>
              <a:rPr lang="ru-RU" sz="2800" dirty="0" err="1" smtClean="0"/>
              <a:t>Італії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</a:t>
            </a:r>
            <a:r>
              <a:rPr lang="ru-RU" sz="2800" dirty="0" err="1" smtClean="0"/>
              <a:t>посилення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концентрації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виробництва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204864"/>
            <a:ext cx="4355976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Автомобілебудівна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корпорація</a:t>
            </a:r>
            <a:r>
              <a:rPr lang="ru-RU" sz="2000" dirty="0" smtClean="0"/>
              <a:t> «</a:t>
            </a:r>
            <a:r>
              <a:rPr lang="ru-RU" sz="2000" dirty="0" err="1" smtClean="0"/>
              <a:t>Фіат</a:t>
            </a:r>
            <a:r>
              <a:rPr lang="ru-RU" sz="2000" dirty="0" smtClean="0"/>
              <a:t>» </a:t>
            </a:r>
            <a:r>
              <a:rPr lang="ru-RU" sz="2000" dirty="0" err="1" smtClean="0"/>
              <a:t>зосередила</a:t>
            </a:r>
            <a:r>
              <a:rPr lang="ru-RU" sz="2000" dirty="0" smtClean="0"/>
              <a:t> у </a:t>
            </a:r>
            <a:r>
              <a:rPr lang="ru-RU" sz="2000" dirty="0" err="1" smtClean="0"/>
              <a:t>своїх</a:t>
            </a:r>
            <a:r>
              <a:rPr lang="ru-RU" sz="2000" dirty="0" smtClean="0"/>
              <a:t> руках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80 % </a:t>
            </a:r>
            <a:r>
              <a:rPr lang="ru-RU" sz="2000" dirty="0" err="1" smtClean="0"/>
              <a:t>випуску</a:t>
            </a:r>
            <a:r>
              <a:rPr lang="ru-RU" sz="2000" dirty="0" smtClean="0"/>
              <a:t> </a:t>
            </a:r>
            <a:r>
              <a:rPr lang="ru-RU" sz="2000" dirty="0" err="1" smtClean="0"/>
              <a:t>автомобілів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3973675" cy="251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5805264"/>
            <a:ext cx="91440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Вихід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італійських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компаній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міжнародний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ринок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масовий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 туризм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забезпечили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приплив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валюти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вкладалась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у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розвиток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економіки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573016"/>
            <a:ext cx="2355201" cy="195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411760" y="4077072"/>
            <a:ext cx="4572000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000" dirty="0" err="1" smtClean="0"/>
              <a:t>Монопольне</a:t>
            </a:r>
            <a:r>
              <a:rPr lang="ru-RU" sz="2000" dirty="0" smtClean="0"/>
              <a:t> становище в </a:t>
            </a:r>
            <a:r>
              <a:rPr lang="ru-RU" sz="2000" dirty="0" err="1" smtClean="0"/>
              <a:t>електроніці</a:t>
            </a:r>
            <a:r>
              <a:rPr lang="ru-RU" sz="2000" dirty="0" smtClean="0"/>
              <a:t> належало </a:t>
            </a:r>
            <a:r>
              <a:rPr lang="ru-RU" sz="2000" dirty="0" err="1" smtClean="0"/>
              <a:t>об’єднанню</a:t>
            </a:r>
            <a:r>
              <a:rPr lang="ru-RU" sz="2000" dirty="0" smtClean="0"/>
              <a:t> «</a:t>
            </a:r>
            <a:r>
              <a:rPr lang="ru-RU" sz="2000" dirty="0" err="1" smtClean="0"/>
              <a:t>Оліветті</a:t>
            </a:r>
            <a:r>
              <a:rPr lang="ru-RU" sz="2000" dirty="0" smtClean="0"/>
              <a:t>», у </a:t>
            </a:r>
            <a:r>
              <a:rPr lang="ru-RU" sz="2000" dirty="0" err="1" smtClean="0"/>
              <a:t>хімічному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виробництві</a:t>
            </a:r>
            <a:r>
              <a:rPr lang="ru-RU" sz="2000" dirty="0" smtClean="0"/>
              <a:t> - «</a:t>
            </a:r>
            <a:r>
              <a:rPr lang="ru-RU" sz="2000" dirty="0" err="1" smtClean="0"/>
              <a:t>Монте-катіні</a:t>
            </a:r>
            <a:r>
              <a:rPr lang="ru-RU" sz="2000" dirty="0" smtClean="0"/>
              <a:t>», в </a:t>
            </a:r>
            <a:r>
              <a:rPr lang="ru-RU" sz="2000" dirty="0" err="1" smtClean="0"/>
              <a:t>електроенергетиці</a:t>
            </a:r>
            <a:r>
              <a:rPr lang="ru-RU" sz="2000" dirty="0" smtClean="0"/>
              <a:t> - «</a:t>
            </a:r>
            <a:r>
              <a:rPr lang="ru-RU" sz="2000" dirty="0" err="1" smtClean="0"/>
              <a:t>Едісон</a:t>
            </a:r>
            <a:r>
              <a:rPr lang="ru-RU" sz="2000" dirty="0" smtClean="0"/>
              <a:t>».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2348880"/>
            <a:ext cx="4572000" cy="2462213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Перетворену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економічним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дивом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Італію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стали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називати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країною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"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неокапіталізма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". Але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невід'ємними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аспектами "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неокапіталістичній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"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насправді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були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традиційно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властиві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Італії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регіональні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диспропорції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глибокі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соціальні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протиріччя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283152" cy="106613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 smtClean="0"/>
              <a:t>Кінець</a:t>
            </a:r>
            <a:r>
              <a:rPr lang="ru-RU" dirty="0" smtClean="0"/>
              <a:t> «</a:t>
            </a:r>
            <a:r>
              <a:rPr lang="ru-RU" dirty="0" err="1" smtClean="0"/>
              <a:t>економічного</a:t>
            </a:r>
            <a:r>
              <a:rPr lang="ru-RU" dirty="0" smtClean="0"/>
              <a:t> дива»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4437112"/>
            <a:ext cx="4752528" cy="2123658"/>
          </a:xfrm>
          <a:prstGeom prst="rect">
            <a:avLst/>
          </a:prstGeom>
          <a:scene3d>
            <a:camera prst="perspectiveLef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Нафтов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криза 1973 року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тимчасово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зупинил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економічний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бум,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викликавши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різкий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ріст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інфляції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збільшення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вартості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енергоносіїв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. Цей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економічний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спад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продовжувався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до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середини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1980-х.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1628800"/>
            <a:ext cx="2095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556792"/>
            <a:ext cx="914400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Наслідки</a:t>
            </a:r>
            <a:r>
              <a:rPr lang="ru-RU" sz="2000" dirty="0" smtClean="0"/>
              <a:t> «</a:t>
            </a:r>
            <a:r>
              <a:rPr lang="ru-RU" sz="2000" dirty="0" err="1" smtClean="0"/>
              <a:t>економічного</a:t>
            </a:r>
            <a:r>
              <a:rPr lang="ru-RU" sz="2000" dirty="0" smtClean="0"/>
              <a:t> дива» в </a:t>
            </a:r>
            <a:r>
              <a:rPr lang="ru-RU" sz="2000" dirty="0" err="1" smtClean="0"/>
              <a:t>цілому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Італії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позитивними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492896"/>
            <a:ext cx="4572000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000" dirty="0" err="1" smtClean="0"/>
              <a:t>Щорічний</a:t>
            </a:r>
            <a:r>
              <a:rPr lang="ru-RU" sz="2000" dirty="0" smtClean="0"/>
              <a:t> </a:t>
            </a:r>
            <a:r>
              <a:rPr lang="ru-RU" sz="2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ріст</a:t>
            </a: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виробництва</a:t>
            </a: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1951 по 1974 р. у </a:t>
            </a:r>
            <a:r>
              <a:rPr lang="ru-RU" sz="2000" dirty="0" err="1" smtClean="0"/>
              <a:t>середньому</a:t>
            </a:r>
            <a:r>
              <a:rPr lang="ru-RU" sz="2000" dirty="0" smtClean="0"/>
              <a:t> становив 7,5 %, а в </a:t>
            </a:r>
            <a:r>
              <a:rPr lang="ru-RU" sz="2000" dirty="0" err="1" smtClean="0"/>
              <a:t>приватних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компаніях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ще</a:t>
            </a:r>
            <a:r>
              <a:rPr lang="ru-RU" sz="2000" dirty="0" smtClean="0"/>
              <a:t> </a:t>
            </a:r>
            <a:r>
              <a:rPr lang="ru-RU" sz="2000" dirty="0" err="1" smtClean="0"/>
              <a:t>вищим</a:t>
            </a:r>
            <a:r>
              <a:rPr lang="ru-RU" sz="2000" dirty="0" smtClean="0"/>
              <a:t>. </a:t>
            </a:r>
            <a:endParaRPr lang="en-US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4365104"/>
            <a:ext cx="4968552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зарплата</a:t>
            </a:r>
            <a:r>
              <a:rPr lang="ru-RU" dirty="0" smtClean="0"/>
              <a:t> усе ж </a:t>
            </a:r>
            <a:r>
              <a:rPr lang="ru-RU" dirty="0" err="1" smtClean="0"/>
              <a:t>залишилася</a:t>
            </a:r>
            <a:r>
              <a:rPr lang="ru-RU" dirty="0" smtClean="0"/>
              <a:t> </a:t>
            </a:r>
            <a:r>
              <a:rPr lang="ru-RU" dirty="0" err="1" smtClean="0"/>
              <a:t>дещо</a:t>
            </a:r>
            <a:r>
              <a:rPr lang="ru-RU" dirty="0" smtClean="0"/>
              <a:t> </a:t>
            </a:r>
            <a:r>
              <a:rPr lang="ru-RU" dirty="0" err="1" smtClean="0"/>
              <a:t>нижчою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в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високорозвинутих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. </a:t>
            </a:r>
            <a:r>
              <a:rPr lang="uk-UA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 к</a:t>
            </a:r>
            <a:r>
              <a:rPr lang="ru-RU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ількість</a:t>
            </a:r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безробітних</a:t>
            </a:r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/>
              <a:t>ніколи</a:t>
            </a:r>
            <a:r>
              <a:rPr lang="ru-RU" dirty="0" smtClean="0"/>
              <a:t> не </a:t>
            </a:r>
            <a:r>
              <a:rPr lang="ru-RU" dirty="0" err="1" smtClean="0"/>
              <a:t>опускалася</a:t>
            </a:r>
            <a:r>
              <a:rPr lang="ru-RU" dirty="0" smtClean="0"/>
              <a:t> </a:t>
            </a:r>
            <a:r>
              <a:rPr lang="ru-RU" dirty="0" err="1" smtClean="0"/>
              <a:t>нижче</a:t>
            </a:r>
            <a:r>
              <a:rPr lang="ru-RU" dirty="0" smtClean="0"/>
              <a:t> </a:t>
            </a:r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 млн. </a:t>
            </a:r>
            <a:r>
              <a:rPr lang="ru-RU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чол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88504"/>
            <a:ext cx="9144000" cy="9694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900" dirty="0" err="1" smtClean="0">
                <a:solidFill>
                  <a:schemeClr val="accent4">
                    <a:lumMod val="50000"/>
                  </a:schemeClr>
                </a:solidFill>
              </a:rPr>
              <a:t>Значні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диспропорції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900" dirty="0" err="1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між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900" dirty="0" err="1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Північчю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900" dirty="0" err="1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900" dirty="0" err="1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Півднем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900" dirty="0" err="1" smtClean="0">
                <a:solidFill>
                  <a:schemeClr val="accent4">
                    <a:lumMod val="50000"/>
                  </a:schemeClr>
                </a:solidFill>
              </a:rPr>
              <a:t>продовжували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4">
                    <a:lumMod val="50000"/>
                  </a:schemeClr>
                </a:solidFill>
              </a:rPr>
              <a:t>зберігатися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1900" dirty="0" err="1" smtClean="0">
                <a:solidFill>
                  <a:schemeClr val="accent4">
                    <a:lumMod val="50000"/>
                  </a:schemeClr>
                </a:solidFill>
              </a:rPr>
              <a:t>Якщо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sz="1900" dirty="0" err="1" smtClean="0">
                <a:solidFill>
                  <a:schemeClr val="accent4">
                    <a:lumMod val="50000"/>
                  </a:schemeClr>
                </a:solidFill>
              </a:rPr>
              <a:t>Півночі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4">
                    <a:lumMod val="50000"/>
                  </a:schemeClr>
                </a:solidFill>
              </a:rPr>
              <a:t>працювали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sz="1900" dirty="0" err="1" smtClean="0">
                <a:solidFill>
                  <a:schemeClr val="accent4">
                    <a:lumMod val="50000"/>
                  </a:schemeClr>
                </a:solidFill>
              </a:rPr>
              <a:t>поті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4">
                    <a:lumMod val="50000"/>
                  </a:schemeClr>
                </a:solidFill>
              </a:rPr>
              <a:t>чола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</a:rPr>
              <a:t>, то на </a:t>
            </a:r>
            <a:r>
              <a:rPr lang="ru-RU" sz="1900" dirty="0" err="1" smtClean="0">
                <a:solidFill>
                  <a:schemeClr val="accent4">
                    <a:lumMod val="50000"/>
                  </a:schemeClr>
                </a:solidFill>
              </a:rPr>
              <a:t>Півдні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4">
                    <a:lumMod val="50000"/>
                  </a:schemeClr>
                </a:solidFill>
              </a:rPr>
              <a:t>багато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4">
                    <a:lumMod val="50000"/>
                  </a:schemeClr>
                </a:solidFill>
              </a:rPr>
              <a:t>хто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4">
                    <a:lumMod val="50000"/>
                  </a:schemeClr>
                </a:solidFill>
              </a:rPr>
              <a:t>прагнув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4">
                    <a:lumMod val="50000"/>
                  </a:schemeClr>
                </a:solidFill>
              </a:rPr>
              <a:t>жити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4">
                    <a:lumMod val="50000"/>
                  </a:schemeClr>
                </a:solidFill>
              </a:rPr>
              <a:t>на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4">
                    <a:lumMod val="50000"/>
                  </a:schemeClr>
                </a:solidFill>
              </a:rPr>
              <a:t>нетрудові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</a:rPr>
              <a:t> доходи. </a:t>
            </a:r>
            <a:endParaRPr lang="en-US" sz="19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E3E3"/>
              </a:clrFrom>
              <a:clrTo>
                <a:srgbClr val="FAE3E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573016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530" b="11004"/>
          <a:stretch>
            <a:fillRect/>
          </a:stretch>
        </p:blipFill>
        <p:spPr bwMode="auto">
          <a:xfrm>
            <a:off x="5508104" y="2132856"/>
            <a:ext cx="2774082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408</TotalTime>
  <Words>358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2. Італійське “економічне диво”</vt:lpstr>
      <vt:lpstr>Слайд 2</vt:lpstr>
      <vt:lpstr>Причини і передумови “економічного дива”</vt:lpstr>
      <vt:lpstr>Слайд 4</vt:lpstr>
      <vt:lpstr>Кінець «економічного дива»</vt:lpstr>
      <vt:lpstr>Соціальні наслідки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36</cp:revision>
  <dcterms:created xsi:type="dcterms:W3CDTF">2013-12-14T20:29:38Z</dcterms:created>
  <dcterms:modified xsi:type="dcterms:W3CDTF">2013-12-28T17:53:36Z</dcterms:modified>
</cp:coreProperties>
</file>