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6" r:id="rId10"/>
    <p:sldId id="268" r:id="rId11"/>
    <p:sldId id="265" r:id="rId12"/>
    <p:sldId id="269" r:id="rId13"/>
    <p:sldId id="270"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102"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73C0EF28-9068-4B6B-B26B-5FCF2BB60AEA}" type="datetimeFigureOut">
              <a:rPr lang="ru-RU" smtClean="0"/>
              <a:t>08.04.2014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BA1E182-A20E-42D9-9791-D08135BEDA6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C0EF28-9068-4B6B-B26B-5FCF2BB60AEA}" type="datetimeFigureOut">
              <a:rPr lang="ru-RU" smtClean="0"/>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A1E182-A20E-42D9-9791-D08135BEDA6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C0EF28-9068-4B6B-B26B-5FCF2BB60AEA}" type="datetimeFigureOut">
              <a:rPr lang="ru-RU" smtClean="0"/>
              <a:t>08.04.2014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A1E182-A20E-42D9-9791-D08135BEDA6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73C0EF28-9068-4B6B-B26B-5FCF2BB60AEA}" type="datetimeFigureOut">
              <a:rPr lang="ru-RU" smtClean="0"/>
              <a:t>08.04.2014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BA1E182-A20E-42D9-9791-D08135BEDA6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73C0EF28-9068-4B6B-B26B-5FCF2BB60AEA}" type="datetimeFigureOut">
              <a:rPr lang="ru-RU" smtClean="0"/>
              <a:t>08.04.2014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BA1E182-A20E-42D9-9791-D08135BEDA65}"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73C0EF28-9068-4B6B-B26B-5FCF2BB60AEA}" type="datetimeFigureOut">
              <a:rPr lang="ru-RU" smtClean="0"/>
              <a:t>08.04.2014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BA1E182-A20E-42D9-9791-D08135BEDA6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73C0EF28-9068-4B6B-B26B-5FCF2BB60AEA}" type="datetimeFigureOut">
              <a:rPr lang="ru-RU" smtClean="0"/>
              <a:t>08.04.2014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BA1E182-A20E-42D9-9791-D08135BEDA6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3C0EF28-9068-4B6B-B26B-5FCF2BB60AEA}" type="datetimeFigureOut">
              <a:rPr lang="ru-RU" smtClean="0"/>
              <a:t>08.04.2014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A1E182-A20E-42D9-9791-D08135BEDA6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73C0EF28-9068-4B6B-B26B-5FCF2BB60AEA}" type="datetimeFigureOut">
              <a:rPr lang="ru-RU" smtClean="0"/>
              <a:t>08.04.2014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BA1E182-A20E-42D9-9791-D08135BEDA6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73C0EF28-9068-4B6B-B26B-5FCF2BB60AEA}" type="datetimeFigureOut">
              <a:rPr lang="ru-RU" smtClean="0"/>
              <a:t>08.04.2014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BA1E182-A20E-42D9-9791-D08135BEDA6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73C0EF28-9068-4B6B-B26B-5FCF2BB60AEA}" type="datetimeFigureOut">
              <a:rPr lang="ru-RU" smtClean="0"/>
              <a:t>08.04.2014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BA1E182-A20E-42D9-9791-D08135BEDA6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3C0EF28-9068-4B6B-B26B-5FCF2BB60AEA}" type="datetimeFigureOut">
              <a:rPr lang="ru-RU" smtClean="0"/>
              <a:t>08.04.2014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BA1E182-A20E-42D9-9791-D08135BEDA6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1643050"/>
            <a:ext cx="7286676" cy="2214578"/>
          </a:xfrm>
        </p:spPr>
        <p:txBody>
          <a:bodyPr>
            <a:normAutofit fontScale="90000"/>
          </a:bodyPr>
          <a:lstStyle/>
          <a:p>
            <a:r>
              <a:rPr lang="en-US" dirty="0" smtClean="0"/>
              <a:t>               </a:t>
            </a:r>
            <a:r>
              <a:rPr lang="en-US" dirty="0" smtClean="0"/>
              <a:t>List of most visited museums in the United Kingdom</a:t>
            </a:r>
            <a:br>
              <a:rPr lang="en-US" dirty="0" smtClean="0"/>
            </a:br>
            <a:r>
              <a:rPr lang="en-US" dirty="0" smtClean="0"/>
              <a:t/>
            </a:r>
            <a:br>
              <a:rPr lang="en-US" dirty="0" smtClean="0"/>
            </a:br>
            <a:endParaRPr lang="ru-RU" dirty="0"/>
          </a:p>
        </p:txBody>
      </p:sp>
      <p:sp>
        <p:nvSpPr>
          <p:cNvPr id="3" name="Подзаголовок 2"/>
          <p:cNvSpPr>
            <a:spLocks noGrp="1"/>
          </p:cNvSpPr>
          <p:nvPr>
            <p:ph type="subTitle" idx="1"/>
          </p:nvPr>
        </p:nvSpPr>
        <p:spPr>
          <a:xfrm>
            <a:off x="0" y="5679280"/>
            <a:ext cx="3602828" cy="1178720"/>
          </a:xfrm>
        </p:spPr>
        <p:txBody>
          <a:bodyPr/>
          <a:lstStyle/>
          <a:p>
            <a:r>
              <a:rPr lang="en-US" dirty="0" err="1" smtClean="0"/>
              <a:t>Lemak</a:t>
            </a:r>
            <a:r>
              <a:rPr lang="en-US" dirty="0" smtClean="0"/>
              <a:t> </a:t>
            </a:r>
            <a:r>
              <a:rPr lang="en-US" dirty="0" err="1" smtClean="0"/>
              <a:t>Andriana</a:t>
            </a:r>
            <a:endParaRPr lang="en-US" dirty="0" smtClean="0"/>
          </a:p>
          <a:p>
            <a:r>
              <a:rPr lang="en-US" dirty="0" smtClean="0"/>
              <a:t>10 class</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Tate </a:t>
            </a:r>
            <a:r>
              <a:rPr lang="en-US" dirty="0" smtClean="0"/>
              <a:t>Britain</a:t>
            </a:r>
            <a:endParaRPr lang="ru-RU" dirty="0"/>
          </a:p>
        </p:txBody>
      </p:sp>
      <p:sp>
        <p:nvSpPr>
          <p:cNvPr id="3" name="Содержимое 2"/>
          <p:cNvSpPr>
            <a:spLocks noGrp="1"/>
          </p:cNvSpPr>
          <p:nvPr>
            <p:ph idx="1"/>
          </p:nvPr>
        </p:nvSpPr>
        <p:spPr/>
        <p:txBody>
          <a:bodyPr>
            <a:normAutofit/>
          </a:bodyPr>
          <a:lstStyle/>
          <a:p>
            <a:r>
              <a:rPr lang="en-US" b="1" dirty="0" smtClean="0"/>
              <a:t>Tate </a:t>
            </a:r>
            <a:r>
              <a:rPr lang="en-US" b="1" dirty="0" smtClean="0"/>
              <a:t>Britain</a:t>
            </a:r>
            <a:r>
              <a:rPr lang="en-US" dirty="0" smtClean="0"/>
              <a:t> </a:t>
            </a:r>
            <a:r>
              <a:rPr lang="en-US" dirty="0" smtClean="0"/>
              <a:t>is an art gallery situated on </a:t>
            </a:r>
            <a:r>
              <a:rPr lang="en-US" dirty="0" smtClean="0"/>
              <a:t>Mill bank</a:t>
            </a:r>
            <a:r>
              <a:rPr lang="en-US" dirty="0" smtClean="0"/>
              <a:t> in London. It is part of the Tate network of galleries in England, with Tate Modern, Tate Liverpool and Tate St Ives. It is the oldest gallery in the network, opening in 1897. It houses a substantial collection of the works of J. M. W. Turner.</a:t>
            </a:r>
            <a:endParaRPr lang="ru-RU" dirty="0"/>
          </a:p>
        </p:txBody>
      </p:sp>
      <p:pic>
        <p:nvPicPr>
          <p:cNvPr id="4" name="Рисунок 3" descr="800px-Tate_Britain_(5822081512)_(2).jpg"/>
          <p:cNvPicPr>
            <a:picLocks noChangeAspect="1"/>
          </p:cNvPicPr>
          <p:nvPr/>
        </p:nvPicPr>
        <p:blipFill>
          <a:blip r:embed="rId2"/>
          <a:stretch>
            <a:fillRect/>
          </a:stretch>
        </p:blipFill>
        <p:spPr>
          <a:xfrm>
            <a:off x="357158" y="1297087"/>
            <a:ext cx="7643866" cy="5560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Saatchi </a:t>
            </a:r>
            <a:r>
              <a:rPr lang="en-US" dirty="0" smtClean="0"/>
              <a:t>Gallery</a:t>
            </a:r>
            <a:endParaRPr lang="ru-RU" dirty="0"/>
          </a:p>
        </p:txBody>
      </p:sp>
      <p:sp>
        <p:nvSpPr>
          <p:cNvPr id="3" name="Содержимое 2"/>
          <p:cNvSpPr>
            <a:spLocks noGrp="1"/>
          </p:cNvSpPr>
          <p:nvPr>
            <p:ph idx="1"/>
          </p:nvPr>
        </p:nvSpPr>
        <p:spPr/>
        <p:txBody>
          <a:bodyPr>
            <a:normAutofit fontScale="85000" lnSpcReduction="20000"/>
          </a:bodyPr>
          <a:lstStyle/>
          <a:p>
            <a:r>
              <a:rPr lang="en-US" dirty="0" smtClean="0"/>
              <a:t>The Saatchi Gallery is a London gallery for contemporary art, opened by Charles Saatchi in 1985 in order to exhibit his collection to the public. It has occupied different premises, first in North London, then the South Bank by the River Thames, and finally in Chelsea, its current location. Saatchi's collection—and hence the gallery's shows—has had distinct phases, starting with US artists and minimalism, moving to the Damien </a:t>
            </a:r>
            <a:r>
              <a:rPr lang="en-US" dirty="0" err="1" smtClean="0"/>
              <a:t>Hirst</a:t>
            </a:r>
            <a:r>
              <a:rPr lang="en-US" dirty="0" smtClean="0"/>
              <a:t>-led Young British Artists, followed by shows purely of painting and then returning to contemporary art from America in USA Today at the Royal Academy in London.</a:t>
            </a:r>
            <a:endParaRPr lang="ru-RU" dirty="0"/>
          </a:p>
        </p:txBody>
      </p:sp>
      <p:pic>
        <p:nvPicPr>
          <p:cNvPr id="4" name="Рисунок 3" descr="800px-SaatchiGallery.jpg"/>
          <p:cNvPicPr>
            <a:picLocks noChangeAspect="1"/>
          </p:cNvPicPr>
          <p:nvPr/>
        </p:nvPicPr>
        <p:blipFill>
          <a:blip r:embed="rId2"/>
          <a:stretch>
            <a:fillRect/>
          </a:stretch>
        </p:blipFill>
        <p:spPr>
          <a:xfrm>
            <a:off x="428596" y="1336914"/>
            <a:ext cx="8286808" cy="5521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Royal Academy of </a:t>
            </a:r>
            <a:r>
              <a:rPr lang="en-US" dirty="0" smtClean="0"/>
              <a:t>Arts</a:t>
            </a:r>
            <a:endParaRPr lang="ru-RU" dirty="0"/>
          </a:p>
        </p:txBody>
      </p:sp>
      <p:sp>
        <p:nvSpPr>
          <p:cNvPr id="3" name="Содержимое 2"/>
          <p:cNvSpPr>
            <a:spLocks noGrp="1"/>
          </p:cNvSpPr>
          <p:nvPr>
            <p:ph idx="1"/>
          </p:nvPr>
        </p:nvSpPr>
        <p:spPr/>
        <p:txBody>
          <a:bodyPr/>
          <a:lstStyle/>
          <a:p>
            <a:r>
              <a:rPr lang="en-US" dirty="0" smtClean="0"/>
              <a:t>The Royal Academy of Arts is an art institution based in Burlington House on Piccadilly in London. It has a unique position as an independent, privately funded institution led by eminent artists and architects; its purpose is to promote the creation, enjoyment and appreciation of the visual arts through exhibitions, education and debate.</a:t>
            </a:r>
            <a:endParaRPr lang="ru-RU" dirty="0"/>
          </a:p>
        </p:txBody>
      </p:sp>
      <p:pic>
        <p:nvPicPr>
          <p:cNvPr id="4" name="Рисунок 3" descr="Royal_Academy_Simon_Fieldhouse.jpg"/>
          <p:cNvPicPr>
            <a:picLocks noChangeAspect="1"/>
          </p:cNvPicPr>
          <p:nvPr/>
        </p:nvPicPr>
        <p:blipFill>
          <a:blip r:embed="rId2"/>
          <a:stretch>
            <a:fillRect/>
          </a:stretch>
        </p:blipFill>
        <p:spPr>
          <a:xfrm>
            <a:off x="69850" y="107950"/>
            <a:ext cx="9004300" cy="664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National Maritime </a:t>
            </a:r>
            <a:r>
              <a:rPr lang="en-US" dirty="0" smtClean="0"/>
              <a:t>Museum</a:t>
            </a:r>
            <a:endParaRPr lang="ru-RU" dirty="0"/>
          </a:p>
        </p:txBody>
      </p:sp>
      <p:sp>
        <p:nvSpPr>
          <p:cNvPr id="3" name="Содержимое 2"/>
          <p:cNvSpPr>
            <a:spLocks noGrp="1"/>
          </p:cNvSpPr>
          <p:nvPr>
            <p:ph idx="1"/>
          </p:nvPr>
        </p:nvSpPr>
        <p:spPr/>
        <p:txBody>
          <a:bodyPr/>
          <a:lstStyle/>
          <a:p>
            <a:r>
              <a:rPr lang="en-US" dirty="0" smtClean="0"/>
              <a:t>The National Maritime Museum (NMM) in Greenwich, London, is the leading maritime museum of the United Kingdom and may be the largest museum of its kind in the world. The historic buildings form part of the Maritime Greenwich World Heritage Site, and it also incorporates the Royal Observatory, and 17th-century Queen's House.</a:t>
            </a:r>
            <a:endParaRPr lang="ru-RU" dirty="0"/>
          </a:p>
        </p:txBody>
      </p:sp>
      <p:pic>
        <p:nvPicPr>
          <p:cNvPr id="4" name="Рисунок 3" descr="800px-EH1211481_National_Maritime_Museum_10.JPG"/>
          <p:cNvPicPr>
            <a:picLocks noChangeAspect="1"/>
          </p:cNvPicPr>
          <p:nvPr/>
        </p:nvPicPr>
        <p:blipFill>
          <a:blip r:embed="rId2"/>
          <a:stretch>
            <a:fillRect/>
          </a:stretch>
        </p:blipFill>
        <p:spPr>
          <a:xfrm>
            <a:off x="0" y="382905"/>
            <a:ext cx="9144000" cy="6092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5008" y="5572140"/>
            <a:ext cx="2971792" cy="882668"/>
          </a:xfrm>
        </p:spPr>
        <p:txBody>
          <a:bodyPr/>
          <a:lstStyle/>
          <a:p>
            <a:r>
              <a:rPr lang="en-US" dirty="0" smtClean="0"/>
              <a:t>Goodbye</a:t>
            </a:r>
            <a:r>
              <a:rPr lang="uk-UA" dirty="0" smtClean="0"/>
              <a:t>:</a:t>
            </a:r>
            <a:r>
              <a:rPr lang="en-US" dirty="0" smtClean="0"/>
              <a:t>*</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u="sng" dirty="0" smtClean="0"/>
              <a:t>British </a:t>
            </a:r>
            <a:r>
              <a:rPr lang="en-US" u="sng" dirty="0" smtClean="0"/>
              <a:t>Museum</a:t>
            </a:r>
            <a:endParaRPr lang="ru-RU" dirty="0"/>
          </a:p>
        </p:txBody>
      </p:sp>
      <p:sp>
        <p:nvSpPr>
          <p:cNvPr id="4" name="Содержимое 3"/>
          <p:cNvSpPr>
            <a:spLocks noGrp="1"/>
          </p:cNvSpPr>
          <p:nvPr>
            <p:ph idx="1"/>
          </p:nvPr>
        </p:nvSpPr>
        <p:spPr/>
        <p:txBody>
          <a:bodyPr/>
          <a:lstStyle/>
          <a:p>
            <a:r>
              <a:rPr lang="en-US" dirty="0" smtClean="0"/>
              <a:t>The </a:t>
            </a:r>
            <a:r>
              <a:rPr lang="en-US" b="1" dirty="0" smtClean="0"/>
              <a:t>British Museum</a:t>
            </a:r>
            <a:r>
              <a:rPr lang="en-US" dirty="0" smtClean="0"/>
              <a:t> is a museum in London dedicated to human history and culture. Its permanent collection, numbering some 8 million works</a:t>
            </a:r>
            <a:r>
              <a:rPr lang="en-US" dirty="0" smtClean="0"/>
              <a:t>,</a:t>
            </a:r>
            <a:r>
              <a:rPr lang="en-US" dirty="0" smtClean="0"/>
              <a:t> is among the largest and most comprehensive in </a:t>
            </a:r>
            <a:r>
              <a:rPr lang="en-US" dirty="0" smtClean="0"/>
              <a:t>existence</a:t>
            </a:r>
            <a:r>
              <a:rPr lang="en-US" dirty="0" smtClean="0"/>
              <a:t> and originates from all continents, illustrating and documenting the story of human culture from its beginnings to the present.</a:t>
            </a:r>
            <a:endParaRPr lang="ru-RU" dirty="0"/>
          </a:p>
        </p:txBody>
      </p:sp>
      <p:pic>
        <p:nvPicPr>
          <p:cNvPr id="5" name="Рисунок 4" descr="800px-British_Museum_from_NE_2.JPG"/>
          <p:cNvPicPr>
            <a:picLocks noChangeAspect="1"/>
          </p:cNvPicPr>
          <p:nvPr/>
        </p:nvPicPr>
        <p:blipFill>
          <a:blip r:embed="rId2"/>
          <a:stretch>
            <a:fillRect/>
          </a:stretch>
        </p:blipFill>
        <p:spPr>
          <a:xfrm>
            <a:off x="1000100" y="1357298"/>
            <a:ext cx="7286676" cy="52281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style.rotation</p:attrName>
                                        </p:attrNameLst>
                                      </p:cBhvr>
                                      <p:tavLst>
                                        <p:tav tm="0">
                                          <p:val>
                                            <p:fltVal val="720"/>
                                          </p:val>
                                        </p:tav>
                                        <p:tav tm="100000">
                                          <p:val>
                                            <p:fltVal val="0"/>
                                          </p:val>
                                        </p:tav>
                                      </p:tavLst>
                                    </p:anim>
                                    <p:anim calcmode="lin" valueType="num">
                                      <p:cBhvr>
                                        <p:cTn id="17" dur="2000" fill="hold"/>
                                        <p:tgtEl>
                                          <p:spTgt spid="5"/>
                                        </p:tgtEl>
                                        <p:attrNameLst>
                                          <p:attrName>ppt_h</p:attrName>
                                        </p:attrNameLst>
                                      </p:cBhvr>
                                      <p:tavLst>
                                        <p:tav tm="0">
                                          <p:val>
                                            <p:fltVal val="0"/>
                                          </p:val>
                                        </p:tav>
                                        <p:tav tm="100000">
                                          <p:val>
                                            <p:strVal val="#ppt_h"/>
                                          </p:val>
                                        </p:tav>
                                      </p:tavLst>
                                    </p:anim>
                                    <p:anim calcmode="lin" valueType="num">
                                      <p:cBhvr>
                                        <p:cTn id="18"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Tate Modern</a:t>
            </a:r>
            <a:br>
              <a:rPr lang="en-US" dirty="0" smtClean="0"/>
            </a:br>
            <a:endParaRPr lang="ru-RU" dirty="0"/>
          </a:p>
        </p:txBody>
      </p:sp>
      <p:sp>
        <p:nvSpPr>
          <p:cNvPr id="3" name="Содержимое 2"/>
          <p:cNvSpPr>
            <a:spLocks noGrp="1"/>
          </p:cNvSpPr>
          <p:nvPr>
            <p:ph idx="1"/>
          </p:nvPr>
        </p:nvSpPr>
        <p:spPr/>
        <p:txBody>
          <a:bodyPr>
            <a:normAutofit/>
          </a:bodyPr>
          <a:lstStyle/>
          <a:p>
            <a:r>
              <a:rPr lang="en-US" b="1" dirty="0" smtClean="0"/>
              <a:t>Tate Modern</a:t>
            </a:r>
            <a:r>
              <a:rPr lang="en-US" dirty="0" smtClean="0"/>
              <a:t> is a modern art gallery located in London. It is Britain's national gallery of international modern art and forms part of the Tate group (together with Tate Britain, </a:t>
            </a:r>
            <a:r>
              <a:rPr lang="en-US" dirty="0" smtClean="0"/>
              <a:t>Tate </a:t>
            </a:r>
            <a:r>
              <a:rPr lang="en-US" dirty="0" smtClean="0"/>
              <a:t>Liverpool, Tate St Ives and Tate Online</a:t>
            </a:r>
            <a:r>
              <a:rPr lang="en-US" dirty="0" smtClean="0"/>
              <a:t>).It </a:t>
            </a:r>
            <a:r>
              <a:rPr lang="en-US" dirty="0" smtClean="0"/>
              <a:t>is the most-visited modern art gallery in the world, with around 4.7 million visitors per year</a:t>
            </a:r>
            <a:r>
              <a:rPr lang="en-US" dirty="0" smtClean="0"/>
              <a:t>.</a:t>
            </a:r>
            <a:r>
              <a:rPr lang="en-US" dirty="0" smtClean="0"/>
              <a:t> </a:t>
            </a:r>
            <a:endParaRPr lang="ru-RU" dirty="0"/>
          </a:p>
        </p:txBody>
      </p:sp>
      <p:pic>
        <p:nvPicPr>
          <p:cNvPr id="5" name="Рисунок 4" descr="Tate_Modern_viewed_from_Thames_Pleasure_Boat_-_geograph.org.uk_-_307445.jpg"/>
          <p:cNvPicPr>
            <a:picLocks noChangeAspect="1"/>
          </p:cNvPicPr>
          <p:nvPr/>
        </p:nvPicPr>
        <p:blipFill>
          <a:blip r:embed="rId2"/>
          <a:stretch>
            <a:fillRect/>
          </a:stretch>
        </p:blipFill>
        <p:spPr>
          <a:xfrm>
            <a:off x="714348" y="1071545"/>
            <a:ext cx="7286676" cy="56357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National </a:t>
            </a:r>
            <a:r>
              <a:rPr lang="en-US" dirty="0" smtClean="0"/>
              <a:t>Gallery</a:t>
            </a:r>
            <a:endParaRPr lang="ru-RU" dirty="0"/>
          </a:p>
        </p:txBody>
      </p:sp>
      <p:sp>
        <p:nvSpPr>
          <p:cNvPr id="3" name="Содержимое 2"/>
          <p:cNvSpPr>
            <a:spLocks noGrp="1"/>
          </p:cNvSpPr>
          <p:nvPr>
            <p:ph idx="1"/>
          </p:nvPr>
        </p:nvSpPr>
        <p:spPr/>
        <p:txBody>
          <a:bodyPr/>
          <a:lstStyle/>
          <a:p>
            <a:r>
              <a:rPr lang="en-US" dirty="0" smtClean="0"/>
              <a:t>The National Gallery is an art museum on Trafalgar Square in London. Founded in 1824, it houses a collection of over 2,300 paintings dating from the mid-13th century to 1900. Its collection belongs to the public of the United Kingdom and entry to the main collection is free of charge.</a:t>
            </a:r>
            <a:endParaRPr lang="ru-RU" dirty="0"/>
          </a:p>
        </p:txBody>
      </p:sp>
      <p:pic>
        <p:nvPicPr>
          <p:cNvPr id="4" name="Рисунок 3" descr="National_Gallery_in_September_2011.jpg"/>
          <p:cNvPicPr>
            <a:picLocks noChangeAspect="1"/>
          </p:cNvPicPr>
          <p:nvPr/>
        </p:nvPicPr>
        <p:blipFill>
          <a:blip r:embed="rId2"/>
          <a:stretch>
            <a:fillRect/>
          </a:stretch>
        </p:blipFill>
        <p:spPr>
          <a:xfrm>
            <a:off x="928662" y="1388528"/>
            <a:ext cx="7000924" cy="5469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Natural History Museum</a:t>
            </a:r>
            <a:endParaRPr lang="ru-RU" dirty="0"/>
          </a:p>
        </p:txBody>
      </p:sp>
      <p:sp>
        <p:nvSpPr>
          <p:cNvPr id="3" name="Содержимое 2"/>
          <p:cNvSpPr>
            <a:spLocks noGrp="1"/>
          </p:cNvSpPr>
          <p:nvPr>
            <p:ph idx="1"/>
          </p:nvPr>
        </p:nvSpPr>
        <p:spPr/>
        <p:txBody>
          <a:bodyPr>
            <a:normAutofit fontScale="92500" lnSpcReduction="10000"/>
          </a:bodyPr>
          <a:lstStyle/>
          <a:p>
            <a:r>
              <a:rPr lang="en-US" dirty="0" smtClean="0"/>
              <a:t>The Natural History Museum in London is a museum exhibiting a vast range of specimens from various segments of natural </a:t>
            </a:r>
            <a:r>
              <a:rPr lang="en-US" dirty="0" smtClean="0"/>
              <a:t>history . The </a:t>
            </a:r>
            <a:r>
              <a:rPr lang="en-US" dirty="0" smtClean="0"/>
              <a:t>museum is home to life and earth science specimens comprising some 70 million items within five main collections: botany, entomology, mineralogy, </a:t>
            </a:r>
            <a:r>
              <a:rPr lang="en-US" dirty="0" smtClean="0"/>
              <a:t> </a:t>
            </a:r>
            <a:r>
              <a:rPr lang="en-US" dirty="0" err="1" smtClean="0"/>
              <a:t>palaeontology</a:t>
            </a:r>
            <a:r>
              <a:rPr lang="en-US" dirty="0" smtClean="0"/>
              <a:t> </a:t>
            </a:r>
            <a:r>
              <a:rPr lang="en-US" dirty="0" smtClean="0"/>
              <a:t>and zoology. Like other publicly funded national museums in the United Kingdom, the Natural History Museum does not charge an admission fee.</a:t>
            </a:r>
            <a:endParaRPr lang="ru-RU" dirty="0"/>
          </a:p>
        </p:txBody>
      </p:sp>
      <p:pic>
        <p:nvPicPr>
          <p:cNvPr id="5" name="Рисунок 4" descr="450px-Natural_History_Museum_001.jpg"/>
          <p:cNvPicPr>
            <a:picLocks noChangeAspect="1"/>
          </p:cNvPicPr>
          <p:nvPr/>
        </p:nvPicPr>
        <p:blipFill>
          <a:blip r:embed="rId2"/>
          <a:stretch>
            <a:fillRect/>
          </a:stretch>
        </p:blipFill>
        <p:spPr>
          <a:xfrm>
            <a:off x="2000232" y="-24"/>
            <a:ext cx="5143536" cy="6858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style.rotation</p:attrName>
                                        </p:attrNameLst>
                                      </p:cBhvr>
                                      <p:tavLst>
                                        <p:tav tm="0">
                                          <p:val>
                                            <p:fltVal val="720"/>
                                          </p:val>
                                        </p:tav>
                                        <p:tav tm="100000">
                                          <p:val>
                                            <p:fltVal val="0"/>
                                          </p:val>
                                        </p:tav>
                                      </p:tavLst>
                                    </p:anim>
                                    <p:anim calcmode="lin" valueType="num">
                                      <p:cBhvr>
                                        <p:cTn id="19" dur="2000" fill="hold"/>
                                        <p:tgtEl>
                                          <p:spTgt spid="5"/>
                                        </p:tgtEl>
                                        <p:attrNameLst>
                                          <p:attrName>ppt_h</p:attrName>
                                        </p:attrNameLst>
                                      </p:cBhvr>
                                      <p:tavLst>
                                        <p:tav tm="0">
                                          <p:val>
                                            <p:fltVal val="0"/>
                                          </p:val>
                                        </p:tav>
                                        <p:tav tm="100000">
                                          <p:val>
                                            <p:strVal val="#ppt_h"/>
                                          </p:val>
                                        </p:tav>
                                      </p:tavLst>
                                    </p:anim>
                                    <p:anim calcmode="lin" valueType="num">
                                      <p:cBhvr>
                                        <p:cTn id="2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Victoria and Albert Museum</a:t>
            </a:r>
            <a:endParaRPr lang="ru-RU" dirty="0"/>
          </a:p>
        </p:txBody>
      </p:sp>
      <p:sp>
        <p:nvSpPr>
          <p:cNvPr id="3" name="Содержимое 2"/>
          <p:cNvSpPr>
            <a:spLocks noGrp="1"/>
          </p:cNvSpPr>
          <p:nvPr>
            <p:ph idx="1"/>
          </p:nvPr>
        </p:nvSpPr>
        <p:spPr/>
        <p:txBody>
          <a:bodyPr>
            <a:normAutofit fontScale="92500" lnSpcReduction="20000"/>
          </a:bodyPr>
          <a:lstStyle/>
          <a:p>
            <a:r>
              <a:rPr lang="en-US" dirty="0" smtClean="0"/>
              <a:t>The Victoria and Albert Museum,  is the world's largest museum of decorative arts and design, housing a permanent collection of over 4.5 million objects. It was founded in 1852 and named after Queen Victoria and Prince Albert. The V&amp;A is located in </a:t>
            </a:r>
            <a:r>
              <a:rPr lang="en-US" dirty="0" smtClean="0"/>
              <a:t>the </a:t>
            </a:r>
            <a:r>
              <a:rPr lang="en-US" dirty="0" err="1" smtClean="0"/>
              <a:t>Brompton</a:t>
            </a:r>
            <a:r>
              <a:rPr lang="en-US" dirty="0" smtClean="0"/>
              <a:t> district of the Royal Borough of Kensington and Chelsea, in an area that has become known </a:t>
            </a:r>
            <a:r>
              <a:rPr lang="en-US" dirty="0" smtClean="0"/>
              <a:t>as "</a:t>
            </a:r>
            <a:r>
              <a:rPr lang="en-US" dirty="0" err="1" smtClean="0"/>
              <a:t>Albertopolis</a:t>
            </a:r>
            <a:r>
              <a:rPr lang="en-US" dirty="0" smtClean="0"/>
              <a:t>" </a:t>
            </a:r>
            <a:r>
              <a:rPr lang="en-US" dirty="0" smtClean="0"/>
              <a:t>because </a:t>
            </a:r>
            <a:r>
              <a:rPr lang="en-US" dirty="0" smtClean="0"/>
              <a:t>of its association with Prince Albert, the Albert Memorial and the major cultural institutions with which he was associated.</a:t>
            </a:r>
            <a:endParaRPr lang="ru-RU" dirty="0"/>
          </a:p>
        </p:txBody>
      </p:sp>
      <p:pic>
        <p:nvPicPr>
          <p:cNvPr id="4" name="Рисунок 3" descr="Victoria_&amp;_Albert_Museum_Entrance,_London,_UK_-_Diliff.jpg"/>
          <p:cNvPicPr>
            <a:picLocks noChangeAspect="1"/>
          </p:cNvPicPr>
          <p:nvPr/>
        </p:nvPicPr>
        <p:blipFill>
          <a:blip r:embed="rId2"/>
          <a:stretch>
            <a:fillRect/>
          </a:stretch>
        </p:blipFill>
        <p:spPr>
          <a:xfrm>
            <a:off x="1071538" y="0"/>
            <a:ext cx="710988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Science </a:t>
            </a:r>
            <a:r>
              <a:rPr lang="en-US" dirty="0" smtClean="0"/>
              <a:t>Museum</a:t>
            </a:r>
            <a:endParaRPr lang="ru-RU" dirty="0"/>
          </a:p>
        </p:txBody>
      </p:sp>
      <p:sp>
        <p:nvSpPr>
          <p:cNvPr id="3" name="Содержимое 2"/>
          <p:cNvSpPr>
            <a:spLocks noGrp="1"/>
          </p:cNvSpPr>
          <p:nvPr>
            <p:ph idx="1"/>
          </p:nvPr>
        </p:nvSpPr>
        <p:spPr/>
        <p:txBody>
          <a:bodyPr/>
          <a:lstStyle/>
          <a:p>
            <a:r>
              <a:rPr lang="en-US" dirty="0" smtClean="0"/>
              <a:t>The Science Museum is one of three major museums on Exhibition Road in South Kensington, London. It was founded in 1857 and today is one of the city's major tourist attractions, attracting 2.7 million visitors annually.</a:t>
            </a:r>
            <a:endParaRPr lang="ru-RU" dirty="0"/>
          </a:p>
        </p:txBody>
      </p:sp>
      <p:pic>
        <p:nvPicPr>
          <p:cNvPr id="4" name="Рисунок 3" descr="Science_Museum,_Exhibition_Road,_London_SW7_-_geograph.org.uk_-_1125595.jpg"/>
          <p:cNvPicPr>
            <a:picLocks noChangeAspect="1"/>
          </p:cNvPicPr>
          <p:nvPr/>
        </p:nvPicPr>
        <p:blipFill>
          <a:blip r:embed="rId2"/>
          <a:stretch>
            <a:fillRect/>
          </a:stretch>
        </p:blipFill>
        <p:spPr>
          <a:xfrm>
            <a:off x="428596" y="1285860"/>
            <a:ext cx="8072494" cy="5423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National Portrait </a:t>
            </a:r>
            <a:r>
              <a:rPr lang="en-US" dirty="0" smtClean="0"/>
              <a:t>Gallery</a:t>
            </a:r>
            <a:endParaRPr lang="ru-RU" dirty="0"/>
          </a:p>
        </p:txBody>
      </p:sp>
      <p:sp>
        <p:nvSpPr>
          <p:cNvPr id="3" name="Содержимое 2"/>
          <p:cNvSpPr>
            <a:spLocks noGrp="1"/>
          </p:cNvSpPr>
          <p:nvPr>
            <p:ph idx="1"/>
          </p:nvPr>
        </p:nvSpPr>
        <p:spPr/>
        <p:txBody>
          <a:bodyPr>
            <a:normAutofit/>
          </a:bodyPr>
          <a:lstStyle/>
          <a:p>
            <a:r>
              <a:rPr lang="en-US" dirty="0" smtClean="0"/>
              <a:t>The National Portrait Gallery (NPG) is an art gallery in London housing a collection of portraits of historically important and famous British people. It was the first portrait gallery in the world when it opened in </a:t>
            </a:r>
            <a:r>
              <a:rPr lang="en-US" dirty="0" smtClean="0"/>
              <a:t>1856. </a:t>
            </a:r>
            <a:endParaRPr lang="ru-RU" dirty="0"/>
          </a:p>
        </p:txBody>
      </p:sp>
      <p:pic>
        <p:nvPicPr>
          <p:cNvPr id="4" name="Рисунок 3" descr="800px-London_NPG.JPG"/>
          <p:cNvPicPr>
            <a:picLocks noChangeAspect="1"/>
          </p:cNvPicPr>
          <p:nvPr/>
        </p:nvPicPr>
        <p:blipFill>
          <a:blip r:embed="rId2"/>
          <a:stretch>
            <a:fillRect/>
          </a:stretch>
        </p:blipFill>
        <p:spPr>
          <a:xfrm>
            <a:off x="857224" y="1285838"/>
            <a:ext cx="7429552" cy="55721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Museum of Scotland</a:t>
            </a:r>
            <a:br>
              <a:rPr lang="en-US" dirty="0" smtClean="0"/>
            </a:br>
            <a:endParaRPr lang="ru-RU" dirty="0"/>
          </a:p>
        </p:txBody>
      </p:sp>
      <p:sp>
        <p:nvSpPr>
          <p:cNvPr id="3" name="Содержимое 2"/>
          <p:cNvSpPr>
            <a:spLocks noGrp="1"/>
          </p:cNvSpPr>
          <p:nvPr>
            <p:ph idx="1"/>
          </p:nvPr>
        </p:nvSpPr>
        <p:spPr/>
        <p:txBody>
          <a:bodyPr/>
          <a:lstStyle/>
          <a:p>
            <a:r>
              <a:rPr lang="en-US" dirty="0" smtClean="0"/>
              <a:t>National Museums Scotland was formed by Act of Parliament in 1985 [1], amalgamating the former National Museum of Antiquities of Scotland and The Royal Scottish Museum.</a:t>
            </a:r>
            <a:endParaRPr lang="ru-RU" dirty="0"/>
          </a:p>
        </p:txBody>
      </p:sp>
      <p:pic>
        <p:nvPicPr>
          <p:cNvPr id="4" name="Рисунок 3" descr="800px-Museum_of_Scotland.jpg"/>
          <p:cNvPicPr>
            <a:picLocks noChangeAspect="1"/>
          </p:cNvPicPr>
          <p:nvPr/>
        </p:nvPicPr>
        <p:blipFill>
          <a:blip r:embed="rId2"/>
          <a:stretch>
            <a:fillRect/>
          </a:stretch>
        </p:blipFill>
        <p:spPr>
          <a:xfrm>
            <a:off x="571472" y="857232"/>
            <a:ext cx="7715304" cy="57768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109</TotalTime>
  <Words>614</Words>
  <Application>Microsoft Office PowerPoint</Application>
  <PresentationFormat>Экран (4:3)</PresentationFormat>
  <Paragraphs>28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Яркая</vt:lpstr>
      <vt:lpstr>               List of most visited museums in the United Kingdom  </vt:lpstr>
      <vt:lpstr>British Museum</vt:lpstr>
      <vt:lpstr>Tate Modern </vt:lpstr>
      <vt:lpstr>National Gallery</vt:lpstr>
      <vt:lpstr>Natural History Museum</vt:lpstr>
      <vt:lpstr>Victoria and Albert Museum</vt:lpstr>
      <vt:lpstr>Science Museum</vt:lpstr>
      <vt:lpstr>National Portrait Gallery</vt:lpstr>
      <vt:lpstr>Museum of Scotland </vt:lpstr>
      <vt:lpstr>Tate Britain</vt:lpstr>
      <vt:lpstr>Saatchi Gallery</vt:lpstr>
      <vt:lpstr>Royal Academy of Arts</vt:lpstr>
      <vt:lpstr>National Maritime Museum</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British Museum </dc:title>
  <dc:creator>Admin</dc:creator>
  <cp:lastModifiedBy>Admin</cp:lastModifiedBy>
  <cp:revision>11</cp:revision>
  <dcterms:created xsi:type="dcterms:W3CDTF">2014-04-08T16:34:20Z</dcterms:created>
  <dcterms:modified xsi:type="dcterms:W3CDTF">2014-04-08T18:23:53Z</dcterms:modified>
</cp:coreProperties>
</file>