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03320-11AC-4348-9E3F-5D49C033149A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329DD13F-3D80-44FD-BD94-4FBD06A11A44}">
      <dgm:prSet custT="1"/>
      <dgm:spPr/>
      <dgm:t>
        <a:bodyPr/>
        <a:lstStyle/>
        <a:p>
          <a:pPr rtl="0"/>
          <a:r>
            <a:rPr lang="uk-UA" sz="1600" dirty="0" smtClean="0">
              <a:solidFill>
                <a:schemeClr val="accent5">
                  <a:lumMod val="75000"/>
                </a:schemeClr>
              </a:solidFill>
            </a:rPr>
            <a:t>Проведення заходу призначено на тиждень, що включає 15 жовтня – дату підписання Європейської хартії місцевого самоврядування у 1985 р. За допомогою цього правового інструменту </a:t>
          </a:r>
          <a:r>
            <a:rPr lang="uk-UA" sz="1600" dirty="0" err="1" smtClean="0">
              <a:solidFill>
                <a:schemeClr val="accent5">
                  <a:lumMod val="75000"/>
                </a:schemeClr>
              </a:solidFill>
            </a:rPr>
            <a:t>держави-</a:t>
          </a:r>
          <a:r>
            <a:rPr lang="uk-UA" sz="1600" dirty="0" smtClean="0">
              <a:solidFill>
                <a:schemeClr val="accent5">
                  <a:lumMod val="75000"/>
                </a:schemeClr>
              </a:solidFill>
            </a:rPr>
            <a:t> члени Ради Європи, які підписали Хартію, зобов’язуються втілювати принципи місцевого самоврядування у своєму національному законодавстві.   </a:t>
          </a:r>
          <a:endParaRPr lang="ru-RU" sz="1600" dirty="0">
            <a:solidFill>
              <a:schemeClr val="accent5">
                <a:lumMod val="75000"/>
              </a:schemeClr>
            </a:solidFill>
          </a:endParaRPr>
        </a:p>
      </dgm:t>
    </dgm:pt>
    <dgm:pt modelId="{1C44EA83-C21D-4013-81FA-FF762E889C87}" type="parTrans" cxnId="{40687585-B594-4BEE-90A9-60C73BB46C23}">
      <dgm:prSet/>
      <dgm:spPr/>
      <dgm:t>
        <a:bodyPr/>
        <a:lstStyle/>
        <a:p>
          <a:endParaRPr lang="uk-UA"/>
        </a:p>
      </dgm:t>
    </dgm:pt>
    <dgm:pt modelId="{983ECEFE-EBF6-44BD-BD5E-81A4BAC9ED0C}" type="sibTrans" cxnId="{40687585-B594-4BEE-90A9-60C73BB46C23}">
      <dgm:prSet/>
      <dgm:spPr/>
      <dgm:t>
        <a:bodyPr/>
        <a:lstStyle/>
        <a:p>
          <a:endParaRPr lang="uk-UA"/>
        </a:p>
      </dgm:t>
    </dgm:pt>
    <dgm:pt modelId="{C025A9CC-6C6A-4CAC-9836-8A996174EF1E}">
      <dgm:prSet custT="1"/>
      <dgm:spPr/>
      <dgm:t>
        <a:bodyPr/>
        <a:lstStyle/>
        <a:p>
          <a:pPr rtl="0"/>
          <a:r>
            <a:rPr lang="uk-UA" sz="1600" dirty="0" smtClean="0">
              <a:solidFill>
                <a:schemeClr val="accent5">
                  <a:lumMod val="75000"/>
                </a:schemeClr>
              </a:solidFill>
            </a:rPr>
            <a:t>31 травня 2007 р. 14-та сесія Конгресу місцевих і регіональних влад Ради Європи прийняла Резолюцію № 238 «Пропозиції про проведення Європейського тижня місцевої демократії». Відповідно до цього документу, </a:t>
          </a:r>
        </a:p>
        <a:p>
          <a:pPr rtl="0"/>
          <a:endParaRPr lang="uk-UA" sz="1400" i="1" dirty="0" smtClean="0"/>
        </a:p>
      </dgm:t>
    </dgm:pt>
    <dgm:pt modelId="{27EB907B-3E1D-4B0E-975B-01E7C72221E9}" type="parTrans" cxnId="{C99C8E9B-D384-4D0E-A65A-A8F7D4FD48B2}">
      <dgm:prSet/>
      <dgm:spPr/>
      <dgm:t>
        <a:bodyPr/>
        <a:lstStyle/>
        <a:p>
          <a:endParaRPr lang="uk-UA"/>
        </a:p>
      </dgm:t>
    </dgm:pt>
    <dgm:pt modelId="{90D4FAAC-291E-401E-A3E5-1F97A88453AE}" type="sibTrans" cxnId="{C99C8E9B-D384-4D0E-A65A-A8F7D4FD48B2}">
      <dgm:prSet/>
      <dgm:spPr/>
      <dgm:t>
        <a:bodyPr/>
        <a:lstStyle/>
        <a:p>
          <a:endParaRPr lang="uk-UA"/>
        </a:p>
      </dgm:t>
    </dgm:pt>
    <dgm:pt modelId="{02624851-6910-4CFA-9092-EF7DEB9D04B0}">
      <dgm:prSet custT="1"/>
      <dgm:spPr/>
      <dgm:t>
        <a:bodyPr/>
        <a:lstStyle/>
        <a:p>
          <a:pPr rtl="0"/>
          <a:r>
            <a:rPr lang="uk-UA" sz="1400" b="1" i="1" dirty="0" smtClean="0">
              <a:solidFill>
                <a:schemeClr val="accent5">
                  <a:lumMod val="75000"/>
                </a:schemeClr>
              </a:solidFill>
            </a:rPr>
            <a:t>«Європейський тиждень місцевої демократії є новим проектом, що представляє щорічну європейську подію, яка включає одночасно  національні та місцеві заходи, організовані органами місцевого самоврядування – учасниками цього Тижня в усіх державах-членах з метою поширення інформації про місцеву демократію та сприяння ідеї демократичної участі на місцевому рівні</a:t>
          </a:r>
          <a:r>
            <a:rPr lang="uk-UA" sz="1400" b="1" dirty="0" smtClean="0">
              <a:solidFill>
                <a:schemeClr val="accent5">
                  <a:lumMod val="75000"/>
                </a:schemeClr>
              </a:solidFill>
            </a:rPr>
            <a:t>. </a:t>
          </a:r>
          <a:r>
            <a:rPr lang="uk-UA" sz="1400" b="1" i="1" dirty="0" smtClean="0">
              <a:solidFill>
                <a:schemeClr val="accent5">
                  <a:lumMod val="75000"/>
                </a:schemeClr>
              </a:solidFill>
            </a:rPr>
            <a:t>Відповідним та в певній мірі символічним терміном для здійснення таких заходів щороку міг би бути тиждень, який включає в себе 15 жовтня, дату прийняття Європейської хартії місцевого самоврядування у 1985 р.».</a:t>
          </a:r>
          <a:endParaRPr lang="ru-RU" sz="1400" b="1" dirty="0">
            <a:solidFill>
              <a:schemeClr val="accent5">
                <a:lumMod val="75000"/>
              </a:schemeClr>
            </a:solidFill>
          </a:endParaRPr>
        </a:p>
      </dgm:t>
    </dgm:pt>
    <dgm:pt modelId="{CDAFD68E-380E-4D65-B2FE-0EBE7E8C14DD}" type="parTrans" cxnId="{55C9D2F6-E0A6-4769-A98C-9BE9D033ED4F}">
      <dgm:prSet/>
      <dgm:spPr/>
      <dgm:t>
        <a:bodyPr/>
        <a:lstStyle/>
        <a:p>
          <a:endParaRPr lang="uk-UA"/>
        </a:p>
      </dgm:t>
    </dgm:pt>
    <dgm:pt modelId="{4363AEE0-8279-4E6F-B337-60C37A49CE5F}" type="sibTrans" cxnId="{55C9D2F6-E0A6-4769-A98C-9BE9D033ED4F}">
      <dgm:prSet/>
      <dgm:spPr/>
      <dgm:t>
        <a:bodyPr/>
        <a:lstStyle/>
        <a:p>
          <a:endParaRPr lang="uk-UA"/>
        </a:p>
      </dgm:t>
    </dgm:pt>
    <dgm:pt modelId="{4C99CA57-2168-4957-9C7A-171E22051DEA}" type="pres">
      <dgm:prSet presAssocID="{A1603320-11AC-4348-9E3F-5D49C03314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3C6CA0-2D39-4EF6-A7DC-9C1B61E7909A}" type="pres">
      <dgm:prSet presAssocID="{329DD13F-3D80-44FD-BD94-4FBD06A11A4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C7B6C-8378-4704-B071-A0437309FD36}" type="pres">
      <dgm:prSet presAssocID="{983ECEFE-EBF6-44BD-BD5E-81A4BAC9ED0C}" presName="spacer" presStyleCnt="0"/>
      <dgm:spPr/>
    </dgm:pt>
    <dgm:pt modelId="{86BF5C32-7288-4D0A-8CA8-D023CC3CB0EE}" type="pres">
      <dgm:prSet presAssocID="{C025A9CC-6C6A-4CAC-9836-8A996174EF1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ACB4B5-496B-4687-8612-89A9350364CC}" type="pres">
      <dgm:prSet presAssocID="{90D4FAAC-291E-401E-A3E5-1F97A88453AE}" presName="spacer" presStyleCnt="0"/>
      <dgm:spPr/>
    </dgm:pt>
    <dgm:pt modelId="{E4650A16-EC29-4B77-9C79-EF1B88E12F44}" type="pres">
      <dgm:prSet presAssocID="{02624851-6910-4CFA-9092-EF7DEB9D04B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8E313C-42AD-46C2-8E9B-7107CF3B4F47}" type="presOf" srcId="{329DD13F-3D80-44FD-BD94-4FBD06A11A44}" destId="{623C6CA0-2D39-4EF6-A7DC-9C1B61E7909A}" srcOrd="0" destOrd="0" presId="urn:microsoft.com/office/officeart/2005/8/layout/vList2"/>
    <dgm:cxn modelId="{C99C8E9B-D384-4D0E-A65A-A8F7D4FD48B2}" srcId="{A1603320-11AC-4348-9E3F-5D49C033149A}" destId="{C025A9CC-6C6A-4CAC-9836-8A996174EF1E}" srcOrd="1" destOrd="0" parTransId="{27EB907B-3E1D-4B0E-975B-01E7C72221E9}" sibTransId="{90D4FAAC-291E-401E-A3E5-1F97A88453AE}"/>
    <dgm:cxn modelId="{55C9D2F6-E0A6-4769-A98C-9BE9D033ED4F}" srcId="{A1603320-11AC-4348-9E3F-5D49C033149A}" destId="{02624851-6910-4CFA-9092-EF7DEB9D04B0}" srcOrd="2" destOrd="0" parTransId="{CDAFD68E-380E-4D65-B2FE-0EBE7E8C14DD}" sibTransId="{4363AEE0-8279-4E6F-B337-60C37A49CE5F}"/>
    <dgm:cxn modelId="{79CBE014-FE6B-4BFA-8C21-10644F4F11A4}" type="presOf" srcId="{C025A9CC-6C6A-4CAC-9836-8A996174EF1E}" destId="{86BF5C32-7288-4D0A-8CA8-D023CC3CB0EE}" srcOrd="0" destOrd="0" presId="urn:microsoft.com/office/officeart/2005/8/layout/vList2"/>
    <dgm:cxn modelId="{EA91D1A0-F52A-41EA-B7F4-F90EC36357AE}" type="presOf" srcId="{02624851-6910-4CFA-9092-EF7DEB9D04B0}" destId="{E4650A16-EC29-4B77-9C79-EF1B88E12F44}" srcOrd="0" destOrd="0" presId="urn:microsoft.com/office/officeart/2005/8/layout/vList2"/>
    <dgm:cxn modelId="{7EC74E87-A3B6-4D60-87BF-9BB052FF4822}" type="presOf" srcId="{A1603320-11AC-4348-9E3F-5D49C033149A}" destId="{4C99CA57-2168-4957-9C7A-171E22051DEA}" srcOrd="0" destOrd="0" presId="urn:microsoft.com/office/officeart/2005/8/layout/vList2"/>
    <dgm:cxn modelId="{40687585-B594-4BEE-90A9-60C73BB46C23}" srcId="{A1603320-11AC-4348-9E3F-5D49C033149A}" destId="{329DD13F-3D80-44FD-BD94-4FBD06A11A44}" srcOrd="0" destOrd="0" parTransId="{1C44EA83-C21D-4013-81FA-FF762E889C87}" sibTransId="{983ECEFE-EBF6-44BD-BD5E-81A4BAC9ED0C}"/>
    <dgm:cxn modelId="{4D6B7976-2E3C-4146-B957-6B653B03D5FC}" type="presParOf" srcId="{4C99CA57-2168-4957-9C7A-171E22051DEA}" destId="{623C6CA0-2D39-4EF6-A7DC-9C1B61E7909A}" srcOrd="0" destOrd="0" presId="urn:microsoft.com/office/officeart/2005/8/layout/vList2"/>
    <dgm:cxn modelId="{F7FA5F64-E5E1-4A4C-BF44-82143634EA50}" type="presParOf" srcId="{4C99CA57-2168-4957-9C7A-171E22051DEA}" destId="{EC9C7B6C-8378-4704-B071-A0437309FD36}" srcOrd="1" destOrd="0" presId="urn:microsoft.com/office/officeart/2005/8/layout/vList2"/>
    <dgm:cxn modelId="{BB9DDD5D-699F-49BA-A958-4A55E2C002CB}" type="presParOf" srcId="{4C99CA57-2168-4957-9C7A-171E22051DEA}" destId="{86BF5C32-7288-4D0A-8CA8-D023CC3CB0EE}" srcOrd="2" destOrd="0" presId="urn:microsoft.com/office/officeart/2005/8/layout/vList2"/>
    <dgm:cxn modelId="{F367E3E7-88B6-468E-83C0-87A2654A5BC9}" type="presParOf" srcId="{4C99CA57-2168-4957-9C7A-171E22051DEA}" destId="{E0ACB4B5-496B-4687-8612-89A9350364CC}" srcOrd="3" destOrd="0" presId="urn:microsoft.com/office/officeart/2005/8/layout/vList2"/>
    <dgm:cxn modelId="{007873E4-E701-4C14-A501-28619CDA2FE1}" type="presParOf" srcId="{4C99CA57-2168-4957-9C7A-171E22051DEA}" destId="{E4650A16-EC29-4B77-9C79-EF1B88E12F4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5AE8B2-9E87-4394-A801-C9D45925B502}" type="doc">
      <dgm:prSet loTypeId="urn:microsoft.com/office/officeart/2005/8/layout/vList5" loCatId="list" qsTypeId="urn:microsoft.com/office/officeart/2005/8/quickstyle/simple3" qsCatId="simple" csTypeId="urn:microsoft.com/office/officeart/2005/8/colors/accent2_2" csCatId="accent2"/>
      <dgm:spPr/>
      <dgm:t>
        <a:bodyPr/>
        <a:lstStyle/>
        <a:p>
          <a:endParaRPr lang="uk-UA"/>
        </a:p>
      </dgm:t>
    </dgm:pt>
    <dgm:pt modelId="{5BE181EC-8A74-4BE8-AAB5-77F6093AE175}">
      <dgm:prSet custT="1"/>
      <dgm:spPr/>
      <dgm:t>
        <a:bodyPr/>
        <a:lstStyle/>
        <a:p>
          <a:pPr rtl="0"/>
          <a:r>
            <a:rPr lang="ru-RU" sz="1600" b="1" dirty="0" err="1" smtClean="0">
              <a:solidFill>
                <a:schemeClr val="tx1"/>
              </a:solidFill>
            </a:rPr>
            <a:t>заохочення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культури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поваги</a:t>
          </a:r>
          <a:r>
            <a:rPr lang="ru-RU" sz="1600" b="1" dirty="0" smtClean="0">
              <a:solidFill>
                <a:schemeClr val="tx1"/>
              </a:solidFill>
            </a:rPr>
            <a:t> до прав </a:t>
          </a:r>
          <a:r>
            <a:rPr lang="ru-RU" sz="1600" b="1" dirty="0" err="1" smtClean="0">
              <a:solidFill>
                <a:schemeClr val="tx1"/>
              </a:solidFill>
            </a:rPr>
            <a:t>людини</a:t>
          </a:r>
          <a:r>
            <a:rPr lang="ru-RU" sz="1600" b="1" dirty="0" smtClean="0">
              <a:solidFill>
                <a:schemeClr val="tx1"/>
              </a:solidFill>
            </a:rPr>
            <a:t>;</a:t>
          </a:r>
          <a:endParaRPr lang="ru-RU" sz="1600" b="1" dirty="0">
            <a:solidFill>
              <a:schemeClr val="tx1"/>
            </a:solidFill>
          </a:endParaRPr>
        </a:p>
      </dgm:t>
    </dgm:pt>
    <dgm:pt modelId="{8CD95128-B8DF-4ADF-B971-3564F7B3AA8D}" type="parTrans" cxnId="{D6FFDBD8-C764-4214-9156-B1470EA85EF0}">
      <dgm:prSet/>
      <dgm:spPr/>
      <dgm:t>
        <a:bodyPr/>
        <a:lstStyle/>
        <a:p>
          <a:endParaRPr lang="uk-UA"/>
        </a:p>
      </dgm:t>
    </dgm:pt>
    <dgm:pt modelId="{803F42E7-CF38-4993-8A32-3505765AD38F}" type="sibTrans" cxnId="{D6FFDBD8-C764-4214-9156-B1470EA85EF0}">
      <dgm:prSet/>
      <dgm:spPr/>
      <dgm:t>
        <a:bodyPr/>
        <a:lstStyle/>
        <a:p>
          <a:endParaRPr lang="uk-UA"/>
        </a:p>
      </dgm:t>
    </dgm:pt>
    <dgm:pt modelId="{15FEBF22-AEDF-4FB1-96C5-038D6FA3A288}">
      <dgm:prSet custT="1"/>
      <dgm:spPr/>
      <dgm:t>
        <a:bodyPr/>
        <a:lstStyle/>
        <a:p>
          <a:pPr rtl="0"/>
          <a:r>
            <a:rPr lang="ru-RU" sz="1400" b="1" dirty="0" err="1" smtClean="0">
              <a:solidFill>
                <a:schemeClr val="tx1"/>
              </a:solidFill>
            </a:rPr>
            <a:t>заохочення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всіх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громадян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брати</a:t>
          </a:r>
          <a:r>
            <a:rPr lang="ru-RU" sz="1400" b="1" dirty="0" smtClean="0">
              <a:solidFill>
                <a:schemeClr val="tx1"/>
              </a:solidFill>
            </a:rPr>
            <a:t> участь у </a:t>
          </a:r>
          <a:r>
            <a:rPr lang="ru-RU" sz="1400" b="1" dirty="0" err="1" smtClean="0">
              <a:solidFill>
                <a:schemeClr val="tx1"/>
              </a:solidFill>
            </a:rPr>
            <a:t>громадському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житті</a:t>
          </a:r>
          <a:r>
            <a:rPr lang="ru-RU" sz="1400" b="1" dirty="0" smtClean="0">
              <a:solidFill>
                <a:schemeClr val="tx1"/>
              </a:solidFill>
            </a:rPr>
            <a:t>, </a:t>
          </a:r>
          <a:r>
            <a:rPr lang="ru-RU" sz="1400" b="1" dirty="0" err="1" smtClean="0">
              <a:solidFill>
                <a:schemeClr val="tx1"/>
              </a:solidFill>
            </a:rPr>
            <a:t>зокрема</a:t>
          </a:r>
          <a:r>
            <a:rPr lang="ru-RU" sz="1400" b="1" dirty="0" smtClean="0">
              <a:solidFill>
                <a:schemeClr val="tx1"/>
              </a:solidFill>
            </a:rPr>
            <a:t>, </a:t>
          </a:r>
          <a:r>
            <a:rPr lang="ru-RU" sz="1400" b="1" dirty="0" err="1" smtClean="0">
              <a:solidFill>
                <a:schemeClr val="tx1"/>
              </a:solidFill>
            </a:rPr>
            <a:t>молоді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і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малопредставлених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груп</a:t>
          </a:r>
          <a:r>
            <a:rPr lang="ru-RU" sz="1400" b="1" dirty="0" smtClean="0">
              <a:solidFill>
                <a:schemeClr val="tx1"/>
              </a:solidFill>
            </a:rPr>
            <a:t>;</a:t>
          </a:r>
          <a:endParaRPr lang="ru-RU" sz="1400" b="1" dirty="0">
            <a:solidFill>
              <a:schemeClr val="tx1"/>
            </a:solidFill>
          </a:endParaRPr>
        </a:p>
      </dgm:t>
    </dgm:pt>
    <dgm:pt modelId="{D29F56FE-16A8-42B5-A759-9628AE10E00D}" type="parTrans" cxnId="{BFDC73ED-3C56-48F6-943A-45C842CBC59C}">
      <dgm:prSet/>
      <dgm:spPr/>
      <dgm:t>
        <a:bodyPr/>
        <a:lstStyle/>
        <a:p>
          <a:endParaRPr lang="uk-UA"/>
        </a:p>
      </dgm:t>
    </dgm:pt>
    <dgm:pt modelId="{FB7CF1BE-CA39-4424-A23D-C1836485ECA7}" type="sibTrans" cxnId="{BFDC73ED-3C56-48F6-943A-45C842CBC59C}">
      <dgm:prSet/>
      <dgm:spPr/>
      <dgm:t>
        <a:bodyPr/>
        <a:lstStyle/>
        <a:p>
          <a:endParaRPr lang="uk-UA"/>
        </a:p>
      </dgm:t>
    </dgm:pt>
    <dgm:pt modelId="{EE04D503-5847-41FC-9CC5-1019C61BCBC9}">
      <dgm:prSet custT="1"/>
      <dgm:spPr/>
      <dgm:t>
        <a:bodyPr/>
        <a:lstStyle/>
        <a:p>
          <a:pPr rtl="0"/>
          <a:r>
            <a:rPr lang="ru-RU" sz="1600" b="1" dirty="0" err="1" smtClean="0">
              <a:solidFill>
                <a:schemeClr val="tx1"/>
              </a:solidFill>
            </a:rPr>
            <a:t>зміцнення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співпраці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між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поколіннями</a:t>
          </a:r>
          <a:r>
            <a:rPr lang="ru-RU" sz="1600" b="1" dirty="0" smtClean="0">
              <a:solidFill>
                <a:schemeClr val="tx1"/>
              </a:solidFill>
            </a:rPr>
            <a:t>, </a:t>
          </a:r>
          <a:r>
            <a:rPr lang="ru-RU" sz="1600" b="1" dirty="0" err="1" smtClean="0">
              <a:solidFill>
                <a:schemeClr val="tx1"/>
              </a:solidFill>
            </a:rPr>
            <a:t>солідарності</a:t>
          </a:r>
          <a:r>
            <a:rPr lang="ru-RU" sz="1600" b="1" dirty="0" smtClean="0">
              <a:solidFill>
                <a:schemeClr val="tx1"/>
              </a:solidFill>
            </a:rPr>
            <a:t> та </a:t>
          </a:r>
          <a:r>
            <a:rPr lang="ru-RU" sz="1600" b="1" dirty="0" err="1" smtClean="0">
              <a:solidFill>
                <a:schemeClr val="tx1"/>
              </a:solidFill>
            </a:rPr>
            <a:t>поваги</a:t>
          </a:r>
          <a:r>
            <a:rPr lang="ru-RU" sz="1600" b="1" dirty="0" smtClean="0">
              <a:solidFill>
                <a:schemeClr val="tx1"/>
              </a:solidFill>
            </a:rPr>
            <a:t> до людей </a:t>
          </a:r>
          <a:r>
            <a:rPr lang="ru-RU" sz="1600" b="1" dirty="0" err="1" smtClean="0">
              <a:solidFill>
                <a:schemeClr val="tx1"/>
              </a:solidFill>
            </a:rPr>
            <a:t>похилого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віку</a:t>
          </a:r>
          <a:r>
            <a:rPr lang="ru-RU" sz="1600" b="1" dirty="0" smtClean="0">
              <a:solidFill>
                <a:schemeClr val="tx1"/>
              </a:solidFill>
            </a:rPr>
            <a:t>;</a:t>
          </a:r>
          <a:endParaRPr lang="ru-RU" sz="1600" b="1" dirty="0">
            <a:solidFill>
              <a:schemeClr val="tx1"/>
            </a:solidFill>
          </a:endParaRPr>
        </a:p>
      </dgm:t>
    </dgm:pt>
    <dgm:pt modelId="{F9789279-2002-4D07-BCAB-DBA7F800E79D}" type="parTrans" cxnId="{D6D832EC-1495-425F-BF3F-FE80988C1B48}">
      <dgm:prSet/>
      <dgm:spPr/>
      <dgm:t>
        <a:bodyPr/>
        <a:lstStyle/>
        <a:p>
          <a:endParaRPr lang="uk-UA"/>
        </a:p>
      </dgm:t>
    </dgm:pt>
    <dgm:pt modelId="{2CB5A7CC-0687-4F77-B878-654D61F5B659}" type="sibTrans" cxnId="{D6D832EC-1495-425F-BF3F-FE80988C1B48}">
      <dgm:prSet/>
      <dgm:spPr/>
      <dgm:t>
        <a:bodyPr/>
        <a:lstStyle/>
        <a:p>
          <a:endParaRPr lang="uk-UA"/>
        </a:p>
      </dgm:t>
    </dgm:pt>
    <dgm:pt modelId="{6AEA1A20-F665-4FDF-97AA-4B1A961432A9}">
      <dgm:prSet custT="1"/>
      <dgm:spPr/>
      <dgm:t>
        <a:bodyPr/>
        <a:lstStyle/>
        <a:p>
          <a:pPr rtl="0"/>
          <a:r>
            <a:rPr lang="ru-RU" sz="1600" b="1" dirty="0" err="1" smtClean="0"/>
            <a:t>сприяння</a:t>
          </a:r>
          <a:r>
            <a:rPr lang="ru-RU" sz="1600" b="1" dirty="0" smtClean="0"/>
            <a:t> </a:t>
          </a:r>
          <a:r>
            <a:rPr lang="ru-RU" sz="1600" b="1" dirty="0" err="1" smtClean="0"/>
            <a:t>соціальним</a:t>
          </a:r>
          <a:r>
            <a:rPr lang="ru-RU" sz="1600" b="1" dirty="0" smtClean="0"/>
            <a:t> правам </a:t>
          </a:r>
          <a:r>
            <a:rPr lang="ru-RU" sz="1600" b="1" dirty="0" err="1" smtClean="0"/>
            <a:t>і</a:t>
          </a:r>
          <a:r>
            <a:rPr lang="ru-RU" sz="1600" b="1" dirty="0" smtClean="0"/>
            <a:t> доступу до </a:t>
          </a:r>
          <a:r>
            <a:rPr lang="ru-RU" sz="1600" b="1" dirty="0" err="1" smtClean="0"/>
            <a:t>соціальних</a:t>
          </a:r>
          <a:r>
            <a:rPr lang="ru-RU" sz="1600" b="1" dirty="0" smtClean="0"/>
            <a:t> </a:t>
          </a:r>
          <a:r>
            <a:rPr lang="ru-RU" sz="1600" b="1" dirty="0" err="1" smtClean="0"/>
            <a:t>послуг</a:t>
          </a:r>
          <a:r>
            <a:rPr lang="ru-RU" sz="1600" b="1" dirty="0" smtClean="0"/>
            <a:t>;</a:t>
          </a:r>
          <a:endParaRPr lang="ru-RU" sz="1600" b="1" dirty="0"/>
        </a:p>
      </dgm:t>
    </dgm:pt>
    <dgm:pt modelId="{5758174E-705B-4838-BE9E-40CB1F4B65ED}" type="parTrans" cxnId="{B03C36E3-4BC5-4C4A-97AD-B958822F04AF}">
      <dgm:prSet/>
      <dgm:spPr/>
      <dgm:t>
        <a:bodyPr/>
        <a:lstStyle/>
        <a:p>
          <a:endParaRPr lang="uk-UA"/>
        </a:p>
      </dgm:t>
    </dgm:pt>
    <dgm:pt modelId="{F16A8845-1DF3-4A54-A3E6-22CF27F29609}" type="sibTrans" cxnId="{B03C36E3-4BC5-4C4A-97AD-B958822F04AF}">
      <dgm:prSet/>
      <dgm:spPr/>
      <dgm:t>
        <a:bodyPr/>
        <a:lstStyle/>
        <a:p>
          <a:endParaRPr lang="uk-UA"/>
        </a:p>
      </dgm:t>
    </dgm:pt>
    <dgm:pt modelId="{0A0D039A-98A1-43B5-8135-63ADB6254EAF}">
      <dgm:prSet custT="1"/>
      <dgm:spPr/>
      <dgm:t>
        <a:bodyPr/>
        <a:lstStyle/>
        <a:p>
          <a:pPr rtl="0"/>
          <a:r>
            <a:rPr lang="ru-RU" sz="1600" b="1" dirty="0" err="1" smtClean="0"/>
            <a:t>захист</a:t>
          </a:r>
          <a:r>
            <a:rPr lang="ru-RU" sz="1600" b="1" dirty="0" smtClean="0"/>
            <a:t> </a:t>
          </a:r>
          <a:r>
            <a:rPr lang="ru-RU" sz="1600" b="1" dirty="0" err="1" smtClean="0"/>
            <a:t>найбільш</a:t>
          </a:r>
          <a:r>
            <a:rPr lang="ru-RU" sz="1600" b="1" dirty="0" smtClean="0"/>
            <a:t> </a:t>
          </a:r>
          <a:r>
            <a:rPr lang="ru-RU" sz="1600" b="1" dirty="0" err="1" smtClean="0"/>
            <a:t>уразливих</a:t>
          </a:r>
          <a:r>
            <a:rPr lang="ru-RU" sz="1600" b="1" dirty="0" smtClean="0"/>
            <a:t> </a:t>
          </a:r>
          <a:r>
            <a:rPr lang="ru-RU" sz="1600" b="1" dirty="0" err="1" smtClean="0"/>
            <a:t>груп</a:t>
          </a:r>
          <a:r>
            <a:rPr lang="ru-RU" sz="1600" b="1" dirty="0" smtClean="0"/>
            <a:t> </a:t>
          </a:r>
          <a:r>
            <a:rPr lang="ru-RU" sz="1600" b="1" dirty="0" err="1" smtClean="0"/>
            <a:t>населення</a:t>
          </a:r>
          <a:r>
            <a:rPr lang="ru-RU" sz="1600" b="1" dirty="0" smtClean="0"/>
            <a:t>.</a:t>
          </a:r>
          <a:endParaRPr lang="ru-RU" sz="1600" b="1" dirty="0"/>
        </a:p>
      </dgm:t>
    </dgm:pt>
    <dgm:pt modelId="{BAD4BE59-B3E6-4D66-BEDA-96950A70E98C}" type="parTrans" cxnId="{C371BB63-00D6-4256-B6D8-9EBCEADCA130}">
      <dgm:prSet/>
      <dgm:spPr/>
      <dgm:t>
        <a:bodyPr/>
        <a:lstStyle/>
        <a:p>
          <a:endParaRPr lang="uk-UA"/>
        </a:p>
      </dgm:t>
    </dgm:pt>
    <dgm:pt modelId="{CF846522-C4A6-4CA7-B9AF-553BD9A395DE}" type="sibTrans" cxnId="{C371BB63-00D6-4256-B6D8-9EBCEADCA130}">
      <dgm:prSet/>
      <dgm:spPr/>
      <dgm:t>
        <a:bodyPr/>
        <a:lstStyle/>
        <a:p>
          <a:endParaRPr lang="uk-UA"/>
        </a:p>
      </dgm:t>
    </dgm:pt>
    <dgm:pt modelId="{8156D127-F95B-442C-95B1-13EE7EDD0A56}" type="pres">
      <dgm:prSet presAssocID="{4B5AE8B2-9E87-4394-A801-C9D45925B5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756304-5FC8-4733-9214-ADF5CB016AAE}" type="pres">
      <dgm:prSet presAssocID="{5BE181EC-8A74-4BE8-AAB5-77F6093AE175}" presName="linNode" presStyleCnt="0"/>
      <dgm:spPr/>
    </dgm:pt>
    <dgm:pt modelId="{2C0B882E-170F-49B8-8295-B2F6B27F1366}" type="pres">
      <dgm:prSet presAssocID="{5BE181EC-8A74-4BE8-AAB5-77F6093AE175}" presName="parentText" presStyleLbl="node1" presStyleIdx="0" presStyleCnt="5" custLinFactNeighborX="-62994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6BF35-069A-450C-9DFC-69111FBF9195}" type="pres">
      <dgm:prSet presAssocID="{803F42E7-CF38-4993-8A32-3505765AD38F}" presName="sp" presStyleCnt="0"/>
      <dgm:spPr/>
    </dgm:pt>
    <dgm:pt modelId="{24C3E803-5BBA-43A9-9C2B-CE7271842D01}" type="pres">
      <dgm:prSet presAssocID="{15FEBF22-AEDF-4FB1-96C5-038D6FA3A288}" presName="linNode" presStyleCnt="0"/>
      <dgm:spPr/>
    </dgm:pt>
    <dgm:pt modelId="{1DC2DA19-6EFF-4CFE-9821-2C57BFE9710A}" type="pres">
      <dgm:prSet presAssocID="{15FEBF22-AEDF-4FB1-96C5-038D6FA3A288}" presName="parentText" presStyleLbl="node1" presStyleIdx="1" presStyleCnt="5" custLinFactY="-5229" custLinFactNeighborX="57062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81BCB-DD44-4266-932B-5AEC7F575AB3}" type="pres">
      <dgm:prSet presAssocID="{FB7CF1BE-CA39-4424-A23D-C1836485ECA7}" presName="sp" presStyleCnt="0"/>
      <dgm:spPr/>
    </dgm:pt>
    <dgm:pt modelId="{CCF8D1C2-D3F7-4598-B5AC-1D8F03822A9C}" type="pres">
      <dgm:prSet presAssocID="{EE04D503-5847-41FC-9CC5-1019C61BCBC9}" presName="linNode" presStyleCnt="0"/>
      <dgm:spPr/>
    </dgm:pt>
    <dgm:pt modelId="{B5B4DAF5-4D82-4EA8-854A-CE7AECE40947}" type="pres">
      <dgm:prSet presAssocID="{EE04D503-5847-41FC-9CC5-1019C61BCBC9}" presName="parentText" presStyleLbl="node1" presStyleIdx="2" presStyleCnt="5" custLinFactNeighborX="-62994" custLinFactNeighborY="-6152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97B2F-CA17-41F5-9F25-CC257A788919}" type="pres">
      <dgm:prSet presAssocID="{2CB5A7CC-0687-4F77-B878-654D61F5B659}" presName="sp" presStyleCnt="0"/>
      <dgm:spPr/>
    </dgm:pt>
    <dgm:pt modelId="{549D4827-D28E-421F-B932-1780CC1B6AC1}" type="pres">
      <dgm:prSet presAssocID="{6AEA1A20-F665-4FDF-97AA-4B1A961432A9}" presName="linNode" presStyleCnt="0"/>
      <dgm:spPr/>
    </dgm:pt>
    <dgm:pt modelId="{E98FCF34-0643-4DCE-BE32-CB77DCFEA7C8}" type="pres">
      <dgm:prSet presAssocID="{6AEA1A20-F665-4FDF-97AA-4B1A961432A9}" presName="parentText" presStyleLbl="node1" presStyleIdx="3" presStyleCnt="5" custLinFactY="-66526" custLinFactNeighborX="54708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F3B64-794A-42BC-A63F-B3750909EFF2}" type="pres">
      <dgm:prSet presAssocID="{F16A8845-1DF3-4A54-A3E6-22CF27F29609}" presName="sp" presStyleCnt="0"/>
      <dgm:spPr/>
    </dgm:pt>
    <dgm:pt modelId="{4F365DEB-1966-42F9-BEB0-B414D27F6985}" type="pres">
      <dgm:prSet presAssocID="{0A0D039A-98A1-43B5-8135-63ADB6254EAF}" presName="linNode" presStyleCnt="0"/>
      <dgm:spPr/>
    </dgm:pt>
    <dgm:pt modelId="{168452FB-8AC2-446D-9C64-9A843F79B8CC}" type="pres">
      <dgm:prSet presAssocID="{0A0D039A-98A1-43B5-8135-63ADB6254EAF}" presName="parentText" presStyleLbl="node1" presStyleIdx="4" presStyleCnt="5" custLinFactY="-22824" custLinFactNeighborX="-1789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FFDBD8-C764-4214-9156-B1470EA85EF0}" srcId="{4B5AE8B2-9E87-4394-A801-C9D45925B502}" destId="{5BE181EC-8A74-4BE8-AAB5-77F6093AE175}" srcOrd="0" destOrd="0" parTransId="{8CD95128-B8DF-4ADF-B971-3564F7B3AA8D}" sibTransId="{803F42E7-CF38-4993-8A32-3505765AD38F}"/>
    <dgm:cxn modelId="{510446EA-6FA5-42D9-962A-57C1153BC882}" type="presOf" srcId="{EE04D503-5847-41FC-9CC5-1019C61BCBC9}" destId="{B5B4DAF5-4D82-4EA8-854A-CE7AECE40947}" srcOrd="0" destOrd="0" presId="urn:microsoft.com/office/officeart/2005/8/layout/vList5"/>
    <dgm:cxn modelId="{D6D832EC-1495-425F-BF3F-FE80988C1B48}" srcId="{4B5AE8B2-9E87-4394-A801-C9D45925B502}" destId="{EE04D503-5847-41FC-9CC5-1019C61BCBC9}" srcOrd="2" destOrd="0" parTransId="{F9789279-2002-4D07-BCAB-DBA7F800E79D}" sibTransId="{2CB5A7CC-0687-4F77-B878-654D61F5B659}"/>
    <dgm:cxn modelId="{0BCFB487-8974-4E54-86B5-2F3F5B4D045E}" type="presOf" srcId="{5BE181EC-8A74-4BE8-AAB5-77F6093AE175}" destId="{2C0B882E-170F-49B8-8295-B2F6B27F1366}" srcOrd="0" destOrd="0" presId="urn:microsoft.com/office/officeart/2005/8/layout/vList5"/>
    <dgm:cxn modelId="{1C94C2AD-2E3D-4C66-BBD0-FDEDACC10313}" type="presOf" srcId="{4B5AE8B2-9E87-4394-A801-C9D45925B502}" destId="{8156D127-F95B-442C-95B1-13EE7EDD0A56}" srcOrd="0" destOrd="0" presId="urn:microsoft.com/office/officeart/2005/8/layout/vList5"/>
    <dgm:cxn modelId="{A6D032DC-5D97-417C-9CD8-6302F0E27067}" type="presOf" srcId="{0A0D039A-98A1-43B5-8135-63ADB6254EAF}" destId="{168452FB-8AC2-446D-9C64-9A843F79B8CC}" srcOrd="0" destOrd="0" presId="urn:microsoft.com/office/officeart/2005/8/layout/vList5"/>
    <dgm:cxn modelId="{B03C36E3-4BC5-4C4A-97AD-B958822F04AF}" srcId="{4B5AE8B2-9E87-4394-A801-C9D45925B502}" destId="{6AEA1A20-F665-4FDF-97AA-4B1A961432A9}" srcOrd="3" destOrd="0" parTransId="{5758174E-705B-4838-BE9E-40CB1F4B65ED}" sibTransId="{F16A8845-1DF3-4A54-A3E6-22CF27F29609}"/>
    <dgm:cxn modelId="{C371BB63-00D6-4256-B6D8-9EBCEADCA130}" srcId="{4B5AE8B2-9E87-4394-A801-C9D45925B502}" destId="{0A0D039A-98A1-43B5-8135-63ADB6254EAF}" srcOrd="4" destOrd="0" parTransId="{BAD4BE59-B3E6-4D66-BEDA-96950A70E98C}" sibTransId="{CF846522-C4A6-4CA7-B9AF-553BD9A395DE}"/>
    <dgm:cxn modelId="{569B42A7-29DE-48F7-8A42-6A8817AEDC4D}" type="presOf" srcId="{15FEBF22-AEDF-4FB1-96C5-038D6FA3A288}" destId="{1DC2DA19-6EFF-4CFE-9821-2C57BFE9710A}" srcOrd="0" destOrd="0" presId="urn:microsoft.com/office/officeart/2005/8/layout/vList5"/>
    <dgm:cxn modelId="{BFDC73ED-3C56-48F6-943A-45C842CBC59C}" srcId="{4B5AE8B2-9E87-4394-A801-C9D45925B502}" destId="{15FEBF22-AEDF-4FB1-96C5-038D6FA3A288}" srcOrd="1" destOrd="0" parTransId="{D29F56FE-16A8-42B5-A759-9628AE10E00D}" sibTransId="{FB7CF1BE-CA39-4424-A23D-C1836485ECA7}"/>
    <dgm:cxn modelId="{CC50F9B9-66D9-403B-BCFD-A5B85071A8F4}" type="presOf" srcId="{6AEA1A20-F665-4FDF-97AA-4B1A961432A9}" destId="{E98FCF34-0643-4DCE-BE32-CB77DCFEA7C8}" srcOrd="0" destOrd="0" presId="urn:microsoft.com/office/officeart/2005/8/layout/vList5"/>
    <dgm:cxn modelId="{B6ADC695-5FC5-41F8-AA05-1A80F834353A}" type="presParOf" srcId="{8156D127-F95B-442C-95B1-13EE7EDD0A56}" destId="{6B756304-5FC8-4733-9214-ADF5CB016AAE}" srcOrd="0" destOrd="0" presId="urn:microsoft.com/office/officeart/2005/8/layout/vList5"/>
    <dgm:cxn modelId="{458DA7FC-9393-4D25-83DE-22A5EF5FEA14}" type="presParOf" srcId="{6B756304-5FC8-4733-9214-ADF5CB016AAE}" destId="{2C0B882E-170F-49B8-8295-B2F6B27F1366}" srcOrd="0" destOrd="0" presId="urn:microsoft.com/office/officeart/2005/8/layout/vList5"/>
    <dgm:cxn modelId="{7D7B7A28-576B-4F40-B80C-2FF3E6B5466D}" type="presParOf" srcId="{8156D127-F95B-442C-95B1-13EE7EDD0A56}" destId="{13C6BF35-069A-450C-9DFC-69111FBF9195}" srcOrd="1" destOrd="0" presId="urn:microsoft.com/office/officeart/2005/8/layout/vList5"/>
    <dgm:cxn modelId="{7A3A7F96-BFDE-43D9-9BD1-EC5A8A0E1EC8}" type="presParOf" srcId="{8156D127-F95B-442C-95B1-13EE7EDD0A56}" destId="{24C3E803-5BBA-43A9-9C2B-CE7271842D01}" srcOrd="2" destOrd="0" presId="urn:microsoft.com/office/officeart/2005/8/layout/vList5"/>
    <dgm:cxn modelId="{A8F5B4C1-FF1C-42F7-9492-7059041FA640}" type="presParOf" srcId="{24C3E803-5BBA-43A9-9C2B-CE7271842D01}" destId="{1DC2DA19-6EFF-4CFE-9821-2C57BFE9710A}" srcOrd="0" destOrd="0" presId="urn:microsoft.com/office/officeart/2005/8/layout/vList5"/>
    <dgm:cxn modelId="{A3D10470-505B-435F-B67F-557E88766826}" type="presParOf" srcId="{8156D127-F95B-442C-95B1-13EE7EDD0A56}" destId="{8BD81BCB-DD44-4266-932B-5AEC7F575AB3}" srcOrd="3" destOrd="0" presId="urn:microsoft.com/office/officeart/2005/8/layout/vList5"/>
    <dgm:cxn modelId="{E7E79789-CE0C-4899-9472-BC5443E14CC6}" type="presParOf" srcId="{8156D127-F95B-442C-95B1-13EE7EDD0A56}" destId="{CCF8D1C2-D3F7-4598-B5AC-1D8F03822A9C}" srcOrd="4" destOrd="0" presId="urn:microsoft.com/office/officeart/2005/8/layout/vList5"/>
    <dgm:cxn modelId="{5F4B191B-9052-4366-A304-735AF8B93398}" type="presParOf" srcId="{CCF8D1C2-D3F7-4598-B5AC-1D8F03822A9C}" destId="{B5B4DAF5-4D82-4EA8-854A-CE7AECE40947}" srcOrd="0" destOrd="0" presId="urn:microsoft.com/office/officeart/2005/8/layout/vList5"/>
    <dgm:cxn modelId="{8623AAF7-4F08-4DBA-8F70-C64539B888FC}" type="presParOf" srcId="{8156D127-F95B-442C-95B1-13EE7EDD0A56}" destId="{2B697B2F-CA17-41F5-9F25-CC257A788919}" srcOrd="5" destOrd="0" presId="urn:microsoft.com/office/officeart/2005/8/layout/vList5"/>
    <dgm:cxn modelId="{B02589C7-EFFF-4F2B-8049-69C6E1641B19}" type="presParOf" srcId="{8156D127-F95B-442C-95B1-13EE7EDD0A56}" destId="{549D4827-D28E-421F-B932-1780CC1B6AC1}" srcOrd="6" destOrd="0" presId="urn:microsoft.com/office/officeart/2005/8/layout/vList5"/>
    <dgm:cxn modelId="{8C741682-B290-47E8-B6EE-A15C081C585D}" type="presParOf" srcId="{549D4827-D28E-421F-B932-1780CC1B6AC1}" destId="{E98FCF34-0643-4DCE-BE32-CB77DCFEA7C8}" srcOrd="0" destOrd="0" presId="urn:microsoft.com/office/officeart/2005/8/layout/vList5"/>
    <dgm:cxn modelId="{15AE8F2C-F4F9-4406-B89A-608D066A5F9A}" type="presParOf" srcId="{8156D127-F95B-442C-95B1-13EE7EDD0A56}" destId="{7C9F3B64-794A-42BC-A63F-B3750909EFF2}" srcOrd="7" destOrd="0" presId="urn:microsoft.com/office/officeart/2005/8/layout/vList5"/>
    <dgm:cxn modelId="{9914E068-A179-4DD8-B346-1D69E352C2DA}" type="presParOf" srcId="{8156D127-F95B-442C-95B1-13EE7EDD0A56}" destId="{4F365DEB-1966-42F9-BEB0-B414D27F6985}" srcOrd="8" destOrd="0" presId="urn:microsoft.com/office/officeart/2005/8/layout/vList5"/>
    <dgm:cxn modelId="{88EE761D-F181-4004-8C0A-4926A0C66E06}" type="presParOf" srcId="{4F365DEB-1966-42F9-BEB0-B414D27F6985}" destId="{168452FB-8AC2-446D-9C64-9A843F79B8C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3C6CA0-2D39-4EF6-A7DC-9C1B61E7909A}">
      <dsp:nvSpPr>
        <dsp:cNvPr id="0" name=""/>
        <dsp:cNvSpPr/>
      </dsp:nvSpPr>
      <dsp:spPr>
        <a:xfrm>
          <a:off x="0" y="344509"/>
          <a:ext cx="7776864" cy="163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5">
                  <a:lumMod val="75000"/>
                </a:schemeClr>
              </a:solidFill>
            </a:rPr>
            <a:t>Проведення заходу призначено на тиждень, що включає 15 жовтня – дату підписання Європейської хартії місцевого самоврядування у 1985 р. За допомогою цього правового інструменту </a:t>
          </a:r>
          <a:r>
            <a:rPr lang="uk-UA" sz="1600" kern="1200" dirty="0" err="1" smtClean="0">
              <a:solidFill>
                <a:schemeClr val="accent5">
                  <a:lumMod val="75000"/>
                </a:schemeClr>
              </a:solidFill>
            </a:rPr>
            <a:t>держави-</a:t>
          </a:r>
          <a:r>
            <a:rPr lang="uk-UA" sz="1600" kern="1200" dirty="0" smtClean="0">
              <a:solidFill>
                <a:schemeClr val="accent5">
                  <a:lumMod val="75000"/>
                </a:schemeClr>
              </a:solidFill>
            </a:rPr>
            <a:t> члени Ради Європи, які підписали Хартію, зобов’язуються втілювати принципи місцевого самоврядування у своєму національному законодавстві.   </a:t>
          </a:r>
          <a:endParaRPr lang="ru-RU" sz="16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0" y="344509"/>
        <a:ext cx="7776864" cy="1637748"/>
      </dsp:txXfrm>
    </dsp:sp>
    <dsp:sp modelId="{86BF5C32-7288-4D0A-8CA8-D023CC3CB0EE}">
      <dsp:nvSpPr>
        <dsp:cNvPr id="0" name=""/>
        <dsp:cNvSpPr/>
      </dsp:nvSpPr>
      <dsp:spPr>
        <a:xfrm>
          <a:off x="0" y="2169457"/>
          <a:ext cx="7776864" cy="163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5">
                  <a:lumMod val="75000"/>
                </a:schemeClr>
              </a:solidFill>
            </a:rPr>
            <a:t>31 травня 2007 р. 14-та сесія Конгресу місцевих і регіональних влад Ради Європи прийняла Резолюцію № 238 «Пропозиції про проведення Європейського тижня місцевої демократії». Відповідно до цього документу,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i="1" kern="1200" dirty="0" smtClean="0"/>
        </a:p>
      </dsp:txBody>
      <dsp:txXfrm>
        <a:off x="0" y="2169457"/>
        <a:ext cx="7776864" cy="1637748"/>
      </dsp:txXfrm>
    </dsp:sp>
    <dsp:sp modelId="{E4650A16-EC29-4B77-9C79-EF1B88E12F44}">
      <dsp:nvSpPr>
        <dsp:cNvPr id="0" name=""/>
        <dsp:cNvSpPr/>
      </dsp:nvSpPr>
      <dsp:spPr>
        <a:xfrm>
          <a:off x="0" y="3994406"/>
          <a:ext cx="7776864" cy="163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>
              <a:solidFill>
                <a:schemeClr val="accent5">
                  <a:lumMod val="75000"/>
                </a:schemeClr>
              </a:solidFill>
            </a:rPr>
            <a:t>«Європейський тиждень місцевої демократії є новим проектом, що представляє щорічну європейську подію, яка включає одночасно  національні та місцеві заходи, організовані органами місцевого самоврядування – учасниками цього Тижня в усіх державах-членах з метою поширення інформації про місцеву демократію та сприяння ідеї демократичної участі на місцевому рівні</a:t>
          </a:r>
          <a:r>
            <a:rPr lang="uk-UA" sz="1400" b="1" kern="1200" dirty="0" smtClean="0">
              <a:solidFill>
                <a:schemeClr val="accent5">
                  <a:lumMod val="75000"/>
                </a:schemeClr>
              </a:solidFill>
            </a:rPr>
            <a:t>. </a:t>
          </a:r>
          <a:r>
            <a:rPr lang="uk-UA" sz="1400" b="1" i="1" kern="1200" dirty="0" smtClean="0">
              <a:solidFill>
                <a:schemeClr val="accent5">
                  <a:lumMod val="75000"/>
                </a:schemeClr>
              </a:solidFill>
            </a:rPr>
            <a:t>Відповідним та в певній мірі символічним терміном для здійснення таких заходів щороку міг би бути тиждень, який включає в себе 15 жовтня, дату прийняття Європейської хартії місцевого самоврядування у 1985 р.».</a:t>
          </a:r>
          <a:endParaRPr lang="ru-RU" sz="14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0" y="3994406"/>
        <a:ext cx="7776864" cy="16377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0B882E-170F-49B8-8295-B2F6B27F1366}">
      <dsp:nvSpPr>
        <dsp:cNvPr id="0" name=""/>
        <dsp:cNvSpPr/>
      </dsp:nvSpPr>
      <dsp:spPr>
        <a:xfrm>
          <a:off x="792098" y="0"/>
          <a:ext cx="3058899" cy="87163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</a:rPr>
            <a:t>заохочення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культури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поваги</a:t>
          </a:r>
          <a:r>
            <a:rPr lang="ru-RU" sz="1600" b="1" kern="1200" dirty="0" smtClean="0">
              <a:solidFill>
                <a:schemeClr val="tx1"/>
              </a:solidFill>
            </a:rPr>
            <a:t> до прав </a:t>
          </a:r>
          <a:r>
            <a:rPr lang="ru-RU" sz="1600" b="1" kern="1200" dirty="0" err="1" smtClean="0">
              <a:solidFill>
                <a:schemeClr val="tx1"/>
              </a:solidFill>
            </a:rPr>
            <a:t>людини</a:t>
          </a:r>
          <a:r>
            <a:rPr lang="ru-RU" sz="1600" b="1" kern="1200" dirty="0" smtClean="0">
              <a:solidFill>
                <a:schemeClr val="tx1"/>
              </a:solidFill>
            </a:rPr>
            <a:t>;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792098" y="0"/>
        <a:ext cx="3058899" cy="871637"/>
      </dsp:txXfrm>
    </dsp:sp>
    <dsp:sp modelId="{1DC2DA19-6EFF-4CFE-9821-2C57BFE9710A}">
      <dsp:nvSpPr>
        <dsp:cNvPr id="0" name=""/>
        <dsp:cNvSpPr/>
      </dsp:nvSpPr>
      <dsp:spPr>
        <a:xfrm>
          <a:off x="4464491" y="0"/>
          <a:ext cx="3058899" cy="87163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1"/>
              </a:solidFill>
            </a:rPr>
            <a:t>заохочення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всіх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громадян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брати</a:t>
          </a:r>
          <a:r>
            <a:rPr lang="ru-RU" sz="1400" b="1" kern="1200" dirty="0" smtClean="0">
              <a:solidFill>
                <a:schemeClr val="tx1"/>
              </a:solidFill>
            </a:rPr>
            <a:t> участь у </a:t>
          </a:r>
          <a:r>
            <a:rPr lang="ru-RU" sz="1400" b="1" kern="1200" dirty="0" err="1" smtClean="0">
              <a:solidFill>
                <a:schemeClr val="tx1"/>
              </a:solidFill>
            </a:rPr>
            <a:t>громадському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житті</a:t>
          </a:r>
          <a:r>
            <a:rPr lang="ru-RU" sz="1400" b="1" kern="1200" dirty="0" smtClean="0">
              <a:solidFill>
                <a:schemeClr val="tx1"/>
              </a:solidFill>
            </a:rPr>
            <a:t>, </a:t>
          </a:r>
          <a:r>
            <a:rPr lang="ru-RU" sz="1400" b="1" kern="1200" dirty="0" err="1" smtClean="0">
              <a:solidFill>
                <a:schemeClr val="tx1"/>
              </a:solidFill>
            </a:rPr>
            <a:t>зокрема</a:t>
          </a:r>
          <a:r>
            <a:rPr lang="ru-RU" sz="1400" b="1" kern="1200" dirty="0" smtClean="0">
              <a:solidFill>
                <a:schemeClr val="tx1"/>
              </a:solidFill>
            </a:rPr>
            <a:t>, </a:t>
          </a:r>
          <a:r>
            <a:rPr lang="ru-RU" sz="1400" b="1" kern="1200" dirty="0" err="1" smtClean="0">
              <a:solidFill>
                <a:schemeClr val="tx1"/>
              </a:solidFill>
            </a:rPr>
            <a:t>молоді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і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малопредставлених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груп</a:t>
          </a:r>
          <a:r>
            <a:rPr lang="ru-RU" sz="1400" b="1" kern="1200" dirty="0" smtClean="0">
              <a:solidFill>
                <a:schemeClr val="tx1"/>
              </a:solidFill>
            </a:rPr>
            <a:t>;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464491" y="0"/>
        <a:ext cx="3058899" cy="871637"/>
      </dsp:txXfrm>
    </dsp:sp>
    <dsp:sp modelId="{B5B4DAF5-4D82-4EA8-854A-CE7AECE40947}">
      <dsp:nvSpPr>
        <dsp:cNvPr id="0" name=""/>
        <dsp:cNvSpPr/>
      </dsp:nvSpPr>
      <dsp:spPr>
        <a:xfrm>
          <a:off x="792098" y="1296140"/>
          <a:ext cx="3058899" cy="87163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</a:rPr>
            <a:t>зміцнення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співпраці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між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поколіннями</a:t>
          </a:r>
          <a:r>
            <a:rPr lang="ru-RU" sz="1600" b="1" kern="1200" dirty="0" smtClean="0">
              <a:solidFill>
                <a:schemeClr val="tx1"/>
              </a:solidFill>
            </a:rPr>
            <a:t>, </a:t>
          </a:r>
          <a:r>
            <a:rPr lang="ru-RU" sz="1600" b="1" kern="1200" dirty="0" err="1" smtClean="0">
              <a:solidFill>
                <a:schemeClr val="tx1"/>
              </a:solidFill>
            </a:rPr>
            <a:t>солідарності</a:t>
          </a:r>
          <a:r>
            <a:rPr lang="ru-RU" sz="1600" b="1" kern="1200" dirty="0" smtClean="0">
              <a:solidFill>
                <a:schemeClr val="tx1"/>
              </a:solidFill>
            </a:rPr>
            <a:t> та </a:t>
          </a:r>
          <a:r>
            <a:rPr lang="ru-RU" sz="1600" b="1" kern="1200" dirty="0" err="1" smtClean="0">
              <a:solidFill>
                <a:schemeClr val="tx1"/>
              </a:solidFill>
            </a:rPr>
            <a:t>поваги</a:t>
          </a:r>
          <a:r>
            <a:rPr lang="ru-RU" sz="1600" b="1" kern="1200" dirty="0" smtClean="0">
              <a:solidFill>
                <a:schemeClr val="tx1"/>
              </a:solidFill>
            </a:rPr>
            <a:t> до людей </a:t>
          </a:r>
          <a:r>
            <a:rPr lang="ru-RU" sz="1600" b="1" kern="1200" dirty="0" err="1" smtClean="0">
              <a:solidFill>
                <a:schemeClr val="tx1"/>
              </a:solidFill>
            </a:rPr>
            <a:t>похилого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віку</a:t>
          </a:r>
          <a:r>
            <a:rPr lang="ru-RU" sz="1600" b="1" kern="1200" dirty="0" smtClean="0">
              <a:solidFill>
                <a:schemeClr val="tx1"/>
              </a:solidFill>
            </a:rPr>
            <a:t>;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792098" y="1296140"/>
        <a:ext cx="3058899" cy="871637"/>
      </dsp:txXfrm>
    </dsp:sp>
    <dsp:sp modelId="{E98FCF34-0643-4DCE-BE32-CB77DCFEA7C8}">
      <dsp:nvSpPr>
        <dsp:cNvPr id="0" name=""/>
        <dsp:cNvSpPr/>
      </dsp:nvSpPr>
      <dsp:spPr>
        <a:xfrm>
          <a:off x="4392485" y="1296149"/>
          <a:ext cx="3058899" cy="87163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сприяння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соціальним</a:t>
          </a:r>
          <a:r>
            <a:rPr lang="ru-RU" sz="1600" b="1" kern="1200" dirty="0" smtClean="0"/>
            <a:t> правам </a:t>
          </a:r>
          <a:r>
            <a:rPr lang="ru-RU" sz="1600" b="1" kern="1200" dirty="0" err="1" smtClean="0"/>
            <a:t>і</a:t>
          </a:r>
          <a:r>
            <a:rPr lang="ru-RU" sz="1600" b="1" kern="1200" dirty="0" smtClean="0"/>
            <a:t> доступу до </a:t>
          </a:r>
          <a:r>
            <a:rPr lang="ru-RU" sz="1600" b="1" kern="1200" dirty="0" err="1" smtClean="0"/>
            <a:t>соціальних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послуг</a:t>
          </a:r>
          <a:r>
            <a:rPr lang="ru-RU" sz="1600" b="1" kern="1200" dirty="0" smtClean="0"/>
            <a:t>;</a:t>
          </a:r>
          <a:endParaRPr lang="ru-RU" sz="1600" b="1" kern="1200" dirty="0"/>
        </a:p>
      </dsp:txBody>
      <dsp:txXfrm>
        <a:off x="4392485" y="1296149"/>
        <a:ext cx="3058899" cy="871637"/>
      </dsp:txXfrm>
    </dsp:sp>
    <dsp:sp modelId="{168452FB-8AC2-446D-9C64-9A843F79B8CC}">
      <dsp:nvSpPr>
        <dsp:cNvPr id="0" name=""/>
        <dsp:cNvSpPr/>
      </dsp:nvSpPr>
      <dsp:spPr>
        <a:xfrm>
          <a:off x="2664298" y="2592292"/>
          <a:ext cx="3058899" cy="87163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захист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найбільш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уразливих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груп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населення</a:t>
          </a:r>
          <a:r>
            <a:rPr lang="ru-RU" sz="1600" b="1" kern="1200" dirty="0" smtClean="0"/>
            <a:t>.</a:t>
          </a:r>
          <a:endParaRPr lang="ru-RU" sz="1600" b="1" kern="1200" dirty="0"/>
        </a:p>
      </dsp:txBody>
      <dsp:txXfrm>
        <a:off x="2664298" y="2592292"/>
        <a:ext cx="3058899" cy="871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size.php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ЄВРОПЕЙСЬКИЙ ТИЖДЕНЬ МІСЦЕВОЇ ДЕМОКРАТІЇ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4534272" cy="97953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Інформаційна довідка</a:t>
            </a:r>
            <a:endParaRPr lang="uk-U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quadri_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32656"/>
            <a:ext cx="3867758" cy="6093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4139952" y="476672"/>
            <a:ext cx="4860032" cy="59093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uk-UA" sz="2400" dirty="0" smtClean="0"/>
              <a:t>«Європейський тиждень місцевої демократії» – це нова політична ініціатива Ради Європи, яка була ініційована Конгресом місцевих і регіональних влад Ради Європи та Європейським комітетом з питань місцевої та регіональної демократії. Цей захід має щорічно організовуватися місцевими органами влади усіх держав-членів Ради Європи з метою просування принципів місцевої демократії та сприяння демократичній участі громадян у публічному житті на місцевому рівні.  </a:t>
            </a:r>
            <a:endParaRPr lang="ru-RU" sz="2400" dirty="0" smtClean="0"/>
          </a:p>
          <a:p>
            <a:endParaRPr lang="uk-UA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15616" y="404664"/>
          <a:ext cx="777686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_congress213443423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32656"/>
            <a:ext cx="5103490" cy="368927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1259632" y="4869160"/>
            <a:ext cx="7632848" cy="160043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У більшості регіонів було успішно впроваджено ряд заходів, які сприяли залученню громадян, молоді до справ місцевого самоврядування та кращому усвідомленню ними європейського вектора розвитку нашої держави. </a:t>
            </a:r>
            <a:endParaRPr lang="ru-RU" sz="2000" dirty="0" smtClean="0"/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372200" y="476672"/>
            <a:ext cx="2520280" cy="295465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Вперше Європейський тиждень місцевої демократії в Україні було проведено 15 - 22 жовтня 2007 р.</a:t>
            </a:r>
          </a:p>
          <a:p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ЄВРОПЕЙСЬКИЙ ТИЖДЕНЬ МІСЦЕВОЇ ДЕМОКРАТІЇ – 2012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5076056" y="1772816"/>
            <a:ext cx="3816424" cy="44319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Європейський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тиждень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місцевої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демократії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проходитиме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всіх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країнах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Європи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15 - 21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жовтня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У 2012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році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Європейський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тиждень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місцевої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демократії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проходить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під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гаслом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</a:rPr>
              <a:t>Дотримання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прав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</a:rPr>
              <a:t>людини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для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</a:rPr>
              <a:t>забезпечення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</a:rPr>
              <a:t>більшої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</a:rPr>
              <a:t>активності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громад».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uk-UA" dirty="0"/>
          </a:p>
        </p:txBody>
      </p:sp>
      <p:pic>
        <p:nvPicPr>
          <p:cNvPr id="4" name="Рисунок 3" descr="БезымянныйиукфК.p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772816"/>
            <a:ext cx="3356265" cy="4941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76672"/>
            <a:ext cx="604867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Радою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Європи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також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запропоновані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наступні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підтеми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, за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якими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пропонується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проводити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заходи у 2012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році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:</a:t>
            </a:r>
            <a:endParaRPr lang="uk-UA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47056" y="1916832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ews_picture_11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188640"/>
            <a:ext cx="5143500" cy="352839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611560" y="260648"/>
            <a:ext cx="3240360" cy="3139321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Україна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разом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46 державами-членами Ради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Європи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щороку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бере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участь 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проведенні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Європейського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тижня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місцевої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демократії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(ЄТМД) –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спільної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ініціативи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Конгресу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місцевих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регіональних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влад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Ради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Європи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Європейського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комітету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питань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місцевої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та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регіональної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демократії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4077072"/>
            <a:ext cx="7560840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У рамках ЄТМД в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українських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містах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проводяться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круглі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столи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лекції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семінари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«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дні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відкритих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дверей» у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місцевих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радах,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єдині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дні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інформування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населення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зустрічі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міських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голів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їх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заступників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секретарів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рад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молоддю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засідання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молодіжних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громадських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рад,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громадські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слухання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тематичні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виставки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творчі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конкурси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серед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дітей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молоді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вікторини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цикли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радіопрограм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інші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просвітницькі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заходи про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місцеву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демократію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та права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людини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uk-UA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</TotalTime>
  <Words>496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ЄВРОПЕЙСЬКИЙ ТИЖДЕНЬ МІСЦЕВОЇ ДЕМОКРАТІЇ </vt:lpstr>
      <vt:lpstr>Слайд 2</vt:lpstr>
      <vt:lpstr>Слайд 3</vt:lpstr>
      <vt:lpstr>Слайд 4</vt:lpstr>
      <vt:lpstr>ЄВРОПЕЙСЬКИЙ ТИЖДЕНЬ МІСЦЕВОЇ ДЕМОКРАТІЇ – 2012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ЄВРОПЕЙСЬКИЙ ТИЖДЕНЬ МІСЦЕВОЇ ДЕМОКРАТІЇ</dc:title>
  <dc:creator>Полина</dc:creator>
  <cp:lastModifiedBy>Полина</cp:lastModifiedBy>
  <cp:revision>13</cp:revision>
  <dcterms:created xsi:type="dcterms:W3CDTF">2012-10-17T17:43:32Z</dcterms:created>
  <dcterms:modified xsi:type="dcterms:W3CDTF">2014-06-04T18:39:51Z</dcterms:modified>
</cp:coreProperties>
</file>