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9" r:id="rId2"/>
  </p:sldMasterIdLst>
  <p:notesMasterIdLst>
    <p:notesMasterId r:id="rId11"/>
  </p:notesMasterIdLst>
  <p:handoutMasterIdLst>
    <p:handoutMasterId r:id="rId12"/>
  </p:handoutMasterIdLst>
  <p:sldIdLst>
    <p:sldId id="263" r:id="rId3"/>
    <p:sldId id="258" r:id="rId4"/>
    <p:sldId id="264" r:id="rId5"/>
    <p:sldId id="270" r:id="rId6"/>
    <p:sldId id="269" r:id="rId7"/>
    <p:sldId id="268" r:id="rId8"/>
    <p:sldId id="265" r:id="rId9"/>
    <p:sldId id="267" r:id="rId10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orient="horz" pos="864">
          <p15:clr>
            <a:srgbClr val="A4A3A4"/>
          </p15:clr>
        </p15:guide>
        <p15:guide id="3" orient="horz" pos="2496">
          <p15:clr>
            <a:srgbClr val="A4A3A4"/>
          </p15:clr>
        </p15:guide>
        <p15:guide id="4" orient="horz" pos="1200">
          <p15:clr>
            <a:srgbClr val="A4A3A4"/>
          </p15:clr>
        </p15:guide>
        <p15:guide id="5" orient="horz" pos="3888">
          <p15:clr>
            <a:srgbClr val="A4A3A4"/>
          </p15:clr>
        </p15:guide>
        <p15:guide id="6" pos="3839">
          <p15:clr>
            <a:srgbClr val="A4A3A4"/>
          </p15:clr>
        </p15:guide>
        <p15:guide id="7" pos="959">
          <p15:clr>
            <a:srgbClr val="A4A3A4"/>
          </p15:clr>
        </p15:guide>
        <p15:guide id="8" pos="6719">
          <p15:clr>
            <a:srgbClr val="A4A3A4"/>
          </p15:clr>
        </p15:guide>
        <p15:guide id="9" pos="383">
          <p15:clr>
            <a:srgbClr val="A4A3A4"/>
          </p15:clr>
        </p15:guide>
        <p15:guide id="10" pos="4703">
          <p15:clr>
            <a:srgbClr val="A4A3A4"/>
          </p15:clr>
        </p15:guide>
        <p15:guide id="11" pos="102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871" autoAdjust="0"/>
  </p:normalViewPr>
  <p:slideViewPr>
    <p:cSldViewPr>
      <p:cViewPr varScale="1">
        <p:scale>
          <a:sx n="47" d="100"/>
          <a:sy n="47" d="100"/>
        </p:scale>
        <p:origin x="-108" y="-1128"/>
      </p:cViewPr>
      <p:guideLst>
        <p:guide orient="horz" pos="2160"/>
        <p:guide orient="horz" pos="864"/>
        <p:guide orient="horz" pos="2496"/>
        <p:guide orient="horz" pos="1200"/>
        <p:guide orient="horz" pos="3888"/>
        <p:guide pos="3839"/>
        <p:guide pos="959"/>
        <p:guide pos="6719"/>
        <p:guide pos="383"/>
        <p:guide pos="4703"/>
        <p:guide pos="102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201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85FFBF-2C64-42CD-9E2F-09E2049D891B}" type="datetimeFigureOut">
              <a:rPr lang="ru-RU" smtClean="0"/>
              <a:pPr/>
              <a:t>07.02.2015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AF2C6B-0C1B-4F88-BCBA-898BA50DE78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09302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A3DF44-BBF1-44C7-A0B1-7B7B2F7B3880}" type="datetimeFigureOut">
              <a:rPr lang="ru-RU" smtClean="0"/>
              <a:pPr/>
              <a:t>07.02.2015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8E53BB-F993-49A1-9E37-CA3E5BE0709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9872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3047206" y="3124200"/>
            <a:ext cx="8227457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047206" y="5003322"/>
            <a:ext cx="8227457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0735" y="1110663"/>
            <a:ext cx="2286000" cy="507868"/>
          </a:xfrm>
        </p:spPr>
        <p:txBody>
          <a:bodyPr/>
          <a:lstStyle/>
          <a:p>
            <a:fld id="{C3F416CD-67A3-4CF0-A210-F6AF31AC147F}" type="datetimeFigureOut">
              <a:rPr lang="en-US" smtClean="0"/>
              <a:pPr/>
              <a:t>2/7/2015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2866" y="4117728"/>
            <a:ext cx="3657600" cy="511931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507868" y="0"/>
            <a:ext cx="812588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368352" y="0"/>
            <a:ext cx="139516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1320456" y="0"/>
            <a:ext cx="24243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521364" y="0"/>
            <a:ext cx="30696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4175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121888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1138519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23015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42203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1214864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625176" y="0"/>
            <a:ext cx="101574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812588" y="3429000"/>
            <a:ext cx="172675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745721" y="4866752"/>
            <a:ext cx="855009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454395" y="5500632"/>
            <a:ext cx="182832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2218366" y="5788152"/>
            <a:ext cx="365665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2539339" y="4495800"/>
            <a:ext cx="487553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766932" y="4928702"/>
            <a:ext cx="812588" cy="517524"/>
          </a:xfrm>
        </p:spPr>
        <p:txBody>
          <a:bodyPr/>
          <a:lstStyle/>
          <a:p>
            <a:pPr algn="r" eaLnBrk="1" latinLnBrk="0" hangingPunct="1"/>
            <a:fld id="{96652B35-718D-4E28-AFEB-B694A3B357E8}" type="slidenum">
              <a:rPr kumimoji="0" lang="en-US" smtClean="0"/>
              <a:pPr algn="r" eaLnBrk="1" latinLnBrk="0" hangingPunct="1"/>
              <a:t>‹#›</a:t>
            </a:fld>
            <a:endParaRPr kumimoji="0" lang="en-US" sz="1800" dirty="0">
              <a:solidFill>
                <a:schemeClr val="bg1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42A8-43C1-4815-A5CF-022104463224}" type="datetimeFigureOut">
              <a:rPr lang="ru-RU" smtClean="0"/>
              <a:pPr/>
              <a:t>07.02.2015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2E9EE-A870-438B-947A-FF671DFAFC9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6898" y="274639"/>
            <a:ext cx="2234618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441" y="274639"/>
            <a:ext cx="802431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42A8-43C1-4815-A5CF-022104463224}" type="datetimeFigureOut">
              <a:rPr lang="ru-RU" smtClean="0"/>
              <a:pPr/>
              <a:t>07.02.2015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2E9EE-A870-438B-947A-FF671DFAFC9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09441" y="1600200"/>
            <a:ext cx="9954207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4F042A8-43C1-4815-A5CF-022104463224}" type="datetimeFigureOut">
              <a:rPr lang="ru-RU" smtClean="0"/>
              <a:pPr/>
              <a:t>07.02.2015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382E9EE-A870-438B-947A-FF671DFAFC96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7206" y="2895600"/>
            <a:ext cx="8227457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47206" y="5010150"/>
            <a:ext cx="8227457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28916" y="1106998"/>
            <a:ext cx="2286000" cy="507868"/>
          </a:xfrm>
        </p:spPr>
        <p:txBody>
          <a:bodyPr/>
          <a:lstStyle/>
          <a:p>
            <a:fld id="{14F042A8-43C1-4815-A5CF-022104463224}" type="datetimeFigureOut">
              <a:rPr lang="ru-RU" smtClean="0"/>
              <a:pPr/>
              <a:t>07.02.2015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3116" y="4114867"/>
            <a:ext cx="3657600" cy="51193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507868" y="0"/>
            <a:ext cx="812588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68352" y="0"/>
            <a:ext cx="139516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1320456" y="0"/>
            <a:ext cx="24243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521364" y="0"/>
            <a:ext cx="30696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4175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121888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138519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23015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42203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625176" y="0"/>
            <a:ext cx="101574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812588" y="3429000"/>
            <a:ext cx="172675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765812" y="4866752"/>
            <a:ext cx="855009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454395" y="5500632"/>
            <a:ext cx="182832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2218366" y="5791200"/>
            <a:ext cx="365665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2504734" y="4479888"/>
            <a:ext cx="487553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1212743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787023" y="4928702"/>
            <a:ext cx="812588" cy="517524"/>
          </a:xfrm>
        </p:spPr>
        <p:txBody>
          <a:bodyPr/>
          <a:lstStyle/>
          <a:p>
            <a:fld id="{5382E9EE-A870-438B-947A-FF671DFAFC9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42A8-43C1-4815-A5CF-022104463224}" type="datetimeFigureOut">
              <a:rPr lang="ru-RU" smtClean="0"/>
              <a:pPr/>
              <a:t>07.02.2015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2E9EE-A870-438B-947A-FF671DFAFC96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441" y="1600200"/>
            <a:ext cx="487553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5692181" y="1600200"/>
            <a:ext cx="487553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441" y="273050"/>
            <a:ext cx="10055781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42A8-43C1-4815-A5CF-022104463224}" type="datetimeFigureOut">
              <a:rPr lang="ru-RU" smtClean="0"/>
              <a:pPr/>
              <a:t>07.02.2015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2E9EE-A870-438B-947A-FF671DFAFC96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441" y="2362200"/>
            <a:ext cx="487553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5827782" y="2362200"/>
            <a:ext cx="487553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609441" y="1569720"/>
            <a:ext cx="487553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5789692" y="1569720"/>
            <a:ext cx="487553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4F042A8-43C1-4815-A5CF-022104463224}" type="datetimeFigureOut">
              <a:rPr lang="ru-RU" smtClean="0"/>
              <a:pPr/>
              <a:t>07.02.2015</a:t>
            </a:fld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382E9EE-A870-438B-947A-FF671DFAFC96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42A8-43C1-4815-A5CF-022104463224}" type="datetimeFigureOut">
              <a:rPr lang="ru-RU" smtClean="0"/>
              <a:pPr/>
              <a:t>07.02.2015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2E9EE-A870-438B-947A-FF671DFAFC9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1680957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5545094" y="3124280"/>
            <a:ext cx="6309360" cy="609441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080675" y="274320"/>
            <a:ext cx="2035534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832903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25424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1985678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782531" y="0"/>
            <a:ext cx="406294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1884104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10872432" y="5715000"/>
            <a:ext cx="73133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406294" y="274320"/>
            <a:ext cx="7516442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4F042A8-43C1-4815-A5CF-022104463224}" type="datetimeFigureOut">
              <a:rPr lang="ru-RU" smtClean="0"/>
              <a:pPr/>
              <a:t>07.02.2015</a:t>
            </a:fld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382E9EE-A870-438B-947A-FF671DFAFC96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1680957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0872432" y="5715000"/>
            <a:ext cx="73133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5516145" y="3124280"/>
            <a:ext cx="6309360" cy="609441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8227457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018715" y="264795"/>
            <a:ext cx="2031471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1985678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11782531" y="0"/>
            <a:ext cx="406294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11884104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832903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25424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4F042A8-43C1-4815-A5CF-022104463224}" type="datetimeFigureOut">
              <a:rPr lang="ru-RU" smtClean="0"/>
              <a:pPr/>
              <a:t>07.02.2015</a:t>
            </a:fld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382E9EE-A870-438B-947A-FF671DFAFC96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1680957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441" y="274638"/>
            <a:ext cx="9954207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09441" y="1600200"/>
            <a:ext cx="9954207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10451656" y="1017910"/>
            <a:ext cx="2011680" cy="511931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4F042A8-43C1-4815-A5CF-022104463224}" type="datetimeFigureOut">
              <a:rPr lang="ru-RU" smtClean="0"/>
              <a:pPr/>
              <a:t>07.02.2015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9850665" y="3676343"/>
            <a:ext cx="3200400" cy="487553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0157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1985678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11782531" y="0"/>
            <a:ext cx="406294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1884104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10872432" y="5715000"/>
            <a:ext cx="73133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0835866" y="5734050"/>
            <a:ext cx="812588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382E9EE-A870-438B-947A-FF671DFAFC9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ransition spd="med">
    <p:fad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438228" y="836712"/>
            <a:ext cx="5760639" cy="1728192"/>
          </a:xfrm>
        </p:spPr>
        <p:txBody>
          <a:bodyPr>
            <a:noAutofit/>
          </a:bodyPr>
          <a:lstStyle/>
          <a:p>
            <a:r>
              <a:rPr lang="ru-RU" sz="9600" i="1" dirty="0" smtClean="0">
                <a:solidFill>
                  <a:schemeClr val="tx1"/>
                </a:solidFill>
              </a:rPr>
              <a:t>                                     </a:t>
            </a:r>
            <a:r>
              <a:rPr lang="ru-RU" sz="9600" i="1" dirty="0" err="1" smtClean="0">
                <a:solidFill>
                  <a:schemeClr val="tx1"/>
                </a:solidFill>
              </a:rPr>
              <a:t>Графіка</a:t>
            </a:r>
            <a:r>
              <a:rPr lang="ru-RU" sz="9600" i="1" dirty="0" smtClean="0">
                <a:solidFill>
                  <a:schemeClr val="tx1"/>
                </a:solidFill>
              </a:rPr>
              <a:t> </a:t>
            </a:r>
            <a:endParaRPr lang="ru-RU" sz="9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86100" y="2852936"/>
            <a:ext cx="8227457" cy="1872208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tx1"/>
                </a:solidFill>
              </a:rPr>
              <a:t>-</a:t>
            </a:r>
            <a:r>
              <a:rPr lang="ru-RU" sz="2800" dirty="0" err="1" smtClean="0">
                <a:solidFill>
                  <a:schemeClr val="tx1"/>
                </a:solidFill>
              </a:rPr>
              <a:t>розділ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мовознавства</a:t>
            </a:r>
            <a:r>
              <a:rPr lang="ru-RU" sz="2800" dirty="0" smtClean="0">
                <a:solidFill>
                  <a:schemeClr val="tx1"/>
                </a:solidFill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</a:rPr>
              <a:t>який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вивчає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сукупність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умовних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знаків</a:t>
            </a:r>
            <a:r>
              <a:rPr lang="ru-RU" sz="2800" dirty="0" smtClean="0">
                <a:solidFill>
                  <a:schemeClr val="tx1"/>
                </a:solidFill>
              </a:rPr>
              <a:t> для </a:t>
            </a:r>
            <a:r>
              <a:rPr lang="ru-RU" sz="2800" dirty="0" err="1" smtClean="0">
                <a:solidFill>
                  <a:schemeClr val="tx1"/>
                </a:solidFill>
              </a:rPr>
              <a:t>передачі</a:t>
            </a:r>
            <a:r>
              <a:rPr lang="ru-RU" sz="2800" dirty="0" smtClean="0">
                <a:solidFill>
                  <a:schemeClr val="tx1"/>
                </a:solidFill>
              </a:rPr>
              <a:t> на </a:t>
            </a:r>
            <a:r>
              <a:rPr lang="ru-RU" sz="2800" dirty="0" err="1" smtClean="0">
                <a:solidFill>
                  <a:schemeClr val="tx1"/>
                </a:solidFill>
              </a:rPr>
              <a:t>письмі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усного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мовлення</a:t>
            </a:r>
            <a:r>
              <a:rPr lang="ru-RU" sz="2800" dirty="0" smtClean="0">
                <a:solidFill>
                  <a:schemeClr val="tx1"/>
                </a:solidFill>
              </a:rPr>
              <a:t>.</a:t>
            </a: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806380" y="5733256"/>
            <a:ext cx="6092825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b="1" dirty="0" err="1"/>
              <a:t>Пігготувала</a:t>
            </a:r>
            <a:r>
              <a:rPr lang="uk-UA" b="1" dirty="0"/>
              <a:t> учениця 11-І класу</a:t>
            </a:r>
            <a:endParaRPr lang="en-US" b="1" dirty="0"/>
          </a:p>
          <a:p>
            <a:r>
              <a:rPr lang="ru-RU" b="1" dirty="0" err="1"/>
              <a:t>Черкасько</a:t>
            </a:r>
            <a:r>
              <a:rPr lang="uk-UA" b="1" dirty="0"/>
              <a:t>ї спеціалізованої школи №13 </a:t>
            </a:r>
          </a:p>
          <a:p>
            <a:r>
              <a:rPr lang="uk-UA" b="1" dirty="0" err="1"/>
              <a:t>Білокінь</a:t>
            </a:r>
            <a:r>
              <a:rPr lang="uk-UA" b="1" dirty="0"/>
              <a:t> Анастасія </a:t>
            </a:r>
            <a:endParaRPr lang="ru-RU" b="1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818356" y="836712"/>
            <a:ext cx="660435" cy="148878"/>
          </a:xfrm>
        </p:spPr>
        <p:txBody>
          <a:bodyPr>
            <a:normAutofit fontScale="90000"/>
          </a:bodyPr>
          <a:lstStyle/>
          <a:p>
            <a:endParaRPr lang="ru-RU" sz="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" y="0"/>
            <a:ext cx="5950396" cy="6858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err="1" smtClean="0"/>
              <a:t>Традиційно</a:t>
            </a:r>
            <a:r>
              <a:rPr lang="ru-RU" dirty="0" smtClean="0"/>
              <a:t> для </a:t>
            </a:r>
            <a:r>
              <a:rPr lang="ru-RU" dirty="0" err="1" smtClean="0"/>
              <a:t>запису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</a:t>
            </a:r>
            <a:r>
              <a:rPr lang="ru-RU" dirty="0" err="1" smtClean="0"/>
              <a:t>використовували</a:t>
            </a:r>
            <a:r>
              <a:rPr lang="ru-RU" dirty="0" smtClean="0"/>
              <a:t> </a:t>
            </a:r>
            <a:r>
              <a:rPr lang="ru-RU" dirty="0" err="1" smtClean="0"/>
              <a:t>кириличні</a:t>
            </a:r>
            <a:r>
              <a:rPr lang="ru-RU" dirty="0" smtClean="0"/>
              <a:t> </a:t>
            </a:r>
            <a:r>
              <a:rPr lang="ru-RU" dirty="0" err="1" smtClean="0"/>
              <a:t>літери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пов'язано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 </a:t>
            </a:r>
            <a:r>
              <a:rPr lang="ru-RU" dirty="0" err="1" smtClean="0"/>
              <a:t>східним</a:t>
            </a:r>
            <a:r>
              <a:rPr lang="ru-RU" dirty="0" smtClean="0"/>
              <a:t> обрядом </a:t>
            </a:r>
            <a:r>
              <a:rPr lang="ru-RU" dirty="0" err="1" smtClean="0"/>
              <a:t>української</a:t>
            </a:r>
            <a:r>
              <a:rPr lang="ru-RU" dirty="0" smtClean="0"/>
              <a:t> церкви, яка </a:t>
            </a:r>
            <a:r>
              <a:rPr lang="ru-RU" dirty="0" err="1" smtClean="0"/>
              <a:t>довгий</a:t>
            </a:r>
            <a:r>
              <a:rPr lang="ru-RU" dirty="0" smtClean="0"/>
              <a:t> час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єдиним</a:t>
            </a:r>
            <a:r>
              <a:rPr lang="ru-RU" dirty="0" smtClean="0"/>
              <a:t> </a:t>
            </a:r>
            <a:r>
              <a:rPr lang="ru-RU" dirty="0" err="1" smtClean="0"/>
              <a:t>впроваджувачем</a:t>
            </a:r>
            <a:r>
              <a:rPr lang="ru-RU" dirty="0" smtClean="0"/>
              <a:t> </a:t>
            </a:r>
            <a:r>
              <a:rPr lang="ru-RU" dirty="0" err="1" smtClean="0"/>
              <a:t>освіти</a:t>
            </a:r>
            <a:r>
              <a:rPr lang="ru-RU" dirty="0" smtClean="0"/>
              <a:t>. До </a:t>
            </a:r>
            <a:r>
              <a:rPr lang="en-US" dirty="0" smtClean="0"/>
              <a:t>XVIII </a:t>
            </a:r>
            <a:r>
              <a:rPr lang="ru-RU" dirty="0" smtClean="0"/>
              <a:t>ст. </a:t>
            </a:r>
            <a:r>
              <a:rPr lang="ru-RU" dirty="0" err="1" smtClean="0"/>
              <a:t>століття</a:t>
            </a:r>
            <a:r>
              <a:rPr lang="ru-RU" dirty="0" smtClean="0"/>
              <a:t> </a:t>
            </a:r>
            <a:r>
              <a:rPr lang="ru-RU" dirty="0" err="1" smtClean="0"/>
              <a:t>вживали</a:t>
            </a:r>
            <a:r>
              <a:rPr lang="ru-RU" dirty="0" smtClean="0"/>
              <a:t> </a:t>
            </a:r>
            <a:r>
              <a:rPr lang="ru-RU" dirty="0" err="1" smtClean="0"/>
              <a:t>класичний</a:t>
            </a:r>
            <a:r>
              <a:rPr lang="ru-RU" dirty="0" smtClean="0"/>
              <a:t> </a:t>
            </a:r>
            <a:r>
              <a:rPr lang="ru-RU" dirty="0" err="1" smtClean="0"/>
              <a:t>кириличний</a:t>
            </a:r>
            <a:r>
              <a:rPr lang="ru-RU" dirty="0" smtClean="0"/>
              <a:t> шрифт, у </a:t>
            </a:r>
            <a:r>
              <a:rPr lang="en-US" dirty="0" smtClean="0"/>
              <a:t>XVI—XVII </a:t>
            </a:r>
            <a:r>
              <a:rPr lang="ru-RU" dirty="0" smtClean="0"/>
              <a:t>ст. </a:t>
            </a:r>
            <a:r>
              <a:rPr lang="ru-RU" dirty="0" err="1" smtClean="0"/>
              <a:t>паралельно</a:t>
            </a:r>
            <a:r>
              <a:rPr lang="ru-RU" dirty="0" smtClean="0"/>
              <a:t> </a:t>
            </a:r>
            <a:r>
              <a:rPr lang="ru-RU" dirty="0" err="1" smtClean="0"/>
              <a:t>використовували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 «</a:t>
            </a:r>
            <a:r>
              <a:rPr lang="ru-RU" dirty="0" err="1" smtClean="0"/>
              <a:t>козацький</a:t>
            </a:r>
            <a:r>
              <a:rPr lang="ru-RU" dirty="0" smtClean="0"/>
              <a:t> </a:t>
            </a:r>
            <a:r>
              <a:rPr lang="ru-RU" dirty="0" err="1" smtClean="0"/>
              <a:t>скоропис</a:t>
            </a:r>
            <a:r>
              <a:rPr lang="ru-RU" dirty="0" smtClean="0"/>
              <a:t>», в </a:t>
            </a:r>
            <a:r>
              <a:rPr lang="ru-RU" dirty="0" err="1" smtClean="0"/>
              <a:t>якому</a:t>
            </a:r>
            <a:r>
              <a:rPr lang="ru-RU" dirty="0" smtClean="0"/>
              <a:t> </a:t>
            </a:r>
            <a:r>
              <a:rPr lang="ru-RU" dirty="0" err="1" smtClean="0"/>
              <a:t>написання</a:t>
            </a:r>
            <a:r>
              <a:rPr lang="ru-RU" dirty="0" smtClean="0"/>
              <a:t> </a:t>
            </a:r>
            <a:r>
              <a:rPr lang="ru-RU" dirty="0" err="1" smtClean="0"/>
              <a:t>літер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іншим</a:t>
            </a:r>
            <a:r>
              <a:rPr lang="ru-RU" dirty="0" smtClean="0"/>
              <a:t> («</a:t>
            </a:r>
            <a:r>
              <a:rPr lang="ru-RU" dirty="0" err="1" smtClean="0"/>
              <a:t>хвилястим</a:t>
            </a:r>
            <a:r>
              <a:rPr lang="ru-RU" dirty="0" smtClean="0"/>
              <a:t>» </a:t>
            </a:r>
            <a:r>
              <a:rPr lang="ru-RU" dirty="0" err="1" smtClean="0"/>
              <a:t>або</a:t>
            </a:r>
            <a:r>
              <a:rPr lang="ru-RU" dirty="0" smtClean="0"/>
              <a:t> «</a:t>
            </a:r>
            <a:r>
              <a:rPr lang="ru-RU" dirty="0" err="1" smtClean="0"/>
              <a:t>бароковим</a:t>
            </a:r>
            <a:r>
              <a:rPr lang="ru-RU" dirty="0" smtClean="0"/>
              <a:t>»). У </a:t>
            </a:r>
            <a:r>
              <a:rPr lang="en-US" dirty="0" smtClean="0"/>
              <a:t>XVII </a:t>
            </a:r>
            <a:r>
              <a:rPr lang="ru-RU" dirty="0" smtClean="0"/>
              <a:t>ст. Петро Могила</a:t>
            </a:r>
            <a:r>
              <a:rPr lang="ru-RU" baseline="30000" dirty="0" smtClean="0"/>
              <a:t> </a:t>
            </a:r>
            <a:r>
              <a:rPr lang="ru-RU" dirty="0" err="1" smtClean="0"/>
              <a:t>розробив</a:t>
            </a:r>
            <a:r>
              <a:rPr lang="ru-RU" dirty="0" smtClean="0"/>
              <a:t> </a:t>
            </a:r>
            <a:r>
              <a:rPr lang="ru-RU" dirty="0" err="1" smtClean="0"/>
              <a:t>спрощений</a:t>
            </a:r>
            <a:r>
              <a:rPr lang="ru-RU" dirty="0" smtClean="0"/>
              <a:t> </a:t>
            </a:r>
            <a:r>
              <a:rPr lang="ru-RU" dirty="0" err="1" smtClean="0"/>
              <a:t>кириличний</a:t>
            </a:r>
            <a:r>
              <a:rPr lang="ru-RU" dirty="0" smtClean="0"/>
              <a:t> шрифт,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пізніше</a:t>
            </a:r>
            <a:r>
              <a:rPr lang="ru-RU" dirty="0" smtClean="0"/>
              <a:t> в </a:t>
            </a:r>
            <a:r>
              <a:rPr lang="ru-RU" dirty="0" err="1" smtClean="0"/>
              <a:t>Російській</a:t>
            </a:r>
            <a:r>
              <a:rPr lang="ru-RU" dirty="0" smtClean="0"/>
              <a:t> </a:t>
            </a:r>
            <a:r>
              <a:rPr lang="ru-RU" dirty="0" err="1" smtClean="0"/>
              <a:t>імперіїт</a:t>
            </a:r>
            <a:r>
              <a:rPr lang="ru-RU" dirty="0" smtClean="0"/>
              <a:t> </a:t>
            </a:r>
            <a:r>
              <a:rPr lang="ru-RU" dirty="0" err="1" smtClean="0"/>
              <a:t>запровадив</a:t>
            </a:r>
            <a:r>
              <a:rPr lang="ru-RU" dirty="0" smtClean="0"/>
              <a:t> Петро </a:t>
            </a:r>
            <a:r>
              <a:rPr lang="en-US" dirty="0" smtClean="0"/>
              <a:t>I</a:t>
            </a:r>
            <a:r>
              <a:rPr lang="uk-UA" dirty="0" smtClean="0"/>
              <a:t> </a:t>
            </a:r>
            <a:r>
              <a:rPr lang="en-US" dirty="0" smtClean="0"/>
              <a:t> 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назвою</a:t>
            </a:r>
            <a:r>
              <a:rPr lang="ru-RU" dirty="0" smtClean="0"/>
              <a:t> «гражданка». З </a:t>
            </a:r>
            <a:r>
              <a:rPr lang="ru-RU" dirty="0" err="1" smtClean="0"/>
              <a:t>Росії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шрифту </a:t>
            </a:r>
            <a:r>
              <a:rPr lang="ru-RU" dirty="0" err="1" smtClean="0"/>
              <a:t>поширилося</a:t>
            </a:r>
            <a:r>
              <a:rPr lang="ru-RU" dirty="0" smtClean="0"/>
              <a:t> на </a:t>
            </a:r>
            <a:r>
              <a:rPr lang="ru-RU" dirty="0" err="1" smtClean="0"/>
              <a:t>інші</a:t>
            </a:r>
            <a:r>
              <a:rPr lang="ru-RU" dirty="0" smtClean="0"/>
              <a:t> народи,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вживали</a:t>
            </a:r>
            <a:r>
              <a:rPr lang="ru-RU" dirty="0" smtClean="0"/>
              <a:t> </a:t>
            </a:r>
            <a:r>
              <a:rPr lang="ru-RU" dirty="0" err="1" smtClean="0"/>
              <a:t>кириличне</a:t>
            </a:r>
            <a:r>
              <a:rPr lang="ru-RU" dirty="0" smtClean="0"/>
              <a:t> письмо. Таким чином </a:t>
            </a:r>
            <a:r>
              <a:rPr lang="ru-RU" dirty="0" err="1" smtClean="0"/>
              <a:t>творення</a:t>
            </a:r>
            <a:r>
              <a:rPr lang="ru-RU" dirty="0" smtClean="0"/>
              <a:t> </a:t>
            </a:r>
            <a:r>
              <a:rPr lang="ru-RU" dirty="0" err="1" smtClean="0"/>
              <a:t>нової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орфографії</a:t>
            </a:r>
            <a:r>
              <a:rPr lang="ru-RU" dirty="0" smtClean="0"/>
              <a:t> </a:t>
            </a:r>
            <a:r>
              <a:rPr lang="ru-RU" dirty="0" err="1" smtClean="0"/>
              <a:t>відбувалося</a:t>
            </a:r>
            <a:r>
              <a:rPr lang="ru-RU" dirty="0" smtClean="0"/>
              <a:t> на </a:t>
            </a:r>
            <a:r>
              <a:rPr lang="ru-RU" dirty="0" err="1" smtClean="0"/>
              <a:t>базі</a:t>
            </a:r>
            <a:r>
              <a:rPr lang="ru-RU" dirty="0" smtClean="0"/>
              <a:t> гражданки.</a:t>
            </a:r>
          </a:p>
        </p:txBody>
      </p:sp>
      <p:pic>
        <p:nvPicPr>
          <p:cNvPr id="1026" name="Picture 2" descr="E:\ШКОЛА\ПРЕЗЕНТАЦІЯ\укрмов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06380" y="332656"/>
            <a:ext cx="5823560" cy="59492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72494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106388" y="1556792"/>
            <a:ext cx="804451" cy="292894"/>
          </a:xfrm>
        </p:spPr>
        <p:txBody>
          <a:bodyPr>
            <a:normAutofit/>
          </a:bodyPr>
          <a:lstStyle/>
          <a:p>
            <a:endParaRPr lang="ru-RU" sz="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09441" y="4869160"/>
            <a:ext cx="10957579" cy="1604792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err="1" smtClean="0"/>
              <a:t>Сьогодні</a:t>
            </a:r>
            <a:r>
              <a:rPr lang="ru-RU" dirty="0" smtClean="0"/>
              <a:t> для </a:t>
            </a:r>
            <a:r>
              <a:rPr lang="ru-RU" dirty="0" err="1" smtClean="0"/>
              <a:t>запису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</a:t>
            </a:r>
            <a:r>
              <a:rPr lang="ru-RU" dirty="0" smtClean="0"/>
              <a:t> </a:t>
            </a:r>
            <a:r>
              <a:rPr lang="ru-RU" dirty="0" err="1" smtClean="0"/>
              <a:t>адаптовану</a:t>
            </a:r>
            <a:r>
              <a:rPr lang="ru-RU" dirty="0" smtClean="0"/>
              <a:t> </a:t>
            </a:r>
            <a:r>
              <a:rPr lang="ru-RU" dirty="0" err="1" smtClean="0"/>
              <a:t>кириличну</a:t>
            </a:r>
            <a:r>
              <a:rPr lang="ru-RU" dirty="0" smtClean="0"/>
              <a:t> </a:t>
            </a:r>
            <a:r>
              <a:rPr lang="ru-RU" dirty="0" err="1" smtClean="0"/>
              <a:t>абетку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33 </a:t>
            </a:r>
            <a:r>
              <a:rPr lang="ru-RU" dirty="0" err="1" smtClean="0"/>
              <a:t>літер</a:t>
            </a:r>
            <a:r>
              <a:rPr lang="ru-RU" dirty="0" smtClean="0"/>
              <a:t>. </a:t>
            </a:r>
            <a:r>
              <a:rPr lang="ru-RU" dirty="0" err="1" smtClean="0"/>
              <a:t>Особливостями</a:t>
            </a:r>
            <a:r>
              <a:rPr lang="ru-RU" dirty="0" smtClean="0"/>
              <a:t> </a:t>
            </a:r>
            <a:r>
              <a:rPr lang="ru-RU" dirty="0" err="1" smtClean="0"/>
              <a:t>українського</a:t>
            </a:r>
            <a:r>
              <a:rPr lang="ru-RU" dirty="0" smtClean="0"/>
              <a:t> </a:t>
            </a:r>
            <a:r>
              <a:rPr lang="ru-RU" dirty="0" err="1" smtClean="0"/>
              <a:t>алфавіту</a:t>
            </a:r>
            <a:r>
              <a:rPr lang="ru-RU" dirty="0" smtClean="0"/>
              <a:t> </a:t>
            </a:r>
            <a:r>
              <a:rPr lang="ru-RU" dirty="0" err="1" smtClean="0"/>
              <a:t>порівняно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іншими</a:t>
            </a:r>
            <a:r>
              <a:rPr lang="ru-RU" dirty="0" smtClean="0"/>
              <a:t> </a:t>
            </a:r>
            <a:r>
              <a:rPr lang="ru-RU" dirty="0" err="1" smtClean="0"/>
              <a:t>кириличними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наявність</a:t>
            </a:r>
            <a:r>
              <a:rPr lang="ru-RU" dirty="0" smtClean="0"/>
              <a:t> букв </a:t>
            </a:r>
            <a:r>
              <a:rPr lang="ru-RU" b="1" dirty="0" smtClean="0"/>
              <a:t>Ґ</a:t>
            </a:r>
            <a:r>
              <a:rPr lang="ru-RU" dirty="0" smtClean="0"/>
              <a:t>, </a:t>
            </a:r>
            <a:r>
              <a:rPr lang="ru-RU" b="1" dirty="0" smtClean="0"/>
              <a:t>Є</a:t>
            </a:r>
            <a:r>
              <a:rPr lang="ru-RU" dirty="0" smtClean="0"/>
              <a:t> та </a:t>
            </a:r>
            <a:r>
              <a:rPr lang="ru-RU" b="1" dirty="0" smtClean="0"/>
              <a:t>Ї</a:t>
            </a:r>
            <a:r>
              <a:rPr lang="ru-RU" dirty="0" smtClean="0"/>
              <a:t>(</a:t>
            </a:r>
            <a:r>
              <a:rPr lang="ru-RU" dirty="0" err="1" smtClean="0"/>
              <a:t>щоправда</a:t>
            </a:r>
            <a:r>
              <a:rPr lang="ru-RU" dirty="0" smtClean="0"/>
              <a:t> </a:t>
            </a:r>
            <a:r>
              <a:rPr lang="ru-RU" b="1" dirty="0" smtClean="0"/>
              <a:t>Ґ</a:t>
            </a:r>
            <a:r>
              <a:rPr lang="ru-RU" dirty="0" smtClean="0"/>
              <a:t> </a:t>
            </a:r>
            <a:r>
              <a:rPr lang="ru-RU" dirty="0" err="1" smtClean="0"/>
              <a:t>вживають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в </a:t>
            </a:r>
            <a:r>
              <a:rPr lang="ru-RU" dirty="0" err="1" smtClean="0"/>
              <a:t>урумській</a:t>
            </a:r>
            <a:r>
              <a:rPr lang="ru-RU" dirty="0" smtClean="0"/>
              <a:t> та </a:t>
            </a:r>
            <a:r>
              <a:rPr lang="ru-RU" dirty="0" err="1" smtClean="0"/>
              <a:t>іноді</a:t>
            </a:r>
            <a:r>
              <a:rPr lang="ru-RU" dirty="0" smtClean="0"/>
              <a:t> в </a:t>
            </a:r>
            <a:r>
              <a:rPr lang="ru-RU" dirty="0" err="1" smtClean="0"/>
              <a:t>білоруській</a:t>
            </a:r>
            <a:r>
              <a:rPr lang="ru-RU" dirty="0" smtClean="0"/>
              <a:t> </a:t>
            </a:r>
            <a:r>
              <a:rPr lang="ru-RU" dirty="0" err="1" smtClean="0"/>
              <a:t>абетках</a:t>
            </a:r>
            <a:r>
              <a:rPr lang="ru-RU" dirty="0" smtClean="0"/>
              <a:t>).</a:t>
            </a:r>
          </a:p>
        </p:txBody>
      </p:sp>
      <p:pic>
        <p:nvPicPr>
          <p:cNvPr id="2050" name="Picture 2" descr="E:\ШКОЛА\ПРЕЗЕНТАЦІЯ\1335285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3772" y="0"/>
            <a:ext cx="11350996" cy="479715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602332" y="404664"/>
            <a:ext cx="300395" cy="940966"/>
          </a:xfrm>
        </p:spPr>
        <p:txBody>
          <a:bodyPr>
            <a:normAutofit/>
          </a:bodyPr>
          <a:lstStyle/>
          <a:p>
            <a:endParaRPr lang="ru-RU" sz="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05781" y="188640"/>
            <a:ext cx="11089231" cy="62853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   </a:t>
            </a:r>
            <a:r>
              <a:rPr lang="ru-RU" sz="2800" dirty="0" err="1" smtClean="0"/>
              <a:t>Голосні</a:t>
            </a:r>
            <a:r>
              <a:rPr lang="ru-RU" sz="2800" dirty="0" smtClean="0"/>
              <a:t> звуки </a:t>
            </a:r>
            <a:r>
              <a:rPr lang="ru-RU" sz="2800" dirty="0" err="1" smtClean="0"/>
              <a:t>позначаються</a:t>
            </a:r>
            <a:r>
              <a:rPr lang="ru-RU" sz="2800" dirty="0" smtClean="0"/>
              <a:t> буквами а, о, у, е, и, </a:t>
            </a:r>
            <a:r>
              <a:rPr lang="ru-RU" sz="2800" dirty="0" err="1" smtClean="0"/>
              <a:t>і</a:t>
            </a:r>
            <a:r>
              <a:rPr lang="ru-RU" sz="2800" dirty="0" smtClean="0"/>
              <a:t>. </a:t>
            </a:r>
            <a:r>
              <a:rPr lang="ru-RU" sz="2800" dirty="0" err="1" smtClean="0"/>
              <a:t>Літери</a:t>
            </a:r>
            <a:r>
              <a:rPr lang="ru-RU" sz="2800" dirty="0" smtClean="0"/>
              <a:t> я, </a:t>
            </a:r>
            <a:r>
              <a:rPr lang="ru-RU" sz="2800" dirty="0" err="1" smtClean="0"/>
              <a:t>ю</a:t>
            </a:r>
            <a:r>
              <a:rPr lang="ru-RU" sz="2800" dirty="0" smtClean="0"/>
              <a:t>, </a:t>
            </a:r>
            <a:r>
              <a:rPr lang="ru-RU" sz="2800" dirty="0" err="1" smtClean="0"/>
              <a:t>є</a:t>
            </a:r>
            <a:r>
              <a:rPr lang="ru-RU" sz="2800" dirty="0" smtClean="0"/>
              <a:t>, </a:t>
            </a:r>
            <a:r>
              <a:rPr lang="ru-RU" sz="2800" dirty="0" err="1" smtClean="0"/>
              <a:t>ї</a:t>
            </a:r>
            <a:r>
              <a:rPr lang="ru-RU" sz="2800" dirty="0" smtClean="0"/>
              <a:t> </a:t>
            </a:r>
            <a:r>
              <a:rPr lang="ru-RU" sz="2800" dirty="0" err="1" smtClean="0"/>
              <a:t>теж</a:t>
            </a:r>
            <a:r>
              <a:rPr lang="ru-RU" sz="2800" dirty="0" smtClean="0"/>
              <a:t> </a:t>
            </a:r>
            <a:r>
              <a:rPr lang="ru-RU" sz="2800" dirty="0" err="1" smtClean="0"/>
              <a:t>служать</a:t>
            </a:r>
            <a:r>
              <a:rPr lang="ru-RU" sz="2800" dirty="0" smtClean="0"/>
              <a:t> для </a:t>
            </a:r>
            <a:r>
              <a:rPr lang="ru-RU" sz="2800" dirty="0" err="1" smtClean="0"/>
              <a:t>передачі</a:t>
            </a:r>
            <a:r>
              <a:rPr lang="ru-RU" sz="2800" dirty="0" smtClean="0"/>
              <a:t> на </a:t>
            </a:r>
            <a:r>
              <a:rPr lang="ru-RU" sz="2800" dirty="0" err="1" smtClean="0"/>
              <a:t>письмі</a:t>
            </a:r>
            <a:r>
              <a:rPr lang="ru-RU" sz="2800" dirty="0" smtClean="0"/>
              <a:t> </a:t>
            </a:r>
            <a:r>
              <a:rPr lang="ru-RU" sz="2800" dirty="0" err="1" smtClean="0"/>
              <a:t>голосних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звуків</a:t>
            </a:r>
            <a:r>
              <a:rPr lang="ru-RU" sz="2800" dirty="0" smtClean="0"/>
              <a:t>, </a:t>
            </a:r>
            <a:r>
              <a:rPr lang="ru-RU" sz="2800" dirty="0" err="1" smtClean="0"/>
              <a:t>але</a:t>
            </a:r>
            <a:r>
              <a:rPr lang="ru-RU" sz="2800" dirty="0" smtClean="0"/>
              <a:t> в </a:t>
            </a:r>
            <a:r>
              <a:rPr lang="ru-RU" sz="2800" dirty="0" err="1" smtClean="0"/>
              <a:t>їх­ньому</a:t>
            </a:r>
            <a:r>
              <a:rPr lang="ru-RU" sz="2800" dirty="0" smtClean="0"/>
              <a:t> </a:t>
            </a:r>
            <a:r>
              <a:rPr lang="ru-RU" sz="2800" dirty="0" err="1" smtClean="0"/>
              <a:t>поєднанні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приголосним</a:t>
            </a:r>
            <a:r>
              <a:rPr lang="ru-RU" sz="2800" dirty="0" smtClean="0"/>
              <a:t> [</a:t>
            </a:r>
            <a:r>
              <a:rPr lang="en-US" sz="2800" dirty="0" smtClean="0"/>
              <a:t>j] </a:t>
            </a:r>
            <a:r>
              <a:rPr lang="ru-RU" sz="2800" dirty="0" err="1" smtClean="0"/>
              <a:t>або</a:t>
            </a:r>
            <a:r>
              <a:rPr lang="ru-RU" sz="2800" dirty="0" smtClean="0"/>
              <a:t> ж для </a:t>
            </a:r>
            <a:r>
              <a:rPr lang="ru-RU" sz="2800" dirty="0" err="1" smtClean="0"/>
              <a:t>позначення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м’якості</a:t>
            </a:r>
            <a:r>
              <a:rPr lang="ru-RU" sz="2800" dirty="0" smtClean="0"/>
              <a:t> </a:t>
            </a:r>
            <a:r>
              <a:rPr lang="ru-RU" sz="2800" dirty="0" err="1" smtClean="0"/>
              <a:t>попереднього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приголосного</a:t>
            </a:r>
            <a:r>
              <a:rPr lang="ru-RU" sz="2800" dirty="0" smtClean="0"/>
              <a:t> (</a:t>
            </a:r>
            <a:r>
              <a:rPr lang="ru-RU" sz="2800" dirty="0" err="1" smtClean="0"/>
              <a:t>виняток</a:t>
            </a:r>
            <a:r>
              <a:rPr lang="ru-RU" sz="2800" dirty="0" smtClean="0"/>
              <a:t> становить буква </a:t>
            </a:r>
            <a:r>
              <a:rPr lang="ru-RU" sz="2800" dirty="0" err="1" smtClean="0"/>
              <a:t>ї</a:t>
            </a:r>
            <a:r>
              <a:rPr lang="ru-RU" sz="2800" dirty="0" smtClean="0"/>
              <a:t>, яка </a:t>
            </a:r>
            <a:r>
              <a:rPr lang="ru-RU" sz="2800" dirty="0" err="1" smtClean="0"/>
              <a:t>завжди</a:t>
            </a:r>
            <a:r>
              <a:rPr lang="ru-RU" sz="2800" dirty="0" smtClean="0"/>
              <a:t> </a:t>
            </a:r>
            <a:r>
              <a:rPr lang="ru-RU" sz="2800" dirty="0" err="1" smtClean="0"/>
              <a:t>позначає</a:t>
            </a:r>
            <a:r>
              <a:rPr lang="ru-RU" sz="2800" dirty="0" smtClean="0"/>
              <a:t> </a:t>
            </a:r>
            <a:r>
              <a:rPr lang="ru-RU" sz="2800" dirty="0" err="1" smtClean="0"/>
              <a:t>сполучення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двох</a:t>
            </a:r>
            <a:r>
              <a:rPr lang="ru-RU" sz="2800" dirty="0" smtClean="0"/>
              <a:t> </a:t>
            </a:r>
            <a:r>
              <a:rPr lang="ru-RU" sz="2800" dirty="0" err="1" smtClean="0"/>
              <a:t>звуків</a:t>
            </a:r>
            <a:r>
              <a:rPr lang="ru-RU" sz="2800" dirty="0" smtClean="0"/>
              <a:t>:[</a:t>
            </a:r>
            <a:r>
              <a:rPr lang="en-US" sz="2800" dirty="0" smtClean="0"/>
              <a:t>j] </a:t>
            </a:r>
            <a:r>
              <a:rPr lang="ru-RU" sz="2800" dirty="0" smtClean="0"/>
              <a:t>та [</a:t>
            </a:r>
            <a:r>
              <a:rPr lang="ru-RU" sz="2800" dirty="0" err="1" smtClean="0"/>
              <a:t>і</a:t>
            </a:r>
            <a:r>
              <a:rPr lang="ru-RU" sz="2800" dirty="0" smtClean="0"/>
              <a:t>]). На </a:t>
            </a:r>
            <a:r>
              <a:rPr lang="ru-RU" sz="2800" dirty="0" err="1" smtClean="0"/>
              <a:t>позначення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приголосних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звуків</a:t>
            </a:r>
            <a:r>
              <a:rPr lang="ru-RU" sz="2800" dirty="0" smtClean="0"/>
              <a:t> </a:t>
            </a:r>
            <a:r>
              <a:rPr lang="ru-RU" sz="2800" dirty="0" err="1" smtClean="0"/>
              <a:t>уживаються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літе­ри</a:t>
            </a:r>
            <a:r>
              <a:rPr lang="ru-RU" sz="2800" dirty="0" smtClean="0"/>
              <a:t>, </a:t>
            </a:r>
            <a:r>
              <a:rPr lang="ru-RU" sz="2800" dirty="0" err="1" smtClean="0"/>
              <a:t>кожна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яких</a:t>
            </a:r>
            <a:r>
              <a:rPr lang="ru-RU" sz="2800" dirty="0" smtClean="0"/>
              <a:t> </a:t>
            </a:r>
            <a:r>
              <a:rPr lang="ru-RU" sz="2800" dirty="0" err="1" smtClean="0"/>
              <a:t>має</a:t>
            </a:r>
            <a:r>
              <a:rPr lang="ru-RU" sz="2800" dirty="0" smtClean="0"/>
              <a:t> свою </a:t>
            </a:r>
            <a:r>
              <a:rPr lang="ru-RU" sz="2800" dirty="0" err="1" smtClean="0"/>
              <a:t>назву</a:t>
            </a:r>
            <a:r>
              <a:rPr lang="ru-RU" sz="2800" dirty="0" smtClean="0"/>
              <a:t>: </a:t>
            </a:r>
            <a:endParaRPr lang="en-US" sz="2800" dirty="0" smtClean="0"/>
          </a:p>
          <a:p>
            <a:pPr>
              <a:buNone/>
            </a:pPr>
            <a:r>
              <a:rPr lang="en-US" sz="2800" b="1" dirty="0" smtClean="0"/>
              <a:t>   </a:t>
            </a:r>
            <a:r>
              <a:rPr lang="ru-RU" sz="2800" b="1" dirty="0" smtClean="0"/>
              <a:t>б</a:t>
            </a:r>
            <a:r>
              <a:rPr lang="ru-RU" sz="2800" dirty="0" smtClean="0"/>
              <a:t> – </a:t>
            </a:r>
            <a:r>
              <a:rPr lang="ru-RU" sz="2800" dirty="0" err="1" smtClean="0"/>
              <a:t>бе</a:t>
            </a:r>
            <a:r>
              <a:rPr lang="ru-RU" sz="2800" dirty="0" smtClean="0"/>
              <a:t>, </a:t>
            </a:r>
            <a:r>
              <a:rPr lang="ru-RU" sz="2800" b="1" dirty="0" smtClean="0"/>
              <a:t>в </a:t>
            </a:r>
            <a:r>
              <a:rPr lang="ru-RU" sz="2800" dirty="0" smtClean="0"/>
              <a:t>- </a:t>
            </a:r>
            <a:r>
              <a:rPr lang="ru-RU" sz="2800" dirty="0" err="1" smtClean="0"/>
              <a:t>ве</a:t>
            </a:r>
            <a:r>
              <a:rPr lang="ru-RU" sz="2800" dirty="0" smtClean="0"/>
              <a:t>, </a:t>
            </a:r>
            <a:r>
              <a:rPr lang="ru-RU" sz="2800" b="1" dirty="0" smtClean="0"/>
              <a:t>г </a:t>
            </a:r>
            <a:r>
              <a:rPr lang="ru-RU" sz="2800" dirty="0" smtClean="0"/>
              <a:t>- </a:t>
            </a:r>
            <a:r>
              <a:rPr lang="ru-RU" sz="2800" dirty="0" err="1" smtClean="0"/>
              <a:t>ге</a:t>
            </a:r>
            <a:r>
              <a:rPr lang="ru-RU" sz="2800" dirty="0" smtClean="0"/>
              <a:t>, </a:t>
            </a:r>
            <a:r>
              <a:rPr lang="ru-RU" sz="2800" b="1" dirty="0" err="1" smtClean="0"/>
              <a:t>ґ</a:t>
            </a:r>
            <a:r>
              <a:rPr lang="ru-RU" sz="2800" dirty="0" smtClean="0"/>
              <a:t> – </a:t>
            </a:r>
            <a:r>
              <a:rPr lang="ru-RU" sz="2800" dirty="0" err="1" smtClean="0"/>
              <a:t>ґе</a:t>
            </a:r>
            <a:r>
              <a:rPr lang="ru-RU" sz="2800" dirty="0" smtClean="0"/>
              <a:t>, </a:t>
            </a:r>
            <a:r>
              <a:rPr lang="ru-RU" sz="2800" b="1" dirty="0" err="1" smtClean="0"/>
              <a:t>д</a:t>
            </a:r>
            <a:r>
              <a:rPr lang="ru-RU" sz="2800" dirty="0" smtClean="0"/>
              <a:t>– де, </a:t>
            </a:r>
            <a:r>
              <a:rPr lang="ru-RU" sz="2800" b="1" dirty="0" smtClean="0"/>
              <a:t>ж</a:t>
            </a:r>
            <a:r>
              <a:rPr lang="ru-RU" sz="2800" dirty="0" smtClean="0"/>
              <a:t> – же, </a:t>
            </a:r>
            <a:r>
              <a:rPr lang="ru-RU" sz="2800" b="1" dirty="0" err="1" smtClean="0"/>
              <a:t>з</a:t>
            </a:r>
            <a:r>
              <a:rPr lang="ru-RU" sz="2800" b="1" dirty="0" smtClean="0"/>
              <a:t> </a:t>
            </a:r>
            <a:r>
              <a:rPr lang="ru-RU" sz="2800" dirty="0" smtClean="0"/>
              <a:t>- </a:t>
            </a:r>
            <a:r>
              <a:rPr lang="ru-RU" sz="2800" dirty="0" err="1" smtClean="0"/>
              <a:t>зе</a:t>
            </a:r>
            <a:r>
              <a:rPr lang="ru-RU" sz="2800" dirty="0" smtClean="0"/>
              <a:t>, </a:t>
            </a:r>
            <a:endParaRPr lang="en-US" sz="2800" dirty="0" smtClean="0"/>
          </a:p>
          <a:p>
            <a:pPr>
              <a:buNone/>
            </a:pPr>
            <a:r>
              <a:rPr lang="en-US" sz="2800" b="1" dirty="0" smtClean="0"/>
              <a:t>   </a:t>
            </a:r>
            <a:r>
              <a:rPr lang="ru-RU" sz="2800" b="1" dirty="0" err="1" smtClean="0"/>
              <a:t>й</a:t>
            </a:r>
            <a:r>
              <a:rPr lang="ru-RU" sz="2800" dirty="0" smtClean="0"/>
              <a:t> – йот, </a:t>
            </a:r>
            <a:r>
              <a:rPr lang="ru-RU" sz="2800" b="1" dirty="0" smtClean="0"/>
              <a:t>к </a:t>
            </a:r>
            <a:r>
              <a:rPr lang="ru-RU" sz="2800" dirty="0" smtClean="0"/>
              <a:t>- </a:t>
            </a:r>
            <a:r>
              <a:rPr lang="ru-RU" sz="2800" dirty="0" err="1" smtClean="0"/>
              <a:t>ка</a:t>
            </a:r>
            <a:r>
              <a:rPr lang="ru-RU" sz="2800" dirty="0" smtClean="0"/>
              <a:t>, </a:t>
            </a:r>
            <a:r>
              <a:rPr lang="ru-RU" sz="2800" b="1" dirty="0" smtClean="0"/>
              <a:t>л </a:t>
            </a:r>
            <a:r>
              <a:rPr lang="ru-RU" sz="2800" dirty="0" smtClean="0"/>
              <a:t>- ел, </a:t>
            </a:r>
            <a:r>
              <a:rPr lang="ru-RU" sz="2800" b="1" dirty="0" smtClean="0"/>
              <a:t>м</a:t>
            </a:r>
            <a:r>
              <a:rPr lang="ru-RU" sz="2800" dirty="0" smtClean="0"/>
              <a:t>- ем, </a:t>
            </a:r>
            <a:r>
              <a:rPr lang="ru-RU" sz="2800" b="1" dirty="0" err="1" smtClean="0"/>
              <a:t>н</a:t>
            </a:r>
            <a:r>
              <a:rPr lang="ru-RU" sz="2800" b="1" dirty="0" smtClean="0"/>
              <a:t> </a:t>
            </a:r>
            <a:r>
              <a:rPr lang="ru-RU" sz="2800" dirty="0" smtClean="0"/>
              <a:t>- </a:t>
            </a:r>
            <a:r>
              <a:rPr lang="ru-RU" sz="2800" dirty="0" err="1" smtClean="0"/>
              <a:t>ен</a:t>
            </a:r>
            <a:r>
              <a:rPr lang="ru-RU" sz="2800" dirty="0" smtClean="0"/>
              <a:t>, </a:t>
            </a:r>
            <a:r>
              <a:rPr lang="ru-RU" sz="2800" b="1" dirty="0" err="1" smtClean="0"/>
              <a:t>п</a:t>
            </a:r>
            <a:r>
              <a:rPr lang="ru-RU" sz="2800" dirty="0" smtClean="0"/>
              <a:t> – </a:t>
            </a:r>
            <a:r>
              <a:rPr lang="ru-RU" sz="2800" dirty="0" err="1" smtClean="0"/>
              <a:t>пе</a:t>
            </a:r>
            <a:r>
              <a:rPr lang="ru-RU" sz="2800" dirty="0" smtClean="0"/>
              <a:t>, </a:t>
            </a:r>
            <a:r>
              <a:rPr lang="ru-RU" sz="2800" b="1" dirty="0" err="1" smtClean="0"/>
              <a:t>р</a:t>
            </a:r>
            <a:r>
              <a:rPr lang="ru-RU" sz="2800" b="1" dirty="0" smtClean="0"/>
              <a:t> </a:t>
            </a:r>
            <a:r>
              <a:rPr lang="ru-RU" sz="2800" dirty="0" smtClean="0"/>
              <a:t>- ер, </a:t>
            </a:r>
            <a:endParaRPr lang="en-US" sz="2800" dirty="0" smtClean="0"/>
          </a:p>
          <a:p>
            <a:pPr>
              <a:buNone/>
            </a:pPr>
            <a:r>
              <a:rPr lang="en-US" sz="2800" b="1" dirty="0" smtClean="0"/>
              <a:t>   </a:t>
            </a:r>
            <a:r>
              <a:rPr lang="ru-RU" sz="2800" b="1" dirty="0" smtClean="0"/>
              <a:t>с</a:t>
            </a:r>
            <a:r>
              <a:rPr lang="ru-RU" sz="2800" dirty="0" smtClean="0"/>
              <a:t> – </a:t>
            </a:r>
            <a:r>
              <a:rPr lang="ru-RU" sz="2800" dirty="0" err="1" smtClean="0"/>
              <a:t>ес</a:t>
            </a:r>
            <a:r>
              <a:rPr lang="ru-RU" sz="2800" dirty="0" smtClean="0"/>
              <a:t>, </a:t>
            </a:r>
            <a:r>
              <a:rPr lang="ru-RU" sz="2800" b="1" dirty="0" smtClean="0"/>
              <a:t>т</a:t>
            </a:r>
            <a:r>
              <a:rPr lang="ru-RU" sz="2800" dirty="0" smtClean="0"/>
              <a:t> – те, </a:t>
            </a:r>
            <a:r>
              <a:rPr lang="ru-RU" sz="2800" b="1" dirty="0" err="1" smtClean="0"/>
              <a:t>ф</a:t>
            </a:r>
            <a:r>
              <a:rPr lang="ru-RU" sz="2800" b="1" dirty="0" smtClean="0"/>
              <a:t> </a:t>
            </a:r>
            <a:r>
              <a:rPr lang="ru-RU" sz="2800" dirty="0" smtClean="0"/>
              <a:t>- </a:t>
            </a:r>
            <a:r>
              <a:rPr lang="ru-RU" sz="2800" dirty="0" err="1" smtClean="0"/>
              <a:t>еф</a:t>
            </a:r>
            <a:r>
              <a:rPr lang="ru-RU" sz="2800" dirty="0" smtClean="0"/>
              <a:t>, </a:t>
            </a:r>
            <a:r>
              <a:rPr lang="ru-RU" sz="2800" b="1" dirty="0" err="1" smtClean="0"/>
              <a:t>х</a:t>
            </a:r>
            <a:r>
              <a:rPr lang="ru-RU" sz="2800" b="1" dirty="0" smtClean="0"/>
              <a:t> </a:t>
            </a:r>
            <a:r>
              <a:rPr lang="ru-RU" sz="2800" dirty="0" smtClean="0"/>
              <a:t>- ха, </a:t>
            </a:r>
            <a:r>
              <a:rPr lang="ru-RU" sz="2800" b="1" dirty="0" err="1" smtClean="0"/>
              <a:t>ц</a:t>
            </a:r>
            <a:r>
              <a:rPr lang="ru-RU" sz="2800" dirty="0" smtClean="0"/>
              <a:t> – </a:t>
            </a:r>
            <a:r>
              <a:rPr lang="ru-RU" sz="2800" dirty="0" err="1" smtClean="0"/>
              <a:t>це</a:t>
            </a:r>
            <a:r>
              <a:rPr lang="ru-RU" sz="2800" dirty="0" smtClean="0"/>
              <a:t>, </a:t>
            </a:r>
            <a:r>
              <a:rPr lang="ru-RU" sz="2800" b="1" dirty="0" smtClean="0"/>
              <a:t>ч</a:t>
            </a:r>
            <a:r>
              <a:rPr lang="ru-RU" sz="2800" dirty="0" smtClean="0"/>
              <a:t> – </a:t>
            </a:r>
            <a:r>
              <a:rPr lang="ru-RU" sz="2800" dirty="0" err="1" smtClean="0"/>
              <a:t>че</a:t>
            </a:r>
            <a:r>
              <a:rPr lang="ru-RU" sz="2800" dirty="0" smtClean="0"/>
              <a:t>, </a:t>
            </a:r>
            <a:r>
              <a:rPr lang="ru-RU" sz="2800" b="1" dirty="0" err="1" smtClean="0"/>
              <a:t>ш</a:t>
            </a:r>
            <a:r>
              <a:rPr lang="ru-RU" sz="2800" dirty="0" smtClean="0"/>
              <a:t> – ша.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  </a:t>
            </a:r>
            <a:r>
              <a:rPr lang="ru-RU" sz="2800" dirty="0" smtClean="0"/>
              <a:t> </a:t>
            </a:r>
            <a:r>
              <a:rPr lang="ru-RU" sz="2800" dirty="0" err="1" smtClean="0"/>
              <a:t>Літера</a:t>
            </a:r>
            <a:r>
              <a:rPr lang="ru-RU" sz="2800" dirty="0" smtClean="0"/>
              <a:t> </a:t>
            </a:r>
            <a:r>
              <a:rPr lang="ru-RU" sz="2800" dirty="0" err="1" smtClean="0"/>
              <a:t>щ</a:t>
            </a:r>
            <a:r>
              <a:rPr lang="ru-RU" sz="2800" dirty="0" smtClean="0"/>
              <a:t> (</a:t>
            </a:r>
            <a:r>
              <a:rPr lang="ru-RU" sz="2800" dirty="0" err="1" smtClean="0"/>
              <a:t>ща</a:t>
            </a:r>
            <a:r>
              <a:rPr lang="ru-RU" sz="2800" dirty="0" smtClean="0"/>
              <a:t>) </a:t>
            </a:r>
            <a:r>
              <a:rPr lang="ru-RU" sz="2800" dirty="0" err="1" smtClean="0"/>
              <a:t>завжди</a:t>
            </a:r>
            <a:r>
              <a:rPr lang="ru-RU" sz="2800" dirty="0" smtClean="0"/>
              <a:t> </a:t>
            </a:r>
            <a:r>
              <a:rPr lang="ru-RU" sz="2800" dirty="0" err="1" smtClean="0"/>
              <a:t>позначає</a:t>
            </a:r>
            <a:r>
              <a:rPr lang="ru-RU" sz="2800" dirty="0" smtClean="0"/>
              <a:t> два звуки: [</a:t>
            </a:r>
            <a:r>
              <a:rPr lang="ru-RU" sz="2800" dirty="0" err="1" smtClean="0"/>
              <a:t>ш</a:t>
            </a:r>
            <a:r>
              <a:rPr lang="ru-RU" sz="2800" dirty="0" smtClean="0"/>
              <a:t>] </a:t>
            </a:r>
            <a:r>
              <a:rPr lang="ru-RU" sz="2800" dirty="0" err="1" smtClean="0"/>
              <a:t>і</a:t>
            </a:r>
            <a:r>
              <a:rPr lang="ru-RU" sz="2800" dirty="0" smtClean="0"/>
              <a:t> [ч], а </a:t>
            </a:r>
            <a:r>
              <a:rPr lang="ru-RU" sz="2800" dirty="0" err="1" smtClean="0"/>
              <a:t>ь</a:t>
            </a:r>
            <a:r>
              <a:rPr lang="ru-RU" sz="2800" dirty="0" smtClean="0"/>
              <a:t> (</a:t>
            </a:r>
            <a:r>
              <a:rPr lang="ru-RU" sz="2800" dirty="0" err="1" smtClean="0"/>
              <a:t>м’який</a:t>
            </a:r>
            <a:r>
              <a:rPr lang="ru-RU" sz="2800" dirty="0" smtClean="0"/>
              <a:t> знак) </a:t>
            </a:r>
            <a:r>
              <a:rPr lang="ru-RU" sz="2800" dirty="0" err="1" smtClean="0"/>
              <a:t>зовсім</a:t>
            </a:r>
            <a:r>
              <a:rPr lang="ru-RU" sz="2800" dirty="0" smtClean="0"/>
              <a:t> не </a:t>
            </a:r>
            <a:r>
              <a:rPr lang="ru-RU" sz="2800" dirty="0" err="1" smtClean="0"/>
              <a:t>позначає</a:t>
            </a:r>
            <a:r>
              <a:rPr lang="ru-RU" sz="2800" dirty="0" smtClean="0"/>
              <a:t> звука </a:t>
            </a:r>
            <a:r>
              <a:rPr lang="ru-RU" sz="2800" dirty="0" err="1" smtClean="0"/>
              <a:t>і</a:t>
            </a:r>
            <a:r>
              <a:rPr lang="ru-RU" sz="2800" dirty="0" smtClean="0"/>
              <a:t> служить для </a:t>
            </a:r>
            <a:r>
              <a:rPr lang="ru-RU" sz="2800" dirty="0" err="1" smtClean="0"/>
              <a:t>передачі</a:t>
            </a:r>
            <a:r>
              <a:rPr lang="ru-RU" sz="2800" dirty="0" smtClean="0"/>
              <a:t> </a:t>
            </a:r>
            <a:r>
              <a:rPr lang="ru-RU" sz="2800" dirty="0" err="1" smtClean="0"/>
              <a:t>м’якості</a:t>
            </a:r>
            <a:r>
              <a:rPr lang="ru-RU" sz="2800" dirty="0" smtClean="0"/>
              <a:t> </a:t>
            </a:r>
            <a:r>
              <a:rPr lang="ru-RU" sz="2800" dirty="0" err="1" smtClean="0"/>
              <a:t>попереднього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приго­лосного</a:t>
            </a:r>
            <a:r>
              <a:rPr lang="ru-RU" sz="2800" dirty="0" smtClean="0"/>
              <a:t>.</a:t>
            </a:r>
          </a:p>
          <a:p>
            <a:endParaRPr lang="ru-RU" sz="28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602332" y="692696"/>
            <a:ext cx="300395" cy="724942"/>
          </a:xfrm>
        </p:spPr>
        <p:txBody>
          <a:bodyPr>
            <a:normAutofit/>
          </a:bodyPr>
          <a:lstStyle/>
          <a:p>
            <a:endParaRPr lang="ru-RU" sz="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37828" y="188640"/>
            <a:ext cx="10729192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В </a:t>
            </a:r>
            <a:r>
              <a:rPr lang="ru-RU" sz="2800" dirty="0" err="1" smtClean="0"/>
              <a:t>українській</a:t>
            </a:r>
            <a:r>
              <a:rPr lang="ru-RU" sz="2800" dirty="0" smtClean="0"/>
              <a:t> </a:t>
            </a:r>
            <a:r>
              <a:rPr lang="ru-RU" sz="2800" dirty="0" err="1" smtClean="0"/>
              <a:t>графіці</a:t>
            </a:r>
            <a:r>
              <a:rPr lang="ru-RU" sz="2800" dirty="0" smtClean="0"/>
              <a:t> </a:t>
            </a:r>
            <a:r>
              <a:rPr lang="ru-RU" sz="2800" dirty="0" err="1" smtClean="0"/>
              <a:t>більшості</a:t>
            </a:r>
            <a:r>
              <a:rPr lang="ru-RU" sz="2800" dirty="0" smtClean="0"/>
              <a:t> </a:t>
            </a:r>
            <a:r>
              <a:rPr lang="ru-RU" sz="2800" dirty="0" err="1" smtClean="0"/>
              <a:t>літер</a:t>
            </a:r>
            <a:r>
              <a:rPr lang="ru-RU" sz="2800" dirty="0" smtClean="0"/>
              <a:t> </a:t>
            </a:r>
            <a:r>
              <a:rPr lang="ru-RU" sz="2800" dirty="0" err="1" smtClean="0"/>
              <a:t>притаманний</a:t>
            </a:r>
            <a:r>
              <a:rPr lang="ru-RU" sz="2800" dirty="0" smtClean="0"/>
              <a:t> один звук. </a:t>
            </a:r>
            <a:r>
              <a:rPr lang="ru-RU" sz="2800" dirty="0" err="1" smtClean="0"/>
              <a:t>Проте</a:t>
            </a:r>
            <a:r>
              <a:rPr lang="ru-RU" sz="2800" dirty="0" smtClean="0"/>
              <a:t> </a:t>
            </a:r>
            <a:r>
              <a:rPr lang="ru-RU" sz="2800" dirty="0" err="1" smtClean="0"/>
              <a:t>повної</a:t>
            </a:r>
            <a:r>
              <a:rPr lang="ru-RU" sz="2800" dirty="0" smtClean="0"/>
              <a:t> </a:t>
            </a:r>
            <a:r>
              <a:rPr lang="ru-RU" sz="2800" dirty="0" err="1" smtClean="0"/>
              <a:t>відповідності</a:t>
            </a:r>
            <a:r>
              <a:rPr lang="ru-RU" sz="2800" dirty="0" smtClean="0"/>
              <a:t> </a:t>
            </a:r>
            <a:r>
              <a:rPr lang="ru-RU" sz="2800" dirty="0" err="1" smtClean="0"/>
              <a:t>між</a:t>
            </a:r>
            <a:r>
              <a:rPr lang="ru-RU" sz="2800" dirty="0" smtClean="0"/>
              <a:t> звуками </a:t>
            </a:r>
            <a:r>
              <a:rPr lang="ru-RU" sz="2800" dirty="0" err="1" smtClean="0"/>
              <a:t>й</a:t>
            </a:r>
            <a:r>
              <a:rPr lang="ru-RU" sz="2800" dirty="0" smtClean="0"/>
              <a:t> </a:t>
            </a:r>
            <a:r>
              <a:rPr lang="ru-RU" sz="2800" dirty="0" err="1" smtClean="0"/>
              <a:t>літерами</a:t>
            </a:r>
            <a:r>
              <a:rPr lang="ru-RU" sz="2800" dirty="0" smtClean="0"/>
              <a:t> </a:t>
            </a:r>
            <a:r>
              <a:rPr lang="ru-RU" sz="2800" dirty="0" err="1" smtClean="0"/>
              <a:t>немає</a:t>
            </a:r>
            <a:r>
              <a:rPr lang="ru-RU" sz="2800" dirty="0" smtClean="0"/>
              <a:t>. </a:t>
            </a:r>
            <a:r>
              <a:rPr lang="ru-RU" sz="2800" dirty="0" err="1" smtClean="0"/>
              <a:t>М'які</a:t>
            </a:r>
            <a:r>
              <a:rPr lang="ru-RU" sz="2800" dirty="0" smtClean="0"/>
              <a:t> </a:t>
            </a:r>
            <a:r>
              <a:rPr lang="ru-RU" sz="2800" dirty="0" err="1" smtClean="0"/>
              <a:t>приголосні</a:t>
            </a:r>
            <a:r>
              <a:rPr lang="ru-RU" sz="2800" dirty="0" smtClean="0"/>
              <a:t> звуки, </a:t>
            </a:r>
            <a:r>
              <a:rPr lang="ru-RU" sz="2800" dirty="0" err="1" smtClean="0"/>
              <a:t>крім</a:t>
            </a:r>
            <a:r>
              <a:rPr lang="ru-RU" sz="2800" dirty="0" smtClean="0"/>
              <a:t> [</a:t>
            </a:r>
            <a:r>
              <a:rPr lang="ru-RU" sz="2800" dirty="0" err="1" smtClean="0"/>
              <a:t>й</a:t>
            </a:r>
            <a:r>
              <a:rPr lang="ru-RU" sz="2800" dirty="0" smtClean="0"/>
              <a:t>], </a:t>
            </a:r>
            <a:r>
              <a:rPr lang="ru-RU" sz="2800" dirty="0" err="1" smtClean="0"/>
              <a:t>позначаються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тими</a:t>
            </a:r>
            <a:r>
              <a:rPr lang="ru-RU" sz="2800" dirty="0" smtClean="0"/>
              <a:t> самими </a:t>
            </a:r>
            <a:r>
              <a:rPr lang="ru-RU" sz="2800" dirty="0" err="1" smtClean="0"/>
              <a:t>літерами</a:t>
            </a:r>
            <a:r>
              <a:rPr lang="ru-RU" sz="2800" dirty="0" smtClean="0"/>
              <a:t>, </a:t>
            </a:r>
            <a:r>
              <a:rPr lang="ru-RU" sz="2800" dirty="0" err="1" smtClean="0"/>
              <a:t>що</a:t>
            </a:r>
            <a:r>
              <a:rPr lang="ru-RU" sz="2800" dirty="0" smtClean="0"/>
              <a:t> </a:t>
            </a:r>
            <a:r>
              <a:rPr lang="ru-RU" sz="2800" dirty="0" err="1" smtClean="0"/>
              <a:t>й</a:t>
            </a:r>
            <a:r>
              <a:rPr lang="ru-RU" sz="2800" dirty="0" smtClean="0"/>
              <a:t> </a:t>
            </a:r>
            <a:r>
              <a:rPr lang="ru-RU" sz="2800" dirty="0" err="1" smtClean="0"/>
              <a:t>парні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ними </a:t>
            </a:r>
            <a:r>
              <a:rPr lang="ru-RU" sz="2800" dirty="0" err="1" smtClean="0"/>
              <a:t>тверді</a:t>
            </a:r>
            <a:r>
              <a:rPr lang="ru-RU" sz="2800" dirty="0" smtClean="0"/>
              <a:t>. </a:t>
            </a:r>
            <a:r>
              <a:rPr lang="ru-RU" sz="2800" dirty="0" err="1" smtClean="0"/>
              <a:t>М'якість</a:t>
            </a:r>
            <a:r>
              <a:rPr lang="ru-RU" sz="2800" dirty="0" smtClean="0"/>
              <a:t> </a:t>
            </a:r>
            <a:r>
              <a:rPr lang="ru-RU" sz="2800" dirty="0" err="1" smtClean="0"/>
              <a:t>приголосних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позначається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по-різному</a:t>
            </a:r>
            <a:r>
              <a:rPr lang="ru-RU" sz="2800" dirty="0" smtClean="0"/>
              <a:t>: </a:t>
            </a:r>
            <a:r>
              <a:rPr lang="ru-RU" sz="2800" dirty="0" err="1" smtClean="0"/>
              <a:t>літерами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, я, </a:t>
            </a:r>
            <a:r>
              <a:rPr lang="ru-RU" sz="2800" dirty="0" err="1" smtClean="0"/>
              <a:t>ю</a:t>
            </a:r>
            <a:r>
              <a:rPr lang="ru-RU" sz="2800" dirty="0" smtClean="0"/>
              <a:t>, </a:t>
            </a:r>
            <a:r>
              <a:rPr lang="ru-RU" sz="2800" dirty="0" err="1" smtClean="0"/>
              <a:t>є</a:t>
            </a:r>
            <a:r>
              <a:rPr lang="ru-RU" sz="2800" dirty="0" smtClean="0"/>
              <a:t>, </a:t>
            </a:r>
            <a:r>
              <a:rPr lang="ru-RU" sz="2800" dirty="0" err="1" smtClean="0"/>
              <a:t>м'яким</a:t>
            </a:r>
            <a:r>
              <a:rPr lang="ru-RU" sz="2800" dirty="0" smtClean="0"/>
              <a:t> знаком.</a:t>
            </a:r>
            <a:br>
              <a:rPr lang="ru-RU" sz="2800" dirty="0" smtClean="0"/>
            </a:br>
            <a:r>
              <a:rPr lang="ru-RU" sz="2800" dirty="0" smtClean="0"/>
              <a:t>Одна </a:t>
            </a:r>
            <a:r>
              <a:rPr lang="ru-RU" sz="2800" dirty="0" err="1" smtClean="0"/>
              <a:t>літера</a:t>
            </a:r>
            <a:r>
              <a:rPr lang="ru-RU" sz="2800" dirty="0" smtClean="0"/>
              <a:t> </a:t>
            </a:r>
            <a:r>
              <a:rPr lang="ru-RU" sz="2800" dirty="0" err="1" smtClean="0"/>
              <a:t>може</a:t>
            </a:r>
            <a:r>
              <a:rPr lang="ru-RU" sz="2800" dirty="0" smtClean="0"/>
              <a:t> </a:t>
            </a:r>
            <a:r>
              <a:rPr lang="ru-RU" sz="2800" dirty="0" err="1" smtClean="0"/>
              <a:t>позначати</a:t>
            </a:r>
            <a:r>
              <a:rPr lang="ru-RU" sz="2800" dirty="0" smtClean="0"/>
              <a:t> два звуки: </a:t>
            </a:r>
            <a:r>
              <a:rPr lang="ru-RU" sz="2800" dirty="0" err="1" smtClean="0"/>
              <a:t>щирий</a:t>
            </a:r>
            <a:r>
              <a:rPr lang="ru-RU" sz="2800" dirty="0" smtClean="0"/>
              <a:t> — [</a:t>
            </a:r>
            <a:r>
              <a:rPr lang="ru-RU" sz="2800" dirty="0" err="1" smtClean="0"/>
              <a:t>шчирий</a:t>
            </a:r>
            <a:r>
              <a:rPr lang="ru-RU" sz="2800" dirty="0" smtClean="0"/>
              <a:t>], </a:t>
            </a:r>
            <a:r>
              <a:rPr lang="ru-RU" sz="2800" dirty="0" err="1" smtClean="0"/>
              <a:t>яблуко</a:t>
            </a:r>
            <a:r>
              <a:rPr lang="ru-RU" sz="2800" dirty="0" smtClean="0"/>
              <a:t> — [</a:t>
            </a:r>
            <a:r>
              <a:rPr lang="ru-RU" sz="2800" dirty="0" err="1" smtClean="0"/>
              <a:t>йаблуко</a:t>
            </a:r>
            <a:r>
              <a:rPr lang="ru-RU" sz="2800" dirty="0" smtClean="0"/>
              <a:t>]. Один звук </a:t>
            </a:r>
            <a:r>
              <a:rPr lang="ru-RU" sz="2800" dirty="0" err="1" smtClean="0"/>
              <a:t>може</a:t>
            </a:r>
            <a:r>
              <a:rPr lang="ru-RU" sz="2800" dirty="0" smtClean="0"/>
              <a:t> </a:t>
            </a:r>
            <a:r>
              <a:rPr lang="ru-RU" sz="2800" dirty="0" err="1" smtClean="0"/>
              <a:t>позначатися</a:t>
            </a:r>
            <a:r>
              <a:rPr lang="ru-RU" sz="2800" dirty="0" smtClean="0"/>
              <a:t> </a:t>
            </a:r>
            <a:r>
              <a:rPr lang="ru-RU" sz="2800" dirty="0" err="1" smtClean="0"/>
              <a:t>кількома</a:t>
            </a:r>
            <a:r>
              <a:rPr lang="ru-RU" sz="2800" dirty="0" smtClean="0"/>
              <a:t> </a:t>
            </a:r>
            <a:r>
              <a:rPr lang="ru-RU" sz="2800" dirty="0" err="1" smtClean="0"/>
              <a:t>літерами</a:t>
            </a:r>
            <a:r>
              <a:rPr lang="ru-RU" sz="2800" dirty="0" smtClean="0"/>
              <a:t>: </a:t>
            </a:r>
            <a:r>
              <a:rPr lang="ru-RU" sz="2800" dirty="0" err="1" smtClean="0"/>
              <a:t>дзвінок</a:t>
            </a:r>
            <a:r>
              <a:rPr lang="ru-RU" sz="2800" dirty="0" smtClean="0"/>
              <a:t> — [</a:t>
            </a:r>
            <a:r>
              <a:rPr lang="ru-RU" sz="2800" dirty="0" err="1" smtClean="0"/>
              <a:t>цзв'інок</a:t>
            </a:r>
            <a:r>
              <a:rPr lang="ru-RU" sz="2800" dirty="0" smtClean="0"/>
              <a:t>], </a:t>
            </a:r>
            <a:r>
              <a:rPr lang="ru-RU" sz="2800" dirty="0" err="1" smtClean="0"/>
              <a:t>лінь</a:t>
            </a:r>
            <a:r>
              <a:rPr lang="ru-RU" sz="2800" dirty="0" smtClean="0"/>
              <a:t> — [</a:t>
            </a:r>
            <a:r>
              <a:rPr lang="ru-RU" sz="2800" dirty="0" err="1" smtClean="0"/>
              <a:t>л'ін</a:t>
            </a:r>
            <a:r>
              <a:rPr lang="ru-RU" sz="2800" dirty="0" smtClean="0"/>
              <a:t>']. В </a:t>
            </a:r>
            <a:r>
              <a:rPr lang="ru-RU" sz="2800" dirty="0" err="1" smtClean="0"/>
              <a:t>українській</a:t>
            </a:r>
            <a:r>
              <a:rPr lang="ru-RU" sz="2800" dirty="0" smtClean="0"/>
              <a:t> </a:t>
            </a:r>
            <a:r>
              <a:rPr lang="ru-RU" sz="2800" dirty="0" err="1" smtClean="0"/>
              <a:t>абетці</a:t>
            </a:r>
            <a:r>
              <a:rPr lang="ru-RU" sz="2800" dirty="0" smtClean="0"/>
              <a:t> </a:t>
            </a:r>
            <a:r>
              <a:rPr lang="ru-RU" sz="2800" dirty="0" err="1" smtClean="0"/>
              <a:t>є</a:t>
            </a:r>
            <a:r>
              <a:rPr lang="ru-RU" sz="2800" dirty="0" smtClean="0"/>
              <a:t> </a:t>
            </a:r>
            <a:r>
              <a:rPr lang="ru-RU" sz="2800" dirty="0" err="1" smtClean="0"/>
              <a:t>також</a:t>
            </a:r>
            <a:r>
              <a:rPr lang="ru-RU" sz="2800" dirty="0" smtClean="0"/>
              <a:t> </a:t>
            </a:r>
            <a:r>
              <a:rPr lang="ru-RU" sz="2800" dirty="0" err="1" smtClean="0"/>
              <a:t>ь</a:t>
            </a:r>
            <a:r>
              <a:rPr lang="ru-RU" sz="2800" dirty="0" smtClean="0"/>
              <a:t> (</a:t>
            </a:r>
            <a:r>
              <a:rPr lang="ru-RU" sz="2800" dirty="0" err="1" smtClean="0"/>
              <a:t>м'який</a:t>
            </a:r>
            <a:r>
              <a:rPr lang="ru-RU" sz="2800" dirty="0" smtClean="0"/>
              <a:t> знак), </a:t>
            </a:r>
            <a:r>
              <a:rPr lang="ru-RU" sz="2800" dirty="0" err="1" smtClean="0"/>
              <a:t>що</a:t>
            </a:r>
            <a:r>
              <a:rPr lang="ru-RU" sz="2800" dirty="0" smtClean="0"/>
              <a:t> не </a:t>
            </a:r>
            <a:r>
              <a:rPr lang="ru-RU" sz="2800" dirty="0" err="1" smtClean="0"/>
              <a:t>передає</a:t>
            </a:r>
            <a:r>
              <a:rPr lang="ru-RU" sz="2800" dirty="0" smtClean="0"/>
              <a:t> </a:t>
            </a:r>
            <a:r>
              <a:rPr lang="ru-RU" sz="2800" dirty="0" err="1" smtClean="0"/>
              <a:t>звуків</a:t>
            </a:r>
            <a:r>
              <a:rPr lang="ru-RU" sz="2800" dirty="0" smtClean="0"/>
              <a:t>, а </a:t>
            </a:r>
            <a:r>
              <a:rPr lang="ru-RU" sz="2800" dirty="0" err="1" smtClean="0"/>
              <a:t>тільки</a:t>
            </a:r>
            <a:r>
              <a:rPr lang="ru-RU" sz="2800" dirty="0" smtClean="0"/>
              <a:t> </a:t>
            </a:r>
            <a:r>
              <a:rPr lang="ru-RU" sz="2800" dirty="0" err="1" smtClean="0"/>
              <a:t>вказує</a:t>
            </a:r>
            <a:r>
              <a:rPr lang="ru-RU" sz="2800" dirty="0" smtClean="0"/>
              <a:t> на </a:t>
            </a:r>
            <a:r>
              <a:rPr lang="ru-RU" sz="2800" dirty="0" err="1" smtClean="0"/>
              <a:t>м'якість</a:t>
            </a:r>
            <a:r>
              <a:rPr lang="ru-RU" sz="2800" dirty="0" smtClean="0"/>
              <a:t> </a:t>
            </a:r>
            <a:r>
              <a:rPr lang="ru-RU" sz="2800" dirty="0" err="1" smtClean="0"/>
              <a:t>приголосного</a:t>
            </a:r>
            <a:r>
              <a:rPr lang="ru-RU" sz="2800" dirty="0" smtClean="0"/>
              <a:t>, та знак </a:t>
            </a:r>
            <a:r>
              <a:rPr lang="ru-RU" sz="2800" dirty="0" err="1" smtClean="0"/>
              <a:t>надрядковий</a:t>
            </a:r>
            <a:r>
              <a:rPr lang="ru-RU" sz="2800" dirty="0" smtClean="0"/>
              <a:t> — апостроф, </a:t>
            </a:r>
            <a:r>
              <a:rPr lang="ru-RU" sz="2800" dirty="0" err="1" smtClean="0"/>
              <a:t>який</a:t>
            </a:r>
            <a:r>
              <a:rPr lang="ru-RU" sz="2800" dirty="0" smtClean="0"/>
              <a:t> </a:t>
            </a:r>
            <a:r>
              <a:rPr lang="ru-RU" sz="2800" dirty="0" err="1" smtClean="0"/>
              <a:t>позначає</a:t>
            </a:r>
            <a:r>
              <a:rPr lang="ru-RU" sz="2800" dirty="0" smtClean="0"/>
              <a:t> </a:t>
            </a:r>
            <a:r>
              <a:rPr lang="ru-RU" sz="2800" dirty="0" err="1" smtClean="0"/>
              <a:t>тверду</a:t>
            </a:r>
            <a:r>
              <a:rPr lang="ru-RU" sz="2800" dirty="0" smtClean="0"/>
              <a:t> </a:t>
            </a:r>
            <a:r>
              <a:rPr lang="ru-RU" sz="2800" dirty="0" err="1" smtClean="0"/>
              <a:t>вимову</a:t>
            </a:r>
            <a:r>
              <a:rPr lang="ru-RU" sz="2800" dirty="0" smtClean="0"/>
              <a:t> </a:t>
            </a:r>
            <a:r>
              <a:rPr lang="ru-RU" sz="2800" dirty="0" err="1" smtClean="0"/>
              <a:t>попереднього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приголосного</a:t>
            </a:r>
            <a:r>
              <a:rPr lang="ru-RU" sz="2800" dirty="0" smtClean="0"/>
              <a:t>.</a:t>
            </a:r>
          </a:p>
          <a:p>
            <a:endParaRPr lang="ru-RU" sz="28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178396" y="1052736"/>
            <a:ext cx="994207" cy="508918"/>
          </a:xfrm>
        </p:spPr>
        <p:txBody>
          <a:bodyPr>
            <a:normAutofit/>
          </a:bodyPr>
          <a:lstStyle/>
          <a:p>
            <a:endParaRPr lang="ru-RU" sz="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-530324" y="3789040"/>
            <a:ext cx="156379" cy="1100736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89756" y="0"/>
            <a:ext cx="7488832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err="1" smtClean="0"/>
              <a:t>Сукупність</a:t>
            </a:r>
            <a:r>
              <a:rPr lang="ru-RU" sz="3200" dirty="0" smtClean="0"/>
              <a:t> </a:t>
            </a:r>
            <a:r>
              <a:rPr lang="ru-RU" sz="3200" dirty="0" err="1" smtClean="0"/>
              <a:t>літер</a:t>
            </a:r>
            <a:r>
              <a:rPr lang="ru-RU" sz="3200" dirty="0" smtClean="0"/>
              <a:t> </a:t>
            </a:r>
            <a:r>
              <a:rPr lang="ru-RU" sz="3200" dirty="0" err="1" smtClean="0"/>
              <a:t>мови</a:t>
            </a:r>
            <a:r>
              <a:rPr lang="ru-RU" sz="3200" dirty="0" smtClean="0"/>
              <a:t>, </a:t>
            </a:r>
            <a:r>
              <a:rPr lang="ru-RU" sz="3200" dirty="0" err="1" smtClean="0"/>
              <a:t>розташованих</a:t>
            </a:r>
            <a:r>
              <a:rPr lang="ru-RU" sz="3200" dirty="0" smtClean="0"/>
              <a:t> у </a:t>
            </a:r>
            <a:r>
              <a:rPr lang="ru-RU" sz="3200" dirty="0" err="1" smtClean="0"/>
              <a:t>певному</a:t>
            </a:r>
            <a:r>
              <a:rPr lang="ru-RU" sz="3200" dirty="0" smtClean="0"/>
              <a:t> </a:t>
            </a:r>
            <a:r>
              <a:rPr lang="ru-RU" sz="3200" dirty="0" err="1" smtClean="0"/>
              <a:t>усталеному</a:t>
            </a:r>
            <a:r>
              <a:rPr lang="ru-RU" sz="3200" dirty="0" smtClean="0"/>
              <a:t> порядку, </a:t>
            </a:r>
            <a:r>
              <a:rPr lang="ru-RU" sz="3200" dirty="0" err="1" smtClean="0"/>
              <a:t>називають</a:t>
            </a:r>
            <a:r>
              <a:rPr lang="ru-RU" sz="3200" dirty="0" smtClean="0"/>
              <a:t> </a:t>
            </a:r>
            <a:r>
              <a:rPr lang="ru-RU" sz="3200" dirty="0" err="1" smtClean="0"/>
              <a:t>алфавітом</a:t>
            </a:r>
            <a:r>
              <a:rPr lang="ru-RU" sz="3200" dirty="0" smtClean="0"/>
              <a:t>. Слово «</a:t>
            </a:r>
            <a:r>
              <a:rPr lang="ru-RU" sz="3200" dirty="0" err="1" smtClean="0"/>
              <a:t>алфавіт</a:t>
            </a:r>
            <a:r>
              <a:rPr lang="ru-RU" sz="3200" dirty="0" smtClean="0"/>
              <a:t>» </a:t>
            </a:r>
            <a:r>
              <a:rPr lang="ru-RU" sz="3200" dirty="0" err="1" smtClean="0"/>
              <a:t>належить</a:t>
            </a:r>
            <a:r>
              <a:rPr lang="ru-RU" sz="3200" dirty="0" smtClean="0"/>
              <a:t> </a:t>
            </a:r>
            <a:r>
              <a:rPr lang="ru-RU" sz="3200" dirty="0" err="1" smtClean="0"/>
              <a:t>грецькій</a:t>
            </a:r>
            <a:r>
              <a:rPr lang="ru-RU" sz="3200" dirty="0" smtClean="0"/>
              <a:t> </a:t>
            </a:r>
            <a:r>
              <a:rPr lang="ru-RU" sz="3200" dirty="0" err="1" smtClean="0"/>
              <a:t>мові</a:t>
            </a:r>
            <a:r>
              <a:rPr lang="ru-RU" sz="3200" dirty="0" smtClean="0"/>
              <a:t>,— </a:t>
            </a:r>
            <a:r>
              <a:rPr lang="ru-RU" sz="3200" dirty="0" err="1" smtClean="0"/>
              <a:t>це</a:t>
            </a:r>
            <a:r>
              <a:rPr lang="ru-RU" sz="3200" dirty="0" smtClean="0"/>
              <a:t> </a:t>
            </a:r>
            <a:r>
              <a:rPr lang="ru-RU" sz="3200" dirty="0" err="1" smtClean="0"/>
              <a:t>фактично</a:t>
            </a:r>
            <a:r>
              <a:rPr lang="ru-RU" sz="3200" dirty="0" smtClean="0"/>
              <a:t> </a:t>
            </a:r>
            <a:r>
              <a:rPr lang="ru-RU" sz="3200" dirty="0" err="1" smtClean="0"/>
              <a:t>перелік</a:t>
            </a:r>
            <a:r>
              <a:rPr lang="ru-RU" sz="3200" dirty="0" smtClean="0"/>
              <a:t> перших </a:t>
            </a:r>
            <a:r>
              <a:rPr lang="ru-RU" sz="3200" dirty="0" err="1" smtClean="0"/>
              <a:t>літер</a:t>
            </a:r>
            <a:r>
              <a:rPr lang="ru-RU" sz="3200" dirty="0" smtClean="0"/>
              <a:t> </a:t>
            </a:r>
            <a:r>
              <a:rPr lang="ru-RU" sz="3200" dirty="0" err="1" smtClean="0"/>
              <a:t>грецького</a:t>
            </a:r>
            <a:r>
              <a:rPr lang="ru-RU" sz="3200" dirty="0" smtClean="0"/>
              <a:t> </a:t>
            </a:r>
            <a:r>
              <a:rPr lang="ru-RU" sz="3200" dirty="0" err="1" smtClean="0"/>
              <a:t>алфавіту</a:t>
            </a:r>
            <a:r>
              <a:rPr lang="ru-RU" sz="3200" dirty="0" smtClean="0"/>
              <a:t>, «</a:t>
            </a:r>
            <a:r>
              <a:rPr lang="ru-RU" sz="3200" dirty="0" err="1" smtClean="0"/>
              <a:t>альфи</a:t>
            </a:r>
            <a:r>
              <a:rPr lang="ru-RU" sz="3200" dirty="0" smtClean="0"/>
              <a:t>» </a:t>
            </a:r>
            <a:r>
              <a:rPr lang="ru-RU" sz="3200" dirty="0" err="1" smtClean="0"/>
              <a:t>і</a:t>
            </a:r>
            <a:r>
              <a:rPr lang="ru-RU" sz="3200" dirty="0" smtClean="0"/>
              <a:t> «</a:t>
            </a:r>
            <a:r>
              <a:rPr lang="ru-RU" sz="3200" dirty="0" err="1" smtClean="0"/>
              <a:t>бети</a:t>
            </a:r>
            <a:r>
              <a:rPr lang="ru-RU" sz="3200" dirty="0" smtClean="0"/>
              <a:t>» (</a:t>
            </a:r>
            <a:r>
              <a:rPr lang="ru-RU" sz="3200" dirty="0" err="1" smtClean="0"/>
              <a:t>віти</a:t>
            </a:r>
            <a:r>
              <a:rPr lang="ru-RU" sz="3200" dirty="0" smtClean="0"/>
              <a:t>). </a:t>
            </a:r>
            <a:r>
              <a:rPr lang="ru-RU" sz="3200" dirty="0" err="1" smtClean="0"/>
              <a:t>Українським</a:t>
            </a:r>
            <a:r>
              <a:rPr lang="ru-RU" sz="3200" dirty="0" smtClean="0"/>
              <a:t> </a:t>
            </a:r>
            <a:r>
              <a:rPr lang="ru-RU" sz="3200" dirty="0" err="1" smtClean="0"/>
              <a:t>варіантом</a:t>
            </a:r>
            <a:r>
              <a:rPr lang="ru-RU" sz="3200" dirty="0" smtClean="0"/>
              <a:t> </a:t>
            </a:r>
            <a:r>
              <a:rPr lang="ru-RU" sz="3200" dirty="0" err="1" smtClean="0"/>
              <a:t>цієї</a:t>
            </a:r>
            <a:r>
              <a:rPr lang="ru-RU" sz="3200" dirty="0" smtClean="0"/>
              <a:t> </a:t>
            </a:r>
            <a:r>
              <a:rPr lang="ru-RU" sz="3200" dirty="0" err="1" smtClean="0"/>
              <a:t>назви</a:t>
            </a:r>
            <a:r>
              <a:rPr lang="ru-RU" sz="3200" dirty="0" smtClean="0"/>
              <a:t> </a:t>
            </a:r>
            <a:r>
              <a:rPr lang="ru-RU" sz="3200" dirty="0" err="1" smtClean="0"/>
              <a:t>є</a:t>
            </a:r>
            <a:r>
              <a:rPr lang="ru-RU" sz="3200" dirty="0" smtClean="0"/>
              <a:t> «</a:t>
            </a:r>
            <a:r>
              <a:rPr lang="ru-RU" sz="3200" dirty="0" err="1" smtClean="0"/>
              <a:t>абетка</a:t>
            </a:r>
            <a:r>
              <a:rPr lang="ru-RU" sz="3200" dirty="0" smtClean="0"/>
              <a:t>».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654252" y="3645024"/>
            <a:ext cx="698477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До </a:t>
            </a:r>
            <a:r>
              <a:rPr lang="ru-RU" sz="3200" b="1" i="1" dirty="0" err="1" smtClean="0"/>
              <a:t>графічних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знаків</a:t>
            </a:r>
            <a:r>
              <a:rPr lang="ru-RU" sz="3200" b="1" i="1" dirty="0" smtClean="0"/>
              <a:t> </a:t>
            </a:r>
            <a:r>
              <a:rPr lang="ru-RU" sz="3200" dirty="0" smtClean="0"/>
              <a:t>належать </a:t>
            </a:r>
            <a:r>
              <a:rPr lang="ru-RU" sz="3200" dirty="0" err="1" smtClean="0"/>
              <a:t>букви</a:t>
            </a:r>
            <a:r>
              <a:rPr lang="ru-RU" sz="3200" dirty="0" smtClean="0"/>
              <a:t> </a:t>
            </a:r>
            <a:r>
              <a:rPr lang="ru-RU" sz="3200" dirty="0" err="1" smtClean="0"/>
              <a:t>алфавіту</a:t>
            </a:r>
            <a:r>
              <a:rPr lang="ru-RU" sz="3200" dirty="0" smtClean="0"/>
              <a:t>, апостроф, знак </a:t>
            </a:r>
            <a:r>
              <a:rPr lang="ru-RU" sz="3200" dirty="0" err="1" smtClean="0"/>
              <a:t>наголосу</a:t>
            </a:r>
            <a:r>
              <a:rPr lang="ru-RU" sz="3200" dirty="0" smtClean="0"/>
              <a:t>, </a:t>
            </a:r>
            <a:r>
              <a:rPr lang="ru-RU" sz="3200" dirty="0" err="1" smtClean="0"/>
              <a:t>дефіс</a:t>
            </a:r>
            <a:r>
              <a:rPr lang="ru-RU" sz="3200" dirty="0" smtClean="0"/>
              <a:t> (риска), </a:t>
            </a:r>
            <a:r>
              <a:rPr lang="ru-RU" sz="3200" dirty="0" err="1" smtClean="0"/>
              <a:t>крапка</a:t>
            </a:r>
            <a:r>
              <a:rPr lang="ru-RU" sz="3200" dirty="0" smtClean="0"/>
              <a:t>, знак </a:t>
            </a:r>
            <a:r>
              <a:rPr lang="ru-RU" sz="3200" dirty="0" err="1" smtClean="0"/>
              <a:t>питання</a:t>
            </a:r>
            <a:r>
              <a:rPr lang="ru-RU" sz="3200" dirty="0" smtClean="0"/>
              <a:t>, </a:t>
            </a:r>
            <a:r>
              <a:rPr lang="ru-RU" sz="3200" dirty="0" err="1" smtClean="0"/>
              <a:t>знак</a:t>
            </a:r>
            <a:r>
              <a:rPr lang="ru-RU" sz="3200" dirty="0" smtClean="0"/>
              <a:t> оклику, кома, тире, </a:t>
            </a:r>
            <a:r>
              <a:rPr lang="ru-RU" sz="3200" dirty="0" err="1" smtClean="0"/>
              <a:t>двокрапка</a:t>
            </a:r>
            <a:r>
              <a:rPr lang="ru-RU" sz="3200" dirty="0" smtClean="0"/>
              <a:t>, лапки, дужки, три </a:t>
            </a:r>
            <a:r>
              <a:rPr lang="ru-RU" sz="3200" dirty="0" err="1" smtClean="0"/>
              <a:t>крап­ки</a:t>
            </a:r>
            <a:r>
              <a:rPr lang="ru-RU" sz="3200" dirty="0" smtClean="0"/>
              <a:t> та </a:t>
            </a:r>
            <a:r>
              <a:rPr lang="ru-RU" sz="3200" dirty="0" err="1" smtClean="0"/>
              <a:t>ін</a:t>
            </a:r>
            <a:r>
              <a:rPr lang="ru-RU" sz="3200" dirty="0" smtClean="0"/>
              <a:t>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746348" y="476672"/>
            <a:ext cx="516419" cy="1012974"/>
          </a:xfrm>
        </p:spPr>
        <p:txBody>
          <a:bodyPr>
            <a:normAutofit/>
          </a:bodyPr>
          <a:lstStyle/>
          <a:p>
            <a:endParaRPr lang="ru-RU" sz="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09441" y="260648"/>
            <a:ext cx="9954207" cy="6213304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sz="2800" dirty="0" smtClean="0"/>
              <a:t>В </a:t>
            </a:r>
            <a:r>
              <a:rPr lang="ru-RU" sz="2800" dirty="0" err="1" smtClean="0"/>
              <a:t>різні</a:t>
            </a:r>
            <a:r>
              <a:rPr lang="ru-RU" sz="2800" dirty="0" smtClean="0"/>
              <a:t> </a:t>
            </a:r>
            <a:r>
              <a:rPr lang="ru-RU" sz="2800" dirty="0" err="1" smtClean="0"/>
              <a:t>історичні</a:t>
            </a:r>
            <a:r>
              <a:rPr lang="ru-RU" sz="2800" dirty="0" smtClean="0"/>
              <a:t> </a:t>
            </a:r>
            <a:r>
              <a:rPr lang="ru-RU" sz="2800" dirty="0" err="1" smtClean="0"/>
              <a:t>епохи</a:t>
            </a:r>
            <a:r>
              <a:rPr lang="ru-RU" sz="2800" dirty="0" smtClean="0"/>
              <a:t> для </a:t>
            </a:r>
            <a:r>
              <a:rPr lang="ru-RU" sz="2800" dirty="0" err="1" smtClean="0"/>
              <a:t>запису</a:t>
            </a:r>
            <a:r>
              <a:rPr lang="ru-RU" sz="2800" dirty="0" smtClean="0"/>
              <a:t> </a:t>
            </a:r>
            <a:r>
              <a:rPr lang="ru-RU" sz="2800" dirty="0" err="1" smtClean="0"/>
              <a:t>української</a:t>
            </a:r>
            <a:r>
              <a:rPr lang="ru-RU" sz="2800" dirty="0" smtClean="0"/>
              <a:t> </a:t>
            </a:r>
            <a:r>
              <a:rPr lang="ru-RU" sz="2800" dirty="0" err="1" smtClean="0"/>
              <a:t>мови</a:t>
            </a:r>
            <a:r>
              <a:rPr lang="ru-RU" sz="2800" dirty="0" smtClean="0"/>
              <a:t> </a:t>
            </a:r>
            <a:r>
              <a:rPr lang="ru-RU" sz="2800" dirty="0" err="1" smtClean="0"/>
              <a:t>використовували</a:t>
            </a:r>
            <a:r>
              <a:rPr lang="ru-RU" sz="2800" dirty="0" smtClean="0"/>
              <a:t> </a:t>
            </a:r>
            <a:r>
              <a:rPr lang="ru-RU" sz="2800" dirty="0" err="1" smtClean="0"/>
              <a:t>також</a:t>
            </a:r>
            <a:r>
              <a:rPr lang="ru-RU" sz="2800" dirty="0" smtClean="0"/>
              <a:t>  </a:t>
            </a:r>
            <a:r>
              <a:rPr lang="ru-RU" sz="2800" dirty="0" err="1" smtClean="0"/>
              <a:t>латинську</a:t>
            </a:r>
            <a:r>
              <a:rPr lang="ru-RU" sz="2800" dirty="0" smtClean="0"/>
              <a:t> </a:t>
            </a:r>
            <a:r>
              <a:rPr lang="ru-RU" sz="2800" dirty="0" err="1" smtClean="0"/>
              <a:t>абетку</a:t>
            </a:r>
            <a:r>
              <a:rPr lang="ru-RU" sz="2800" dirty="0" smtClean="0"/>
              <a:t> </a:t>
            </a:r>
            <a:r>
              <a:rPr lang="ru-RU" sz="2800" dirty="0" err="1" smtClean="0"/>
              <a:t>різних</a:t>
            </a:r>
            <a:r>
              <a:rPr lang="ru-RU" sz="2800" dirty="0" smtClean="0"/>
              <a:t> </a:t>
            </a:r>
            <a:r>
              <a:rPr lang="ru-RU" sz="2800" dirty="0" err="1" smtClean="0"/>
              <a:t>редакцій</a:t>
            </a:r>
            <a:r>
              <a:rPr lang="ru-RU" sz="2800" dirty="0" smtClean="0"/>
              <a:t>. </a:t>
            </a:r>
            <a:r>
              <a:rPr lang="ru-RU" sz="2800" dirty="0" err="1" smtClean="0"/>
              <a:t>Сьогодні</a:t>
            </a:r>
            <a:r>
              <a:rPr lang="ru-RU" sz="2800" dirty="0" smtClean="0"/>
              <a:t> </a:t>
            </a:r>
            <a:r>
              <a:rPr lang="ru-RU" sz="2800" dirty="0" err="1" smtClean="0"/>
              <a:t>українська</a:t>
            </a:r>
            <a:r>
              <a:rPr lang="ru-RU" sz="2800" dirty="0" smtClean="0"/>
              <a:t> </a:t>
            </a:r>
            <a:r>
              <a:rPr lang="ru-RU" sz="2800" dirty="0" err="1" smtClean="0"/>
              <a:t>латинка</a:t>
            </a:r>
            <a:r>
              <a:rPr lang="ru-RU" sz="2800" dirty="0" smtClean="0"/>
              <a:t> не </a:t>
            </a:r>
            <a:r>
              <a:rPr lang="ru-RU" sz="2800" dirty="0" err="1" smtClean="0"/>
              <a:t>має</a:t>
            </a:r>
            <a:r>
              <a:rPr lang="ru-RU" sz="2800" dirty="0" smtClean="0"/>
              <a:t> </a:t>
            </a:r>
            <a:r>
              <a:rPr lang="ru-RU" sz="2800" dirty="0" err="1" smtClean="0"/>
              <a:t>єдиного</a:t>
            </a:r>
            <a:r>
              <a:rPr lang="ru-RU" sz="2800" dirty="0" smtClean="0"/>
              <a:t> стандарту та </a:t>
            </a:r>
            <a:r>
              <a:rPr lang="ru-RU" sz="2800" dirty="0" err="1" smtClean="0"/>
              <a:t>офіційного</a:t>
            </a:r>
            <a:r>
              <a:rPr lang="ru-RU" sz="2800" dirty="0" smtClean="0"/>
              <a:t> статусу (на </a:t>
            </a:r>
            <a:r>
              <a:rPr lang="ru-RU" sz="2800" dirty="0" err="1" smtClean="0"/>
              <a:t>офіційному</a:t>
            </a:r>
            <a:r>
              <a:rPr lang="ru-RU" sz="2800" dirty="0" smtClean="0"/>
              <a:t> </a:t>
            </a:r>
            <a:r>
              <a:rPr lang="ru-RU" sz="2800" dirty="0" err="1" smtClean="0"/>
              <a:t>рівні</a:t>
            </a:r>
            <a:r>
              <a:rPr lang="ru-RU" sz="2800" dirty="0" smtClean="0"/>
              <a:t> </a:t>
            </a:r>
            <a:r>
              <a:rPr lang="ru-RU" sz="2800" dirty="0" err="1" smtClean="0"/>
              <a:t>закріплено</a:t>
            </a:r>
            <a:r>
              <a:rPr lang="ru-RU" sz="2800" dirty="0" smtClean="0"/>
              <a:t> </a:t>
            </a:r>
            <a:r>
              <a:rPr lang="ru-RU" sz="2800" dirty="0" err="1" smtClean="0"/>
              <a:t>лише</a:t>
            </a:r>
            <a:r>
              <a:rPr lang="ru-RU" sz="2800" dirty="0" smtClean="0"/>
              <a:t> правила </a:t>
            </a:r>
            <a:r>
              <a:rPr lang="ru-RU" sz="2800" dirty="0" err="1" smtClean="0"/>
              <a:t>транслітерації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кирилиці</a:t>
            </a:r>
            <a:r>
              <a:rPr lang="ru-RU" sz="2800" dirty="0" smtClean="0"/>
              <a:t> на </a:t>
            </a:r>
            <a:r>
              <a:rPr lang="ru-RU" sz="2800" dirty="0" err="1" smtClean="0"/>
              <a:t>латинку</a:t>
            </a:r>
            <a:r>
              <a:rPr lang="ru-RU" sz="2800" dirty="0" smtClean="0"/>
              <a:t>). </a:t>
            </a:r>
            <a:r>
              <a:rPr lang="ru-RU" sz="2800" dirty="0" err="1" smtClean="0"/>
              <a:t>Її</a:t>
            </a:r>
            <a:r>
              <a:rPr lang="ru-RU" sz="2800" dirty="0" smtClean="0"/>
              <a:t> </a:t>
            </a:r>
            <a:r>
              <a:rPr lang="ru-RU" sz="2800" dirty="0" err="1" smtClean="0"/>
              <a:t>вживання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вкрай</a:t>
            </a:r>
            <a:r>
              <a:rPr lang="ru-RU" sz="2800" dirty="0" smtClean="0"/>
              <a:t> </a:t>
            </a:r>
            <a:r>
              <a:rPr lang="ru-RU" sz="2800" dirty="0" err="1" smtClean="0"/>
              <a:t>обмежене</a:t>
            </a:r>
            <a:r>
              <a:rPr lang="ru-RU" sz="2800" dirty="0" smtClean="0"/>
              <a:t> (як правило </a:t>
            </a:r>
            <a:r>
              <a:rPr lang="ru-RU" sz="2800" dirty="0" err="1" smtClean="0"/>
              <a:t>це</a:t>
            </a:r>
            <a:r>
              <a:rPr lang="ru-RU" sz="2800" dirty="0" smtClean="0"/>
              <a:t> </a:t>
            </a:r>
            <a:r>
              <a:rPr lang="ru-RU" sz="2800" dirty="0" err="1" smtClean="0"/>
              <a:t>публікації</a:t>
            </a:r>
            <a:r>
              <a:rPr lang="ru-RU" sz="2800" dirty="0" smtClean="0"/>
              <a:t> на тему </a:t>
            </a:r>
            <a:r>
              <a:rPr lang="ru-RU" sz="2800" dirty="0" err="1" smtClean="0"/>
              <a:t>власне</a:t>
            </a:r>
            <a:r>
              <a:rPr lang="ru-RU" sz="2800" dirty="0" smtClean="0"/>
              <a:t> </a:t>
            </a:r>
            <a:r>
              <a:rPr lang="ru-RU" sz="2800" dirty="0" err="1" smtClean="0"/>
              <a:t>української</a:t>
            </a:r>
            <a:r>
              <a:rPr lang="ru-RU" sz="2800" dirty="0" smtClean="0"/>
              <a:t> </a:t>
            </a:r>
            <a:r>
              <a:rPr lang="ru-RU" sz="2800" dirty="0" err="1" smtClean="0"/>
              <a:t>латинки</a:t>
            </a:r>
            <a:r>
              <a:rPr lang="ru-RU" sz="2800" dirty="0" smtClean="0"/>
              <a:t>).</a:t>
            </a:r>
            <a:r>
              <a:rPr lang="ru-RU" sz="2800" baseline="30000" dirty="0" smtClean="0"/>
              <a:t> </a:t>
            </a:r>
            <a:r>
              <a:rPr lang="ru-RU" sz="2800" dirty="0" err="1" smtClean="0"/>
              <a:t>Дискусії</a:t>
            </a:r>
            <a:r>
              <a:rPr lang="ru-RU" sz="2800" dirty="0" smtClean="0"/>
              <a:t> </a:t>
            </a:r>
            <a:r>
              <a:rPr lang="ru-RU" sz="2800" dirty="0" err="1" smtClean="0"/>
              <a:t>щодо</a:t>
            </a:r>
            <a:r>
              <a:rPr lang="ru-RU" sz="2800" dirty="0" smtClean="0"/>
              <a:t> </a:t>
            </a:r>
            <a:r>
              <a:rPr lang="ru-RU" sz="2800" dirty="0" err="1" smtClean="0"/>
              <a:t>уніфікації</a:t>
            </a:r>
            <a:r>
              <a:rPr lang="ru-RU" sz="2800" dirty="0" smtClean="0"/>
              <a:t> та </a:t>
            </a:r>
            <a:r>
              <a:rPr lang="ru-RU" sz="2800" dirty="0" err="1" smtClean="0"/>
              <a:t>можливого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впровадження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латинки</a:t>
            </a:r>
            <a:r>
              <a:rPr lang="ru-RU" sz="2800" dirty="0" smtClean="0"/>
              <a:t> в </a:t>
            </a:r>
            <a:r>
              <a:rPr lang="ru-RU" sz="2800" dirty="0" err="1" smtClean="0"/>
              <a:t>український</a:t>
            </a:r>
            <a:r>
              <a:rPr lang="ru-RU" sz="2800" dirty="0" smtClean="0"/>
              <a:t> </a:t>
            </a:r>
            <a:r>
              <a:rPr lang="ru-RU" sz="2800" dirty="0" err="1" smtClean="0"/>
              <a:t>правопис</a:t>
            </a:r>
            <a:r>
              <a:rPr lang="ru-RU" sz="2800" dirty="0" smtClean="0"/>
              <a:t> </a:t>
            </a:r>
            <a:r>
              <a:rPr lang="ru-RU" sz="2800" dirty="0" err="1" smtClean="0"/>
              <a:t>відбувалися</a:t>
            </a:r>
            <a:r>
              <a:rPr lang="ru-RU" sz="2800" dirty="0" smtClean="0"/>
              <a:t> </a:t>
            </a:r>
            <a:r>
              <a:rPr lang="ru-RU" sz="2800" dirty="0" err="1" smtClean="0"/>
              <a:t>спочатку</a:t>
            </a:r>
            <a:r>
              <a:rPr lang="ru-RU" sz="2800" dirty="0" smtClean="0"/>
              <a:t> </a:t>
            </a:r>
            <a:r>
              <a:rPr lang="ru-RU" sz="2800" dirty="0" err="1" smtClean="0"/>
              <a:t>в</a:t>
            </a:r>
            <a:r>
              <a:rPr lang="ru-RU" sz="2800" dirty="0" smtClean="0"/>
              <a:t> </a:t>
            </a:r>
            <a:r>
              <a:rPr lang="ru-RU" sz="2800" dirty="0" err="1" smtClean="0"/>
              <a:t>Галичині</a:t>
            </a:r>
            <a:r>
              <a:rPr lang="ru-RU" sz="2800" dirty="0" smtClean="0"/>
              <a:t> та </a:t>
            </a:r>
            <a:r>
              <a:rPr lang="ru-RU" sz="2800" dirty="0" err="1" smtClean="0"/>
              <a:t>Буковині</a:t>
            </a:r>
            <a:r>
              <a:rPr lang="ru-RU" sz="2800" dirty="0" smtClean="0"/>
              <a:t> у 1830-их, 1850-их </a:t>
            </a:r>
            <a:r>
              <a:rPr lang="ru-RU" sz="2800" dirty="0" err="1" smtClean="0"/>
              <a:t>рр</a:t>
            </a:r>
            <a:r>
              <a:rPr lang="ru-RU" sz="2800" dirty="0" smtClean="0"/>
              <a:t>., </a:t>
            </a:r>
            <a:r>
              <a:rPr lang="ru-RU" sz="2800" dirty="0" err="1" smtClean="0"/>
              <a:t>згодом</a:t>
            </a:r>
            <a:r>
              <a:rPr lang="ru-RU" sz="2800" dirty="0" smtClean="0"/>
              <a:t> у 1920-ті роки в УСРР, а </a:t>
            </a:r>
            <a:r>
              <a:rPr lang="ru-RU" sz="2800" dirty="0" err="1" smtClean="0"/>
              <a:t>після</a:t>
            </a:r>
            <a:r>
              <a:rPr lang="ru-RU" sz="2800" dirty="0" smtClean="0"/>
              <a:t> 1991 року вони </a:t>
            </a:r>
            <a:r>
              <a:rPr lang="ru-RU" sz="2800" dirty="0" err="1" smtClean="0"/>
              <a:t>відновилися</a:t>
            </a:r>
            <a:r>
              <a:rPr lang="ru-RU" sz="2800" dirty="0" smtClean="0"/>
              <a:t> </a:t>
            </a:r>
            <a:r>
              <a:rPr lang="ru-RU" sz="2800" dirty="0" err="1" smtClean="0"/>
              <a:t>вже</a:t>
            </a:r>
            <a:r>
              <a:rPr lang="ru-RU" sz="2800" dirty="0" smtClean="0"/>
              <a:t> в </a:t>
            </a:r>
            <a:r>
              <a:rPr lang="ru-RU" sz="2800" dirty="0" err="1" smtClean="0"/>
              <a:t>незалежній</a:t>
            </a:r>
            <a:r>
              <a:rPr lang="ru-RU" sz="2800" dirty="0" smtClean="0"/>
              <a:t> </a:t>
            </a:r>
            <a:r>
              <a:rPr lang="ru-RU" sz="2800" dirty="0" err="1" smtClean="0"/>
              <a:t>Україні</a:t>
            </a:r>
            <a:r>
              <a:rPr lang="ru-RU" sz="2800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9796" y="0"/>
            <a:ext cx="10055781" cy="1656184"/>
          </a:xfrm>
        </p:spPr>
        <p:txBody>
          <a:bodyPr>
            <a:normAutofit/>
          </a:bodyPr>
          <a:lstStyle/>
          <a:p>
            <a:r>
              <a:rPr lang="ru-RU" sz="2200" dirty="0" err="1" smtClean="0"/>
              <a:t>Взагалі</a:t>
            </a:r>
            <a:r>
              <a:rPr lang="ru-RU" sz="2200" dirty="0" smtClean="0"/>
              <a:t> в </a:t>
            </a:r>
            <a:r>
              <a:rPr lang="ru-RU" sz="2200" b="1" dirty="0" err="1" smtClean="0"/>
              <a:t>українській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графіці</a:t>
            </a:r>
            <a:r>
              <a:rPr lang="ru-RU" sz="2200" dirty="0" smtClean="0"/>
              <a:t> </a:t>
            </a:r>
            <a:r>
              <a:rPr lang="ru-RU" sz="2200" dirty="0" err="1" smtClean="0"/>
              <a:t>немає</a:t>
            </a:r>
            <a:r>
              <a:rPr lang="ru-RU" sz="2200" dirty="0" smtClean="0"/>
              <a:t> букв для </a:t>
            </a:r>
            <a:r>
              <a:rPr lang="ru-RU" sz="2200" dirty="0" err="1" smtClean="0"/>
              <a:t>фіксації</a:t>
            </a:r>
            <a:r>
              <a:rPr lang="ru-RU" sz="2200" dirty="0" smtClean="0"/>
              <a:t> на </a:t>
            </a:r>
            <a:r>
              <a:rPr lang="ru-RU" sz="2200" dirty="0" err="1" smtClean="0"/>
              <a:t>письмі</a:t>
            </a:r>
            <a:r>
              <a:rPr lang="ru-RU" sz="2200" dirty="0" smtClean="0"/>
              <a:t> </a:t>
            </a:r>
            <a:r>
              <a:rPr lang="ru-RU" sz="2200" dirty="0" err="1" smtClean="0"/>
              <a:t>м’яких</a:t>
            </a:r>
            <a:r>
              <a:rPr lang="ru-RU" sz="2200" dirty="0" smtClean="0"/>
              <a:t> </a:t>
            </a:r>
            <a:r>
              <a:rPr lang="ru-RU" sz="2200" dirty="0" err="1" smtClean="0"/>
              <a:t>приголосних</a:t>
            </a:r>
            <a:r>
              <a:rPr lang="ru-RU" sz="2200" dirty="0" smtClean="0"/>
              <a:t>. </a:t>
            </a:r>
            <a:r>
              <a:rPr lang="ru-RU" sz="2200" dirty="0" err="1" smtClean="0"/>
              <a:t>Проте</a:t>
            </a:r>
            <a:r>
              <a:rPr lang="ru-RU" sz="2200" dirty="0" smtClean="0"/>
              <a:t> </a:t>
            </a:r>
            <a:r>
              <a:rPr lang="ru-RU" sz="2200" dirty="0" err="1" smtClean="0"/>
              <a:t>існують</a:t>
            </a:r>
            <a:r>
              <a:rPr lang="ru-RU" sz="2200" dirty="0" smtClean="0"/>
              <a:t> </a:t>
            </a:r>
            <a:r>
              <a:rPr lang="ru-RU" sz="2200" dirty="0" err="1" smtClean="0"/>
              <a:t>спеціальні</a:t>
            </a:r>
            <a:r>
              <a:rPr lang="ru-RU" sz="2200" dirty="0" smtClean="0"/>
              <a:t> </a:t>
            </a:r>
            <a:r>
              <a:rPr lang="ru-RU" sz="2200" dirty="0" err="1" smtClean="0"/>
              <a:t>способи</a:t>
            </a:r>
            <a:r>
              <a:rPr lang="ru-RU" sz="2200" dirty="0" smtClean="0"/>
              <a:t> </a:t>
            </a:r>
            <a:r>
              <a:rPr lang="ru-RU" sz="2200" dirty="0" err="1" smtClean="0"/>
              <a:t>позначення</a:t>
            </a:r>
            <a:r>
              <a:rPr lang="ru-RU" sz="2200" dirty="0" smtClean="0"/>
              <a:t> </a:t>
            </a:r>
            <a:r>
              <a:rPr lang="ru-RU" sz="2200" dirty="0" err="1" smtClean="0"/>
              <a:t>м’якості</a:t>
            </a:r>
            <a:r>
              <a:rPr lang="ru-RU" sz="2200" dirty="0" smtClean="0"/>
              <a:t>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2"/>
          </p:nvPr>
        </p:nvSpPr>
        <p:spPr>
          <a:xfrm>
            <a:off x="609441" y="2362200"/>
            <a:ext cx="4875530" cy="4091136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 </a:t>
            </a:r>
            <a:r>
              <a:rPr lang="ru-RU" dirty="0" err="1" smtClean="0"/>
              <a:t>вживання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букви</a:t>
            </a:r>
            <a:r>
              <a:rPr lang="ru-RU" dirty="0" smtClean="0"/>
              <a:t>, яка </a:t>
            </a:r>
            <a:r>
              <a:rPr lang="ru-RU" dirty="0" err="1" smtClean="0"/>
              <a:t>позначає</a:t>
            </a:r>
            <a:r>
              <a:rPr lang="ru-RU" dirty="0" smtClean="0"/>
              <a:t> </a:t>
            </a:r>
            <a:r>
              <a:rPr lang="ru-RU" dirty="0" err="1" smtClean="0"/>
              <a:t>приголосний</a:t>
            </a:r>
            <a:r>
              <a:rPr lang="ru-RU" dirty="0" smtClean="0"/>
              <a:t>, </a:t>
            </a:r>
            <a:r>
              <a:rPr lang="ru-RU" dirty="0" err="1" smtClean="0"/>
              <a:t>м’якого</a:t>
            </a:r>
            <a:r>
              <a:rPr lang="ru-RU" dirty="0" smtClean="0"/>
              <a:t> знака: </a:t>
            </a:r>
            <a:r>
              <a:rPr lang="ru-RU" i="1" dirty="0" err="1" smtClean="0"/>
              <a:t>батько</a:t>
            </a:r>
            <a:r>
              <a:rPr lang="ru-RU" i="1" dirty="0" smtClean="0"/>
              <a:t>, </a:t>
            </a:r>
            <a:r>
              <a:rPr lang="ru-RU" i="1" dirty="0" err="1" smtClean="0"/>
              <a:t>льон</a:t>
            </a:r>
            <a:r>
              <a:rPr lang="ru-RU" i="1" dirty="0" smtClean="0"/>
              <a:t>, коваль;</a:t>
            </a:r>
            <a:endParaRPr lang="ru-RU" dirty="0" smtClean="0"/>
          </a:p>
          <a:p>
            <a:r>
              <a:rPr lang="ru-RU" dirty="0" err="1" smtClean="0"/>
              <a:t>вживання</a:t>
            </a:r>
            <a:r>
              <a:rPr lang="ru-RU" dirty="0" smtClean="0"/>
              <a:t> в </a:t>
            </a:r>
            <a:r>
              <a:rPr lang="ru-RU" dirty="0" err="1" smtClean="0"/>
              <a:t>аналогічній</a:t>
            </a:r>
            <a:r>
              <a:rPr lang="ru-RU" dirty="0" smtClean="0"/>
              <a:t> </a:t>
            </a:r>
            <a:r>
              <a:rPr lang="ru-RU" dirty="0" err="1" smtClean="0"/>
              <a:t>ситуації</a:t>
            </a:r>
            <a:r>
              <a:rPr lang="ru-RU" dirty="0" smtClean="0"/>
              <a:t> букв я, </a:t>
            </a:r>
            <a:r>
              <a:rPr lang="ru-RU" dirty="0" err="1" smtClean="0"/>
              <a:t>ю</a:t>
            </a:r>
            <a:r>
              <a:rPr lang="ru-RU" dirty="0" smtClean="0"/>
              <a:t>, </a:t>
            </a:r>
            <a:r>
              <a:rPr lang="ru-RU" dirty="0" err="1" smtClean="0"/>
              <a:t>є</a:t>
            </a:r>
            <a:r>
              <a:rPr lang="ru-RU" dirty="0" smtClean="0"/>
              <a:t> (у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випадку</a:t>
            </a:r>
            <a:r>
              <a:rPr lang="ru-RU" dirty="0" smtClean="0"/>
              <a:t> вони </a:t>
            </a:r>
            <a:r>
              <a:rPr lang="ru-RU" dirty="0" err="1" smtClean="0"/>
              <a:t>позначають</a:t>
            </a:r>
            <a:r>
              <a:rPr lang="ru-RU" dirty="0" smtClean="0"/>
              <a:t> </a:t>
            </a:r>
            <a:r>
              <a:rPr lang="ru-RU" dirty="0" err="1" smtClean="0"/>
              <a:t>голосні</a:t>
            </a:r>
            <a:r>
              <a:rPr lang="ru-RU" dirty="0" smtClean="0"/>
              <a:t> звуки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м’якість</a:t>
            </a:r>
            <a:r>
              <a:rPr lang="ru-RU" dirty="0" smtClean="0"/>
              <a:t> </a:t>
            </a:r>
            <a:r>
              <a:rPr lang="ru-RU" dirty="0" err="1" smtClean="0"/>
              <a:t>попереднього</a:t>
            </a:r>
            <a:r>
              <a:rPr lang="ru-RU" dirty="0" smtClean="0"/>
              <a:t> </a:t>
            </a:r>
            <a:r>
              <a:rPr lang="ru-RU" dirty="0" err="1" smtClean="0"/>
              <a:t>приголосного</a:t>
            </a:r>
            <a:r>
              <a:rPr lang="ru-RU" dirty="0" smtClean="0"/>
              <a:t>): </a:t>
            </a:r>
            <a:r>
              <a:rPr lang="ru-RU" i="1" dirty="0" smtClean="0"/>
              <a:t>теля, нюх, </a:t>
            </a:r>
            <a:r>
              <a:rPr lang="ru-RU" i="1" dirty="0" err="1" smtClean="0"/>
              <a:t>синє</a:t>
            </a:r>
            <a:r>
              <a:rPr lang="ru-RU" i="1" dirty="0" smtClean="0"/>
              <a:t>;</a:t>
            </a:r>
            <a:endParaRPr lang="ru-RU" dirty="0" smtClean="0"/>
          </a:p>
          <a:p>
            <a:r>
              <a:rPr lang="ru-RU" dirty="0" err="1" smtClean="0"/>
              <a:t>вживання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літери</a:t>
            </a:r>
            <a:r>
              <a:rPr lang="ru-RU" dirty="0" smtClean="0"/>
              <a:t> на </a:t>
            </a:r>
            <a:r>
              <a:rPr lang="ru-RU" dirty="0" err="1" smtClean="0"/>
              <a:t>позначення</a:t>
            </a:r>
            <a:r>
              <a:rPr lang="ru-RU" dirty="0" smtClean="0"/>
              <a:t> </a:t>
            </a:r>
            <a:r>
              <a:rPr lang="ru-RU" dirty="0" err="1" smtClean="0"/>
              <a:t>приголосного</a:t>
            </a:r>
            <a:r>
              <a:rPr lang="ru-RU" dirty="0" smtClean="0"/>
              <a:t> звука </a:t>
            </a:r>
            <a:r>
              <a:rPr lang="ru-RU" dirty="0" err="1" smtClean="0"/>
              <a:t>букви</a:t>
            </a:r>
            <a:r>
              <a:rPr lang="ru-RU" dirty="0" smtClean="0"/>
              <a:t> </a:t>
            </a:r>
            <a:r>
              <a:rPr lang="ru-RU" b="1" dirty="0" smtClean="0"/>
              <a:t>і: </a:t>
            </a:r>
            <a:r>
              <a:rPr lang="ru-RU" i="1" dirty="0" err="1" smtClean="0"/>
              <a:t>літо</a:t>
            </a:r>
            <a:r>
              <a:rPr lang="ru-RU" i="1" dirty="0" smtClean="0"/>
              <a:t>, </a:t>
            </a:r>
            <a:r>
              <a:rPr lang="ru-RU" i="1" dirty="0" err="1" smtClean="0"/>
              <a:t>ріка</a:t>
            </a:r>
            <a:r>
              <a:rPr lang="ru-RU" i="1" dirty="0" smtClean="0"/>
              <a:t>, </a:t>
            </a:r>
            <a:r>
              <a:rPr lang="ru-RU" i="1" dirty="0" err="1" smtClean="0"/>
              <a:t>тісто</a:t>
            </a:r>
            <a:r>
              <a:rPr lang="ru-RU" i="1" dirty="0" smtClean="0"/>
              <a:t>.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Графічний</a:t>
            </a:r>
            <a:r>
              <a:rPr lang="ru-RU" dirty="0" smtClean="0"/>
              <a:t> знак «’» (апостроф) </a:t>
            </a:r>
            <a:r>
              <a:rPr lang="ru-RU" dirty="0" err="1" smtClean="0"/>
              <a:t>використовується</a:t>
            </a:r>
            <a:r>
              <a:rPr lang="ru-RU" dirty="0" smtClean="0"/>
              <a:t> для </a:t>
            </a:r>
            <a:r>
              <a:rPr lang="ru-RU" dirty="0" err="1" smtClean="0"/>
              <a:t>позначення</a:t>
            </a:r>
            <a:r>
              <a:rPr lang="ru-RU" dirty="0" smtClean="0"/>
              <a:t> на </a:t>
            </a:r>
            <a:r>
              <a:rPr lang="ru-RU" dirty="0" err="1" smtClean="0"/>
              <a:t>письмі</a:t>
            </a:r>
            <a:r>
              <a:rPr lang="ru-RU" dirty="0" smtClean="0"/>
              <a:t> </a:t>
            </a:r>
            <a:r>
              <a:rPr lang="ru-RU" dirty="0" err="1" smtClean="0"/>
              <a:t>твердої</a:t>
            </a:r>
            <a:r>
              <a:rPr lang="ru-RU" dirty="0" smtClean="0"/>
              <a:t> </a:t>
            </a:r>
            <a:r>
              <a:rPr lang="ru-RU" dirty="0" err="1" smtClean="0"/>
              <a:t>вимови</a:t>
            </a:r>
            <a:r>
              <a:rPr lang="ru-RU" dirty="0" smtClean="0"/>
              <a:t> </a:t>
            </a:r>
            <a:r>
              <a:rPr lang="ru-RU" dirty="0" err="1" smtClean="0"/>
              <a:t>приголосних</a:t>
            </a:r>
            <a:r>
              <a:rPr lang="ru-RU" dirty="0" smtClean="0"/>
              <a:t> </a:t>
            </a:r>
            <a:r>
              <a:rPr lang="ru-RU" dirty="0" err="1" smtClean="0"/>
              <a:t>звуків</a:t>
            </a:r>
            <a:r>
              <a:rPr lang="ru-RU" dirty="0" smtClean="0"/>
              <a:t> перед </a:t>
            </a:r>
            <a:r>
              <a:rPr lang="ru-RU" dirty="0" err="1" smtClean="0"/>
              <a:t>сполученням</a:t>
            </a:r>
            <a:r>
              <a:rPr lang="ru-RU" dirty="0" smtClean="0"/>
              <a:t> [</a:t>
            </a:r>
            <a:r>
              <a:rPr lang="en-US" dirty="0" smtClean="0"/>
              <a:t>j]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голосними</a:t>
            </a:r>
            <a:r>
              <a:rPr lang="ru-RU" dirty="0" smtClean="0"/>
              <a:t> [а], [у], [е], [</a:t>
            </a:r>
            <a:r>
              <a:rPr lang="ru-RU" dirty="0" err="1" smtClean="0"/>
              <a:t>і</a:t>
            </a:r>
            <a:r>
              <a:rPr lang="ru-RU" dirty="0" smtClean="0"/>
              <a:t>] (</a:t>
            </a:r>
            <a:r>
              <a:rPr lang="ru-RU" dirty="0" err="1" smtClean="0"/>
              <a:t>графічно</a:t>
            </a:r>
            <a:r>
              <a:rPr lang="ru-RU" dirty="0" smtClean="0"/>
              <a:t> – я, </a:t>
            </a:r>
            <a:r>
              <a:rPr lang="ru-RU" dirty="0" err="1" smtClean="0"/>
              <a:t>ю</a:t>
            </a:r>
            <a:r>
              <a:rPr lang="ru-RU" dirty="0" smtClean="0"/>
              <a:t>, </a:t>
            </a:r>
            <a:r>
              <a:rPr lang="ru-RU" dirty="0" err="1" smtClean="0"/>
              <a:t>є</a:t>
            </a:r>
            <a:r>
              <a:rPr lang="ru-RU" dirty="0" smtClean="0"/>
              <a:t>, </a:t>
            </a:r>
            <a:r>
              <a:rPr lang="ru-RU" dirty="0" err="1" smtClean="0"/>
              <a:t>ї</a:t>
            </a:r>
            <a:r>
              <a:rPr lang="ru-RU" dirty="0" smtClean="0"/>
              <a:t>).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ru-RU" dirty="0" smtClean="0"/>
              <a:t>М</a:t>
            </a:r>
            <a:r>
              <a:rPr lang="en-US" dirty="0" smtClean="0"/>
              <a:t>’</a:t>
            </a:r>
            <a:r>
              <a:rPr lang="ru-RU" dirty="0" smtClean="0"/>
              <a:t>яка </a:t>
            </a:r>
            <a:r>
              <a:rPr lang="ru-RU" dirty="0" err="1" smtClean="0"/>
              <a:t>вимова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Тверда </a:t>
            </a:r>
            <a:r>
              <a:rPr lang="ru-RU" dirty="0" err="1" smtClean="0"/>
              <a:t>вимова</a:t>
            </a:r>
            <a:endParaRPr lang="ru-RU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Curves_16x9">
      <a:dk1>
        <a:sysClr val="windowText" lastClr="000000"/>
      </a:dk1>
      <a:lt1>
        <a:sysClr val="window" lastClr="FFFFFF"/>
      </a:lt1>
      <a:dk2>
        <a:srgbClr val="1D4D53"/>
      </a:dk2>
      <a:lt2>
        <a:srgbClr val="96D2DA"/>
      </a:lt2>
      <a:accent1>
        <a:srgbClr val="00B1C5"/>
      </a:accent1>
      <a:accent2>
        <a:srgbClr val="49AF0A"/>
      </a:accent2>
      <a:accent3>
        <a:srgbClr val="6457DB"/>
      </a:accent3>
      <a:accent4>
        <a:srgbClr val="CF4895"/>
      </a:accent4>
      <a:accent5>
        <a:srgbClr val="0065E1"/>
      </a:accent5>
      <a:accent6>
        <a:srgbClr val="A84BE1"/>
      </a:accent6>
      <a:hlink>
        <a:srgbClr val="CF4895"/>
      </a:hlink>
      <a:folHlink>
        <a:srgbClr val="7F7F7F"/>
      </a:folHlink>
    </a:clrScheme>
    <a:fontScheme name="Curves_16x9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urves_16x9">
      <a:dk1>
        <a:sysClr val="windowText" lastClr="000000"/>
      </a:dk1>
      <a:lt1>
        <a:sysClr val="window" lastClr="FFFFFF"/>
      </a:lt1>
      <a:dk2>
        <a:srgbClr val="1D4D53"/>
      </a:dk2>
      <a:lt2>
        <a:srgbClr val="96D2DA"/>
      </a:lt2>
      <a:accent1>
        <a:srgbClr val="00B1C5"/>
      </a:accent1>
      <a:accent2>
        <a:srgbClr val="49AF0A"/>
      </a:accent2>
      <a:accent3>
        <a:srgbClr val="6457DB"/>
      </a:accent3>
      <a:accent4>
        <a:srgbClr val="CF4895"/>
      </a:accent4>
      <a:accent5>
        <a:srgbClr val="0065E1"/>
      </a:accent5>
      <a:accent6>
        <a:srgbClr val="A84BE1"/>
      </a:accent6>
      <a:hlink>
        <a:srgbClr val="CF4895"/>
      </a:hlink>
      <a:folHlink>
        <a:srgbClr val="7F7F7F"/>
      </a:folHlink>
    </a:clrScheme>
    <a:fontScheme name="Curves_16x9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B50E9D2-1D31-4826-83EF-9A0D178F6B6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0</TotalTime>
  <Words>313</Words>
  <Application>Microsoft Office PowerPoint</Application>
  <PresentationFormat>Произвольный</PresentationFormat>
  <Paragraphs>25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Эркер</vt:lpstr>
      <vt:lpstr>                                     Графіка 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Взагалі в українській графіці немає букв для фіксації на письмі м’яких приголосних. Проте існують спеціальні способи позначення м’якості: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2013-11-16T20:26:12Z</dcterms:created>
  <dcterms:modified xsi:type="dcterms:W3CDTF">2015-02-07T18:56:11Z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TC028010949991</vt:lpwstr>
  </property>
</Properties>
</file>