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4" r:id="rId20"/>
    <p:sldId id="275" r:id="rId21"/>
    <p:sldId id="273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2FE0-DFE2-407A-AA9F-3706DF9EC934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0B4B6-C0AD-498A-BEDD-CE83B0E3EB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0B4B6-C0AD-498A-BEDD-CE83B0E3EB4B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8028384" cy="1584176"/>
          </a:xfrm>
        </p:spPr>
        <p:txBody>
          <a:bodyPr>
            <a:noAutofit/>
          </a:bodyPr>
          <a:lstStyle/>
          <a:p>
            <a:r>
              <a:rPr lang="uk-UA" sz="9600" dirty="0" smtClean="0"/>
              <a:t>Театр Китаю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52320" y="4869160"/>
            <a:ext cx="150198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http://images.china.cn/images1/200611/37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6632"/>
            <a:ext cx="3810000" cy="27813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88" name="Picture 4" descr="http://arts.imextrade.ru/cms_files/Image/chinese_arts/opera_kanto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512" y="3958957"/>
            <a:ext cx="4392488" cy="289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6" descr="http://academic.ru/pictures/bse/jpg/0250159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382">
            <a:off x="1119412" y="4074917"/>
            <a:ext cx="3235371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www.ljplus.ru/img/x/i/xieming/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88481">
            <a:off x="1519338" y="234046"/>
            <a:ext cx="2857304" cy="2376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8100392" cy="2276872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Пекінська</a:t>
            </a:r>
            <a:r>
              <a:rPr lang="ru-RU" sz="2400" dirty="0" smtClean="0"/>
              <a:t> опера - одна з форм </a:t>
            </a:r>
            <a:r>
              <a:rPr lang="ru-RU" sz="2400" dirty="0" err="1" smtClean="0"/>
              <a:t>традиційного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китайського</a:t>
            </a:r>
            <a:r>
              <a:rPr lang="ru-RU" sz="2400" dirty="0" smtClean="0"/>
              <a:t> театру.</a:t>
            </a:r>
            <a:br>
              <a:rPr lang="ru-RU" sz="2400" dirty="0" smtClean="0"/>
            </a:br>
            <a:r>
              <a:rPr lang="ru-RU" sz="2400" dirty="0" err="1" smtClean="0"/>
              <a:t>Виникла</a:t>
            </a:r>
            <a:r>
              <a:rPr lang="ru-RU" sz="2400" dirty="0" smtClean="0"/>
              <a:t> в </a:t>
            </a:r>
            <a:r>
              <a:rPr lang="ru-RU" sz="2400" dirty="0" err="1" smtClean="0"/>
              <a:t>кінці</a:t>
            </a:r>
            <a:r>
              <a:rPr lang="ru-RU" sz="2400" dirty="0" smtClean="0"/>
              <a:t> </a:t>
            </a:r>
            <a:r>
              <a:rPr lang="en-US" sz="2400" dirty="0" smtClean="0"/>
              <a:t>XVIII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 і стала </a:t>
            </a:r>
            <a:r>
              <a:rPr lang="ru-RU" sz="2400" dirty="0" err="1" smtClean="0"/>
              <a:t>повною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мірою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розроблена</a:t>
            </a:r>
            <a:r>
              <a:rPr lang="ru-RU" sz="2400" dirty="0" smtClean="0"/>
              <a:t> і </a:t>
            </a:r>
            <a:r>
              <a:rPr lang="ru-RU" sz="2400" dirty="0" err="1" smtClean="0"/>
              <a:t>визнана</a:t>
            </a:r>
            <a:r>
              <a:rPr lang="ru-RU" sz="2400" dirty="0" smtClean="0"/>
              <a:t> в </a:t>
            </a:r>
            <a:r>
              <a:rPr lang="ru-RU" sz="2400" dirty="0" err="1" smtClean="0"/>
              <a:t>середині</a:t>
            </a:r>
            <a:r>
              <a:rPr lang="ru-RU" sz="2400" dirty="0" smtClean="0"/>
              <a:t> </a:t>
            </a:r>
            <a:r>
              <a:rPr lang="en-US" sz="2400" dirty="0" smtClean="0"/>
              <a:t>XIX </a:t>
            </a:r>
            <a:r>
              <a:rPr lang="ru-RU" sz="2400" dirty="0" err="1" smtClean="0"/>
              <a:t>століття</a:t>
            </a:r>
            <a:r>
              <a:rPr lang="ru-RU" sz="2400" dirty="0" smtClean="0"/>
              <a:t>. </a:t>
            </a:r>
            <a:r>
              <a:rPr lang="ru-RU" sz="2400" dirty="0" err="1" smtClean="0"/>
              <a:t>Поєднує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собі</a:t>
            </a:r>
            <a:r>
              <a:rPr lang="ru-RU" sz="2400" dirty="0" smtClean="0"/>
              <a:t> </a:t>
            </a:r>
            <a:r>
              <a:rPr lang="ru-RU" sz="2400" dirty="0" err="1" smtClean="0"/>
              <a:t>музику</a:t>
            </a:r>
            <a:r>
              <a:rPr lang="ru-RU" sz="2400" dirty="0" smtClean="0"/>
              <a:t>, </a:t>
            </a:r>
            <a:r>
              <a:rPr lang="ru-RU" sz="2400" dirty="0" err="1" smtClean="0"/>
              <a:t>вокальне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пантоміми</a:t>
            </a:r>
            <a:r>
              <a:rPr lang="ru-RU" sz="2400" dirty="0" smtClean="0"/>
              <a:t>, </a:t>
            </a:r>
            <a:r>
              <a:rPr lang="ru-RU" sz="2400" dirty="0" err="1" smtClean="0"/>
              <a:t>танці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акробатіку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085184"/>
            <a:ext cx="7530040" cy="1163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://narodna-osvita.com.ua/uploads/masol-rus/masol-rus-3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8100392" cy="436510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02657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Чуаньцзюй</a:t>
            </a:r>
            <a:r>
              <a:rPr lang="ru-RU" sz="2800" dirty="0" smtClean="0"/>
              <a:t> (</a:t>
            </a:r>
            <a:r>
              <a:rPr lang="ru-RU" sz="2800" dirty="0" err="1" smtClean="0"/>
              <a:t>сичуанська</a:t>
            </a:r>
            <a:r>
              <a:rPr lang="ru-RU" sz="2800" dirty="0" smtClean="0"/>
              <a:t> опера) - популярна в </a:t>
            </a:r>
            <a:r>
              <a:rPr lang="ru-RU" sz="2800" dirty="0" err="1" smtClean="0"/>
              <a:t>провінціях</a:t>
            </a:r>
            <a:r>
              <a:rPr lang="ru-RU" sz="2800" dirty="0" smtClean="0"/>
              <a:t> </a:t>
            </a:r>
            <a:r>
              <a:rPr lang="ru-RU" sz="2800" dirty="0" err="1" smtClean="0"/>
              <a:t>Сичуань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Гуйчжоу</a:t>
            </a:r>
            <a:r>
              <a:rPr lang="ru-RU" sz="2800" dirty="0" smtClean="0"/>
              <a:t> і </a:t>
            </a:r>
            <a:r>
              <a:rPr lang="ru-RU" sz="2800" dirty="0" err="1" smtClean="0"/>
              <a:t>Юньнань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головна</a:t>
            </a:r>
            <a:r>
              <a:rPr lang="ru-RU" sz="2800" dirty="0" smtClean="0"/>
              <a:t> форма </a:t>
            </a:r>
            <a:r>
              <a:rPr lang="ru-RU" sz="2800" dirty="0" err="1" smtClean="0"/>
              <a:t>місцевого</a:t>
            </a:r>
            <a:r>
              <a:rPr lang="ru-RU" sz="2800" dirty="0" smtClean="0"/>
              <a:t> театру в </a:t>
            </a:r>
            <a:r>
              <a:rPr lang="ru-RU" sz="2800" dirty="0" err="1" smtClean="0"/>
              <a:t>південно-західному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Китаї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найхарактерніша</a:t>
            </a:r>
            <a:r>
              <a:rPr lang="ru-RU" sz="2800" dirty="0" smtClean="0"/>
              <a:t> риса - </a:t>
            </a:r>
            <a:r>
              <a:rPr lang="ru-RU" sz="2800" dirty="0" err="1" smtClean="0"/>
              <a:t>спів</a:t>
            </a:r>
            <a:r>
              <a:rPr lang="ru-RU" sz="2800" dirty="0" smtClean="0"/>
              <a:t> </a:t>
            </a:r>
            <a:r>
              <a:rPr lang="ru-RU" sz="2800" dirty="0" err="1" smtClean="0"/>
              <a:t>високим</a:t>
            </a:r>
            <a:r>
              <a:rPr lang="ru-RU" sz="2800" dirty="0" smtClean="0"/>
              <a:t> голосом.</a:t>
            </a:r>
            <a:br>
              <a:rPr lang="ru-RU" sz="2800" dirty="0" smtClean="0"/>
            </a:br>
            <a:r>
              <a:rPr lang="ru-RU" sz="2800" dirty="0" err="1" smtClean="0"/>
              <a:t>Ханьцзюй</a:t>
            </a:r>
            <a:r>
              <a:rPr lang="ru-RU" sz="2800" dirty="0" smtClean="0"/>
              <a:t> (</a:t>
            </a:r>
            <a:r>
              <a:rPr lang="ru-RU" sz="2800" dirty="0" err="1" smtClean="0"/>
              <a:t>хубейськая</a:t>
            </a:r>
            <a:r>
              <a:rPr lang="ru-RU" sz="2800" dirty="0" smtClean="0"/>
              <a:t> опера)-стара театральна форма, що </a:t>
            </a:r>
            <a:r>
              <a:rPr lang="ru-RU" sz="2800" dirty="0" err="1" smtClean="0"/>
              <a:t>виникла</a:t>
            </a:r>
            <a:r>
              <a:rPr lang="ru-RU" sz="2800" dirty="0" smtClean="0"/>
              <a:t> в провінції </a:t>
            </a:r>
            <a:r>
              <a:rPr lang="ru-RU" sz="2800" dirty="0" err="1" smtClean="0"/>
              <a:t>Хубей</a:t>
            </a:r>
            <a:r>
              <a:rPr lang="ru-RU" sz="2800" dirty="0" smtClean="0"/>
              <a:t>. </a:t>
            </a:r>
            <a:r>
              <a:rPr lang="ru-RU" sz="2800" dirty="0" err="1" smtClean="0"/>
              <a:t>Дуже</a:t>
            </a:r>
            <a:r>
              <a:rPr lang="ru-RU" sz="2800" dirty="0" smtClean="0"/>
              <a:t> </a:t>
            </a:r>
            <a:r>
              <a:rPr lang="ru-RU" sz="2800" dirty="0" err="1" smtClean="0"/>
              <a:t>багата</a:t>
            </a:r>
            <a:r>
              <a:rPr lang="ru-RU" sz="2800" dirty="0" smtClean="0"/>
              <a:t> у вокальному </a:t>
            </a:r>
            <a:r>
              <a:rPr lang="ru-RU" sz="2800" dirty="0" err="1" smtClean="0"/>
              <a:t>відношенні</a:t>
            </a:r>
            <a:r>
              <a:rPr lang="ru-RU" sz="2800" dirty="0" smtClean="0"/>
              <a:t>, </a:t>
            </a:r>
            <a:r>
              <a:rPr lang="ru-RU" sz="2800" dirty="0" err="1" smtClean="0"/>
              <a:t>налічує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понад</a:t>
            </a:r>
            <a:r>
              <a:rPr lang="ru-RU" sz="2800" dirty="0" smtClean="0"/>
              <a:t> 400 </a:t>
            </a:r>
            <a:r>
              <a:rPr lang="ru-RU" sz="2800" dirty="0" err="1" smtClean="0"/>
              <a:t>мелодій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75656" y="6248400"/>
            <a:ext cx="7458032" cy="6092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146250"/>
          </a:xfrm>
        </p:spPr>
        <p:txBody>
          <a:bodyPr>
            <a:noAutofit/>
          </a:bodyPr>
          <a:lstStyle/>
          <a:p>
            <a:r>
              <a:rPr lang="ru-RU" sz="2400" dirty="0" smtClean="0"/>
              <a:t>Театр </a:t>
            </a:r>
            <a:r>
              <a:rPr lang="ru-RU" sz="2400" dirty="0" err="1" smtClean="0"/>
              <a:t>тіней</a:t>
            </a:r>
            <a:r>
              <a:rPr lang="ru-RU" sz="2400" dirty="0" smtClean="0"/>
              <a:t> - форма </a:t>
            </a:r>
            <a:r>
              <a:rPr lang="ru-RU" sz="2400" dirty="0" err="1" smtClean="0"/>
              <a:t>візуального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, що </a:t>
            </a:r>
            <a:r>
              <a:rPr lang="ru-RU" sz="2400" dirty="0" err="1" smtClean="0"/>
              <a:t>зародилася</a:t>
            </a:r>
            <a:r>
              <a:rPr lang="ru-RU" sz="2400" dirty="0" smtClean="0"/>
              <a:t> в 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понад</a:t>
            </a:r>
            <a:r>
              <a:rPr lang="ru-RU" sz="2400" dirty="0" smtClean="0"/>
              <a:t> 1500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тому.</a:t>
            </a:r>
            <a:br>
              <a:rPr lang="ru-RU" sz="2400" dirty="0" smtClean="0"/>
            </a:br>
            <a:r>
              <a:rPr lang="ru-RU" sz="2400" dirty="0" smtClean="0"/>
              <a:t>Театр </a:t>
            </a:r>
            <a:r>
              <a:rPr lang="ru-RU" sz="2400" dirty="0" err="1" smtClean="0"/>
              <a:t>тіней</a:t>
            </a:r>
            <a:r>
              <a:rPr lang="ru-RU" sz="2400" dirty="0" smtClean="0"/>
              <a:t> </a:t>
            </a:r>
            <a:r>
              <a:rPr lang="ru-RU" sz="2400" dirty="0" err="1" smtClean="0"/>
              <a:t>використовує</a:t>
            </a:r>
            <a:r>
              <a:rPr lang="ru-RU" sz="2400" dirty="0" smtClean="0"/>
              <a:t> великий </a:t>
            </a:r>
            <a:r>
              <a:rPr lang="ru-RU" sz="2400" dirty="0" err="1" smtClean="0"/>
              <a:t>напівпрозорий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</a:t>
            </a:r>
            <a:r>
              <a:rPr lang="ru-RU" sz="2400" dirty="0" smtClean="0"/>
              <a:t> і </a:t>
            </a:r>
            <a:r>
              <a:rPr lang="ru-RU" sz="2400" dirty="0" err="1" smtClean="0"/>
              <a:t>плоскі</a:t>
            </a:r>
            <a:r>
              <a:rPr lang="ru-RU" sz="2400" dirty="0" smtClean="0"/>
              <a:t> </a:t>
            </a:r>
            <a:r>
              <a:rPr lang="ru-RU" sz="2400" dirty="0" err="1" smtClean="0"/>
              <a:t>кольорові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маріонетки</a:t>
            </a:r>
            <a:r>
              <a:rPr lang="ru-RU" sz="2400" dirty="0" smtClean="0"/>
              <a:t>, </a:t>
            </a:r>
            <a:r>
              <a:rPr lang="ru-RU" sz="2400" dirty="0" err="1" smtClean="0"/>
              <a:t>керовані</a:t>
            </a:r>
            <a:r>
              <a:rPr lang="ru-RU" sz="2400" dirty="0" smtClean="0"/>
              <a:t> на тонких </a:t>
            </a:r>
            <a:r>
              <a:rPr lang="ru-RU" sz="2400" dirty="0" err="1" smtClean="0"/>
              <a:t>паличках</a:t>
            </a:r>
            <a:r>
              <a:rPr lang="ru-RU" sz="2400" dirty="0" smtClean="0"/>
              <a:t>. </a:t>
            </a:r>
            <a:r>
              <a:rPr lang="ru-RU" sz="2400" dirty="0" err="1" smtClean="0"/>
              <a:t>Маріонетки</a:t>
            </a:r>
            <a:r>
              <a:rPr lang="ru-RU" sz="2400" dirty="0" smtClean="0"/>
              <a:t> </a:t>
            </a:r>
            <a:r>
              <a:rPr lang="ru-RU" sz="2400" dirty="0" err="1" smtClean="0"/>
              <a:t>туляться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екрану</a:t>
            </a:r>
            <a:r>
              <a:rPr lang="ru-RU" sz="2400" dirty="0" smtClean="0"/>
              <a:t> </a:t>
            </a:r>
            <a:r>
              <a:rPr lang="ru-RU" sz="2400" dirty="0" err="1" smtClean="0"/>
              <a:t>ззаду</a:t>
            </a:r>
            <a:r>
              <a:rPr lang="ru-RU" sz="2400" dirty="0" smtClean="0"/>
              <a:t> і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відни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22532" name="Picture 4" descr="http://s1.afisha.net/MediaStorage/4d/31/4d31c53eb96a4fedb617b8819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4037856" cy="2271295"/>
          </a:xfrm>
          <a:prstGeom prst="rect">
            <a:avLst/>
          </a:prstGeom>
          <a:noFill/>
        </p:spPr>
      </p:pic>
      <p:pic>
        <p:nvPicPr>
          <p:cNvPr id="22530" name="Picture 2" descr="http://econet.ua/media/117/kindeditor/image/201301/20130125124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365104"/>
            <a:ext cx="4079285" cy="24928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639742"/>
            <a:ext cx="7498080" cy="221825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Театр </a:t>
            </a:r>
            <a:r>
              <a:rPr lang="ru-RU" sz="2400" dirty="0" err="1" smtClean="0"/>
              <a:t>ляльок</a:t>
            </a:r>
            <a:r>
              <a:rPr lang="ru-RU" sz="2400" dirty="0" smtClean="0"/>
              <a:t> - одна з </a:t>
            </a:r>
            <a:r>
              <a:rPr lang="ru-RU" sz="2400" dirty="0" err="1" smtClean="0"/>
              <a:t>різновидів</a:t>
            </a:r>
            <a:r>
              <a:rPr lang="ru-RU" sz="2400" dirty="0" smtClean="0"/>
              <a:t> </a:t>
            </a:r>
            <a:r>
              <a:rPr lang="ru-RU" sz="2400" dirty="0" err="1" smtClean="0"/>
              <a:t>лялькового</a:t>
            </a:r>
            <a:r>
              <a:rPr lang="ru-RU" sz="2400" dirty="0" smtClean="0"/>
              <a:t> виду </a:t>
            </a:r>
            <a:r>
              <a:rPr lang="ru-RU" sz="2400" dirty="0" err="1" smtClean="0"/>
              <a:t>просторово-часового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мистецтва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входять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мультиплікаційне</a:t>
            </a:r>
            <a:r>
              <a:rPr lang="ru-RU" sz="2400" dirty="0" smtClean="0"/>
              <a:t> і не </a:t>
            </a:r>
            <a:r>
              <a:rPr lang="ru-RU" sz="2400" dirty="0" err="1" smtClean="0"/>
              <a:t>мультиплікаційне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анімаційне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кіномистецтво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лялькове</a:t>
            </a:r>
            <a:r>
              <a:rPr lang="ru-RU" sz="2400" dirty="0" smtClean="0"/>
              <a:t> </a:t>
            </a:r>
            <a:r>
              <a:rPr lang="ru-RU" sz="2400" dirty="0" err="1" smtClean="0"/>
              <a:t>мистецтво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естради</a:t>
            </a:r>
            <a:r>
              <a:rPr lang="ru-RU" sz="2400" dirty="0" smtClean="0"/>
              <a:t> та </a:t>
            </a:r>
            <a:r>
              <a:rPr lang="ru-RU" sz="2400" dirty="0" err="1" smtClean="0"/>
              <a:t>художні</a:t>
            </a:r>
            <a:r>
              <a:rPr lang="ru-RU" sz="2400" dirty="0" smtClean="0"/>
              <a:t> </a:t>
            </a:r>
            <a:r>
              <a:rPr lang="ru-RU" sz="2400" dirty="0" err="1" smtClean="0"/>
              <a:t>лялькові</a:t>
            </a:r>
            <a:r>
              <a:rPr lang="ru-RU" sz="2400" dirty="0" smtClean="0"/>
              <a:t> </a:t>
            </a:r>
            <a:r>
              <a:rPr lang="ru-RU" sz="2400" dirty="0" err="1" smtClean="0"/>
              <a:t>програми</a:t>
            </a:r>
            <a:r>
              <a:rPr lang="ru-RU" sz="2400" dirty="0" smtClean="0"/>
              <a:t> </a:t>
            </a:r>
            <a:r>
              <a:rPr lang="ru-RU" sz="2400" dirty="0" err="1" smtClean="0"/>
              <a:t>телевіденія</a:t>
            </a:r>
            <a:endParaRPr lang="ru-RU" sz="2400" dirty="0"/>
          </a:p>
        </p:txBody>
      </p:sp>
      <p:pic>
        <p:nvPicPr>
          <p:cNvPr id="27650" name="Picture 2" descr="http://russian.cri.cn/mmsource/images/2012/09/28/02760e377ec043109aa345a8663d8c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7412" y="1"/>
            <a:ext cx="4166587" cy="2924944"/>
          </a:xfrm>
          <a:prstGeom prst="rect">
            <a:avLst/>
          </a:prstGeom>
          <a:noFill/>
        </p:spPr>
      </p:pic>
      <p:pic>
        <p:nvPicPr>
          <p:cNvPr id="27652" name="Picture 4" descr="http://sadpanda.cn/wordpress/wp-content/uploads/2010/04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4762500" cy="31623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48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китайському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детально </a:t>
            </a: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рухи</a:t>
            </a:r>
            <a:r>
              <a:rPr lang="ru-RU" dirty="0" smtClean="0"/>
              <a:t> рук </a:t>
            </a:r>
            <a:r>
              <a:rPr lang="ru-RU" dirty="0" err="1" smtClean="0"/>
              <a:t>актора</a:t>
            </a:r>
            <a:r>
              <a:rPr lang="ru-RU" dirty="0" smtClean="0"/>
              <a:t> - « </a:t>
            </a:r>
            <a:r>
              <a:rPr lang="ru-RU" dirty="0" err="1" smtClean="0"/>
              <a:t>заперечують</a:t>
            </a:r>
            <a:r>
              <a:rPr lang="ru-RU" dirty="0" smtClean="0"/>
              <a:t> » руки , « </a:t>
            </a:r>
            <a:r>
              <a:rPr lang="ru-RU" dirty="0" err="1" smtClean="0"/>
              <a:t>приховують</a:t>
            </a:r>
            <a:r>
              <a:rPr lang="ru-RU" dirty="0" smtClean="0"/>
              <a:t> » </a:t>
            </a:r>
            <a:r>
              <a:rPr lang="ru-RU" dirty="0" err="1" smtClean="0"/>
              <a:t>руки</a:t>
            </a:r>
            <a:r>
              <a:rPr lang="ru-RU" dirty="0" smtClean="0"/>
              <a:t> , « </a:t>
            </a:r>
            <a:r>
              <a:rPr lang="ru-RU" dirty="0" err="1" smtClean="0"/>
              <a:t>хапають</a:t>
            </a:r>
            <a:r>
              <a:rPr lang="ru-RU" dirty="0" smtClean="0"/>
              <a:t> » </a:t>
            </a:r>
            <a:r>
              <a:rPr lang="ru-RU" dirty="0" err="1" smtClean="0"/>
              <a:t>руки</a:t>
            </a:r>
            <a:r>
              <a:rPr lang="ru-RU" dirty="0" smtClean="0"/>
              <a:t> , « </a:t>
            </a:r>
            <a:r>
              <a:rPr lang="ru-RU" dirty="0" err="1" smtClean="0"/>
              <a:t>засмучені</a:t>
            </a:r>
            <a:r>
              <a:rPr lang="ru-RU" dirty="0" smtClean="0"/>
              <a:t> » </a:t>
            </a:r>
            <a:r>
              <a:rPr lang="ru-RU" dirty="0" err="1" smtClean="0"/>
              <a:t>руки</a:t>
            </a:r>
            <a:r>
              <a:rPr lang="ru-RU" dirty="0" smtClean="0"/>
              <a:t> , « </a:t>
            </a:r>
            <a:r>
              <a:rPr lang="ru-RU" dirty="0" err="1" smtClean="0"/>
              <a:t>відпочиваючі</a:t>
            </a:r>
            <a:r>
              <a:rPr lang="ru-RU" dirty="0" smtClean="0"/>
              <a:t> » </a:t>
            </a:r>
            <a:r>
              <a:rPr lang="ru-RU" dirty="0" err="1" smtClean="0"/>
              <a:t>руки</a:t>
            </a:r>
            <a:r>
              <a:rPr lang="ru-RU" dirty="0" smtClean="0"/>
              <a:t> і т.д. Пластика </a:t>
            </a:r>
            <a:r>
              <a:rPr lang="ru-RU" dirty="0" err="1" smtClean="0"/>
              <a:t>актора</a:t>
            </a:r>
            <a:r>
              <a:rPr lang="ru-RU" dirty="0" smtClean="0"/>
              <a:t> </a:t>
            </a:r>
            <a:r>
              <a:rPr lang="ru-RU" dirty="0" err="1" smtClean="0"/>
              <a:t>традиційного</a:t>
            </a:r>
            <a:r>
              <a:rPr lang="ru-RU" dirty="0" smtClean="0"/>
              <a:t> театру </a:t>
            </a:r>
            <a:r>
              <a:rPr lang="ru-RU" dirty="0" err="1" smtClean="0"/>
              <a:t>відточена</a:t>
            </a:r>
            <a:r>
              <a:rPr lang="ru-RU" dirty="0" smtClean="0"/>
              <a:t> в позах. Рух героя </a:t>
            </a:r>
            <a:r>
              <a:rPr lang="ru-RU" dirty="0" err="1" smtClean="0"/>
              <a:t>визначається</a:t>
            </a:r>
            <a:r>
              <a:rPr lang="ru-RU" dirty="0" smtClean="0"/>
              <a:t> не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обставинами</a:t>
            </a:r>
            <a:r>
              <a:rPr lang="ru-RU" dirty="0" smtClean="0"/>
              <a:t> п'єси ,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показує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характер </a:t>
            </a:r>
            <a:r>
              <a:rPr lang="ru-RU" dirty="0" err="1" smtClean="0"/>
              <a:t>ідаже</a:t>
            </a:r>
            <a:r>
              <a:rPr lang="ru-RU" dirty="0" smtClean="0"/>
              <a:t> </a:t>
            </a:r>
            <a:r>
              <a:rPr lang="ru-RU" dirty="0" err="1" smtClean="0"/>
              <a:t>суспільне</a:t>
            </a:r>
            <a:r>
              <a:rPr lang="ru-RU" dirty="0" smtClean="0"/>
              <a:t> становище . У </a:t>
            </a:r>
            <a:r>
              <a:rPr lang="ru-RU" dirty="0" err="1" smtClean="0"/>
              <a:t>китайському</a:t>
            </a:r>
            <a:r>
              <a:rPr lang="ru-RU" dirty="0" smtClean="0"/>
              <a:t> </a:t>
            </a:r>
            <a:r>
              <a:rPr lang="ru-RU" dirty="0" err="1" smtClean="0"/>
              <a:t>театрі</a:t>
            </a:r>
            <a:r>
              <a:rPr lang="ru-RU" dirty="0" smtClean="0"/>
              <a:t> , </a:t>
            </a:r>
            <a:r>
              <a:rPr lang="ru-RU" dirty="0" err="1" smtClean="0"/>
              <a:t>наприклад</a:t>
            </a:r>
            <a:r>
              <a:rPr lang="ru-RU" dirty="0" smtClean="0"/>
              <a:t> , </a:t>
            </a:r>
            <a:r>
              <a:rPr lang="ru-RU" dirty="0" err="1" smtClean="0"/>
              <a:t>цивільний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герой при </a:t>
            </a:r>
            <a:r>
              <a:rPr lang="ru-RU" dirty="0" err="1" smtClean="0"/>
              <a:t>ходьбі</a:t>
            </a:r>
            <a:r>
              <a:rPr lang="ru-RU" dirty="0" smtClean="0"/>
              <a:t> </a:t>
            </a:r>
            <a:r>
              <a:rPr lang="ru-RU" dirty="0" err="1" smtClean="0"/>
              <a:t>викидає</a:t>
            </a:r>
            <a:r>
              <a:rPr lang="ru-RU" dirty="0" smtClean="0"/>
              <a:t> не </a:t>
            </a:r>
            <a:r>
              <a:rPr lang="ru-RU" dirty="0" err="1" smtClean="0"/>
              <a:t>згинаються</a:t>
            </a:r>
            <a:r>
              <a:rPr lang="ru-RU" dirty="0" smtClean="0"/>
              <a:t> ноги в </a:t>
            </a:r>
            <a:r>
              <a:rPr lang="ru-RU" dirty="0" err="1" smtClean="0"/>
              <a:t>сторони</a:t>
            </a:r>
            <a:r>
              <a:rPr lang="ru-RU" dirty="0" smtClean="0"/>
              <a:t> і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погладжує</a:t>
            </a:r>
            <a:r>
              <a:rPr lang="ru-RU" dirty="0" smtClean="0"/>
              <a:t> бороду ; </a:t>
            </a:r>
            <a:r>
              <a:rPr lang="ru-RU" dirty="0" err="1" smtClean="0"/>
              <a:t>військовий</a:t>
            </a:r>
            <a:r>
              <a:rPr lang="ru-RU" dirty="0" smtClean="0"/>
              <a:t> </a:t>
            </a:r>
            <a:r>
              <a:rPr lang="ru-RU" dirty="0" err="1" smtClean="0"/>
              <a:t>позитивний</a:t>
            </a:r>
            <a:r>
              <a:rPr lang="ru-RU" dirty="0" smtClean="0"/>
              <a:t> герой ходить « </a:t>
            </a:r>
            <a:r>
              <a:rPr lang="ru-RU" dirty="0" err="1" smtClean="0"/>
              <a:t>тигровими</a:t>
            </a:r>
            <a:r>
              <a:rPr lang="ru-RU" dirty="0" smtClean="0"/>
              <a:t> </a:t>
            </a:r>
            <a:r>
              <a:rPr lang="ru-RU" dirty="0" err="1" smtClean="0"/>
              <a:t>кроками</a:t>
            </a:r>
            <a:r>
              <a:rPr lang="ru-RU" dirty="0" smtClean="0"/>
              <a:t>» - як </a:t>
            </a:r>
            <a:r>
              <a:rPr lang="ru-RU" dirty="0" err="1" smtClean="0"/>
              <a:t>би</a:t>
            </a:r>
            <a:r>
              <a:rPr lang="ru-RU" dirty="0" smtClean="0"/>
              <a:t> </a:t>
            </a:r>
            <a:r>
              <a:rPr lang="ru-RU" dirty="0" err="1" smtClean="0"/>
              <a:t>ковзає</a:t>
            </a:r>
            <a:r>
              <a:rPr lang="ru-RU" dirty="0" smtClean="0"/>
              <a:t> і </a:t>
            </a:r>
            <a:r>
              <a:rPr lang="ru-RU" dirty="0" err="1" smtClean="0"/>
              <a:t>застигає</a:t>
            </a:r>
            <a:r>
              <a:rPr lang="ru-RU" dirty="0" smtClean="0"/>
              <a:t> на </a:t>
            </a:r>
            <a:r>
              <a:rPr lang="ru-RU" dirty="0" err="1" smtClean="0"/>
              <a:t>місці</a:t>
            </a:r>
            <a:r>
              <a:rPr lang="ru-RU" dirty="0" smtClean="0"/>
              <a:t> , </a:t>
            </a:r>
            <a:r>
              <a:rPr lang="ru-RU" dirty="0" err="1" smtClean="0"/>
              <a:t>прискорюючи</a:t>
            </a:r>
            <a:r>
              <a:rPr lang="ru-RU" dirty="0" smtClean="0"/>
              <a:t> темп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відходу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сцени</a:t>
            </a:r>
            <a:r>
              <a:rPr lang="ru-RU" dirty="0" smtClean="0"/>
              <a:t> ;</a:t>
            </a:r>
            <a:endParaRPr lang="ru-RU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498080" cy="48006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вказати</a:t>
            </a:r>
            <a:r>
              <a:rPr lang="ru-RU" dirty="0" smtClean="0"/>
              <a:t> і на </a:t>
            </a:r>
            <a:r>
              <a:rPr lang="ru-RU" dirty="0" err="1" smtClean="0"/>
              <a:t>особливий</a:t>
            </a:r>
            <a:r>
              <a:rPr lang="ru-RU" dirty="0" smtClean="0"/>
              <a:t> </a:t>
            </a:r>
            <a:r>
              <a:rPr lang="ru-RU" dirty="0" err="1" smtClean="0"/>
              <a:t>символізм</a:t>
            </a:r>
            <a:r>
              <a:rPr lang="ru-RU" dirty="0" smtClean="0"/>
              <a:t> </a:t>
            </a:r>
            <a:r>
              <a:rPr lang="ru-RU" dirty="0" err="1" smtClean="0"/>
              <a:t>традиційного</a:t>
            </a:r>
            <a:r>
              <a:rPr lang="ru-RU" dirty="0" smtClean="0"/>
              <a:t> </a:t>
            </a:r>
            <a:r>
              <a:rPr lang="ru-RU" dirty="0" err="1" smtClean="0"/>
              <a:t>китайського</a:t>
            </a:r>
            <a:r>
              <a:rPr lang="ru-RU" dirty="0" smtClean="0"/>
              <a:t> </a:t>
            </a:r>
            <a:r>
              <a:rPr lang="ru-RU" dirty="0" smtClean="0"/>
              <a:t>театру</a:t>
            </a:r>
            <a:endParaRPr lang="ru-RU" dirty="0"/>
          </a:p>
        </p:txBody>
      </p:sp>
      <p:pic>
        <p:nvPicPr>
          <p:cNvPr id="25602" name="Picture 2" descr="http://abirus.ru/user/Image/oldpic/opera/l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060848"/>
            <a:ext cx="5746933" cy="4581128"/>
          </a:xfrm>
          <a:prstGeom prst="rect">
            <a:avLst/>
          </a:prstGeom>
          <a:noFill/>
        </p:spPr>
      </p:pic>
      <p:pic>
        <p:nvPicPr>
          <p:cNvPr id="25606" name="Picture 6" descr="http://www.paulnoll.com/China/Opera/color-gr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3760" y="3212976"/>
            <a:ext cx="1950240" cy="23762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764704"/>
            <a:ext cx="7498080" cy="3159224"/>
          </a:xfrm>
        </p:spPr>
        <p:txBody>
          <a:bodyPr>
            <a:normAutofit/>
          </a:bodyPr>
          <a:lstStyle/>
          <a:p>
            <a:r>
              <a:rPr lang="ru-RU" sz="7200" b="1" dirty="0" err="1" smtClean="0"/>
              <a:t>Китайська</a:t>
            </a:r>
            <a:r>
              <a:rPr lang="ru-RU" sz="7200" b="1" dirty="0" smtClean="0"/>
              <a:t> кухня</a:t>
            </a:r>
            <a:r>
              <a:rPr lang="ru-RU" sz="7200" dirty="0" smtClean="0"/>
              <a:t> </a:t>
            </a:r>
            <a:endParaRPr lang="ru-RU" sz="6600" dirty="0"/>
          </a:p>
        </p:txBody>
      </p:sp>
      <p:pic>
        <p:nvPicPr>
          <p:cNvPr id="37890" name="Picture 2" descr="http://www.majola.ua/supload/cms/cuisine/cuisine_chin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2994784" cy="2708920"/>
          </a:xfrm>
          <a:prstGeom prst="rect">
            <a:avLst/>
          </a:prstGeom>
          <a:noFill/>
        </p:spPr>
      </p:pic>
      <p:pic>
        <p:nvPicPr>
          <p:cNvPr id="37892" name="Picture 4" descr="http://img.cookorama.net/uploads/images/00/00/33/2013/04/23/f5ac5d_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96952"/>
            <a:ext cx="4762500" cy="3171826"/>
          </a:xfrm>
          <a:prstGeom prst="rect">
            <a:avLst/>
          </a:prstGeom>
          <a:noFill/>
        </p:spPr>
      </p:pic>
      <p:pic>
        <p:nvPicPr>
          <p:cNvPr id="37894" name="Picture 6" descr="http://culinar.com.ua/uploads/posts/2012-02/132822806322130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0"/>
            <a:ext cx="3810000" cy="2019301"/>
          </a:xfrm>
          <a:prstGeom prst="rect">
            <a:avLst/>
          </a:prstGeom>
          <a:noFill/>
        </p:spPr>
      </p:pic>
      <p:pic>
        <p:nvPicPr>
          <p:cNvPr id="37896" name="Picture 8" descr="http://yak-prosto.com/images/4/4/yak-gotuvati-salati-kitayskoyi-kuhn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60648"/>
            <a:ext cx="2088232" cy="15661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8028384" cy="3168352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/>
              <a:t>Китайська</a:t>
            </a:r>
            <a:r>
              <a:rPr lang="ru-RU" sz="3200" b="1" dirty="0" smtClean="0"/>
              <a:t> кухня</a:t>
            </a:r>
            <a:r>
              <a:rPr lang="ru-RU" sz="3200" dirty="0" smtClean="0"/>
              <a:t> </a:t>
            </a:r>
            <a:r>
              <a:rPr lang="ru-RU" sz="3200" dirty="0" err="1" smtClean="0"/>
              <a:t>поділяється</a:t>
            </a:r>
            <a:r>
              <a:rPr lang="ru-RU" sz="3200" dirty="0" smtClean="0"/>
              <a:t> на </a:t>
            </a:r>
            <a:r>
              <a:rPr lang="ru-RU" sz="3200" dirty="0" err="1" smtClean="0"/>
              <a:t>кілька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</a:t>
            </a:r>
            <a:r>
              <a:rPr lang="ru-RU" sz="3200" dirty="0" smtClean="0"/>
              <a:t>, </a:t>
            </a:r>
            <a:r>
              <a:rPr lang="ru-RU" sz="3200" dirty="0" err="1" smtClean="0"/>
              <a:t>кожна</a:t>
            </a:r>
            <a:r>
              <a:rPr lang="ru-RU" sz="3200" dirty="0" smtClean="0"/>
              <a:t> з </a:t>
            </a:r>
            <a:r>
              <a:rPr lang="ru-RU" sz="3200" dirty="0" err="1" smtClean="0"/>
              <a:t>яких</a:t>
            </a:r>
            <a:r>
              <a:rPr lang="ru-RU" sz="3200" dirty="0" smtClean="0"/>
              <a:t> </a:t>
            </a:r>
            <a:r>
              <a:rPr lang="ru-RU" sz="3200" dirty="0" err="1" smtClean="0"/>
              <a:t>має</a:t>
            </a:r>
            <a:r>
              <a:rPr lang="ru-RU" sz="3200" dirty="0" smtClean="0"/>
              <a:t> </a:t>
            </a:r>
            <a:r>
              <a:rPr lang="ru-RU" sz="3200" dirty="0" err="1" smtClean="0"/>
              <a:t>свої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особливості</a:t>
            </a:r>
            <a:r>
              <a:rPr lang="ru-RU" sz="3200" dirty="0" smtClean="0"/>
              <a:t>: </a:t>
            </a:r>
            <a:r>
              <a:rPr lang="ru-RU" sz="3200" dirty="0" err="1" smtClean="0"/>
              <a:t>сичуаньську</a:t>
            </a:r>
            <a:r>
              <a:rPr lang="ru-RU" sz="3200" dirty="0" smtClean="0"/>
              <a:t>, </a:t>
            </a:r>
            <a:r>
              <a:rPr lang="ru-RU" sz="3200" dirty="0" err="1" smtClean="0"/>
              <a:t>шаньдуньську</a:t>
            </a:r>
            <a:r>
              <a:rPr lang="ru-RU" sz="3200" dirty="0" smtClean="0"/>
              <a:t>, </a:t>
            </a:r>
            <a:r>
              <a:rPr lang="ru-RU" sz="3200" dirty="0" err="1" smtClean="0"/>
              <a:t>гуандунську</a:t>
            </a:r>
            <a:r>
              <a:rPr lang="ru-RU" sz="3200" dirty="0" smtClean="0"/>
              <a:t> та </a:t>
            </a:r>
            <a:r>
              <a:rPr lang="ru-RU" sz="3200" dirty="0" err="1" smtClean="0"/>
              <a:t>шанхайську</a:t>
            </a:r>
            <a:r>
              <a:rPr lang="ru-RU" sz="3200" dirty="0" smtClean="0"/>
              <a:t>. </a:t>
            </a:r>
            <a:r>
              <a:rPr lang="ru-RU" sz="3200" dirty="0" err="1" smtClean="0"/>
              <a:t>Диференціація</a:t>
            </a:r>
            <a:r>
              <a:rPr lang="ru-RU" sz="3200" dirty="0" smtClean="0"/>
              <a:t> </a:t>
            </a:r>
            <a:r>
              <a:rPr lang="ru-RU" sz="3200" dirty="0" err="1" smtClean="0"/>
              <a:t>відбулася</a:t>
            </a:r>
            <a:r>
              <a:rPr lang="ru-RU" sz="3200" dirty="0" smtClean="0"/>
              <a:t> </a:t>
            </a:r>
            <a:r>
              <a:rPr lang="ru-RU" sz="3200" dirty="0" err="1" smtClean="0"/>
              <a:t>історично</a:t>
            </a:r>
            <a:r>
              <a:rPr lang="ru-RU" sz="3200" dirty="0" smtClean="0"/>
              <a:t> за </a:t>
            </a:r>
            <a:r>
              <a:rPr lang="ru-RU" sz="3200" dirty="0" err="1" smtClean="0"/>
              <a:t>географічним</a:t>
            </a:r>
            <a:r>
              <a:rPr lang="ru-RU" sz="3200" dirty="0" smtClean="0"/>
              <a:t> принципом. </a:t>
            </a:r>
            <a:r>
              <a:rPr lang="ru-RU" sz="3200" dirty="0" err="1" smtClean="0"/>
              <a:t>Відмінності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цих</a:t>
            </a:r>
            <a:r>
              <a:rPr lang="ru-RU" sz="3200" dirty="0" smtClean="0"/>
              <a:t> кухонь </a:t>
            </a:r>
            <a:r>
              <a:rPr lang="ru-RU" sz="3200" dirty="0" err="1" smtClean="0"/>
              <a:t>тісно</a:t>
            </a:r>
            <a:r>
              <a:rPr lang="ru-RU" sz="3200" dirty="0" smtClean="0"/>
              <a:t> </a:t>
            </a:r>
            <a:r>
              <a:rPr lang="ru-RU" sz="3200" dirty="0" err="1" smtClean="0"/>
              <a:t>пов'язані</a:t>
            </a:r>
            <a:r>
              <a:rPr lang="ru-RU" sz="3200" dirty="0" smtClean="0"/>
              <a:t> з </a:t>
            </a:r>
            <a:r>
              <a:rPr lang="ru-RU" sz="3200" dirty="0" err="1" smtClean="0"/>
              <a:t>традиціями</a:t>
            </a:r>
            <a:r>
              <a:rPr lang="ru-RU" sz="3200" dirty="0" smtClean="0"/>
              <a:t> і культурою кожного </a:t>
            </a:r>
            <a:r>
              <a:rPr lang="ru-RU" sz="3200" dirty="0" err="1" smtClean="0"/>
              <a:t>окремого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регіону</a:t>
            </a:r>
            <a:endParaRPr lang="ru-RU" sz="3200" dirty="0"/>
          </a:p>
        </p:txBody>
      </p:sp>
      <p:pic>
        <p:nvPicPr>
          <p:cNvPr id="32770" name="Picture 2" descr="Файл:Chinese m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40968"/>
            <a:ext cx="4788024" cy="359101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Сичуаньська</a:t>
            </a:r>
            <a:r>
              <a:rPr lang="ru-RU" b="1" dirty="0" smtClean="0"/>
              <a:t> кухня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764704"/>
            <a:ext cx="7498080" cy="309634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Сичуаньська</a:t>
            </a:r>
            <a:r>
              <a:rPr lang="ru-RU" dirty="0" smtClean="0"/>
              <a:t> кухня славиться </a:t>
            </a:r>
            <a:r>
              <a:rPr lang="ru-RU" dirty="0" err="1" smtClean="0"/>
              <a:t>своєю</a:t>
            </a:r>
            <a:r>
              <a:rPr lang="ru-RU" dirty="0" smtClean="0"/>
              <a:t> </a:t>
            </a:r>
            <a:r>
              <a:rPr lang="ru-RU" dirty="0" err="1" smtClean="0"/>
              <a:t>гостротою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Можливо</a:t>
            </a:r>
            <a:r>
              <a:rPr lang="ru-RU" dirty="0" smtClean="0"/>
              <a:t> тому, що </a:t>
            </a:r>
            <a:r>
              <a:rPr lang="ru-RU" dirty="0" err="1" smtClean="0"/>
              <a:t>ця</a:t>
            </a:r>
            <a:r>
              <a:rPr lang="ru-RU" dirty="0" smtClean="0"/>
              <a:t> </a:t>
            </a:r>
            <a:r>
              <a:rPr lang="ru-RU" dirty="0" err="1" smtClean="0"/>
              <a:t>провінція</a:t>
            </a:r>
            <a:r>
              <a:rPr lang="ru-RU" dirty="0" smtClean="0"/>
              <a:t> </a:t>
            </a:r>
            <a:r>
              <a:rPr lang="ru-RU" dirty="0" err="1" smtClean="0"/>
              <a:t>знаходитися</a:t>
            </a:r>
            <a:r>
              <a:rPr lang="ru-RU" dirty="0" smtClean="0"/>
              <a:t> у </a:t>
            </a:r>
            <a:r>
              <a:rPr lang="ru-RU" dirty="0" err="1" smtClean="0"/>
              <a:t>Сичуаньській</a:t>
            </a:r>
            <a:r>
              <a:rPr lang="ru-RU" dirty="0" smtClean="0"/>
              <a:t> </a:t>
            </a:r>
            <a:r>
              <a:rPr lang="ru-RU" dirty="0" err="1" smtClean="0"/>
              <a:t>западині</a:t>
            </a:r>
            <a:r>
              <a:rPr lang="ru-RU" dirty="0" smtClean="0"/>
              <a:t>, де </a:t>
            </a:r>
            <a:r>
              <a:rPr lang="ru-RU" dirty="0" err="1" smtClean="0"/>
              <a:t>часті</a:t>
            </a:r>
            <a:r>
              <a:rPr lang="ru-RU" dirty="0" smtClean="0"/>
              <a:t> </a:t>
            </a:r>
            <a:r>
              <a:rPr lang="ru-RU" dirty="0" err="1" smtClean="0"/>
              <a:t>дощі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тумани</a:t>
            </a:r>
            <a:r>
              <a:rPr lang="ru-RU" dirty="0" smtClean="0"/>
              <a:t>, а </a:t>
            </a:r>
            <a:r>
              <a:rPr lang="ru-RU" dirty="0" err="1" smtClean="0"/>
              <a:t>клімат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вологий</a:t>
            </a:r>
            <a:r>
              <a:rPr lang="ru-RU" dirty="0" smtClean="0"/>
              <a:t>. </a:t>
            </a:r>
            <a:r>
              <a:rPr lang="ru-RU" dirty="0" err="1" smtClean="0"/>
              <a:t>Вважається</a:t>
            </a:r>
            <a:r>
              <a:rPr lang="ru-RU" dirty="0" smtClean="0"/>
              <a:t>, що </a:t>
            </a:r>
            <a:r>
              <a:rPr lang="ru-RU" dirty="0" err="1" smtClean="0"/>
              <a:t>гостра</a:t>
            </a:r>
            <a:r>
              <a:rPr lang="ru-RU" dirty="0" smtClean="0"/>
              <a:t> </a:t>
            </a:r>
            <a:r>
              <a:rPr lang="ru-RU" dirty="0" err="1" smtClean="0"/>
              <a:t>їжа</a:t>
            </a:r>
            <a:r>
              <a:rPr lang="ru-RU" dirty="0" smtClean="0"/>
              <a:t> </a:t>
            </a:r>
            <a:r>
              <a:rPr lang="ru-RU" dirty="0" err="1" smtClean="0"/>
              <a:t>допомагає</a:t>
            </a:r>
            <a:r>
              <a:rPr lang="ru-RU" dirty="0" smtClean="0"/>
              <a:t> </a:t>
            </a:r>
            <a:r>
              <a:rPr lang="ru-RU" dirty="0" err="1" smtClean="0"/>
              <a:t>протистояти</a:t>
            </a:r>
            <a:r>
              <a:rPr lang="ru-RU" dirty="0" smtClean="0"/>
              <a:t> </a:t>
            </a:r>
            <a:r>
              <a:rPr lang="ru-RU" dirty="0" err="1" smtClean="0"/>
              <a:t>вологості</a:t>
            </a:r>
            <a:r>
              <a:rPr lang="ru-RU" dirty="0" smtClean="0"/>
              <a:t>. </a:t>
            </a:r>
            <a:r>
              <a:rPr lang="ru-RU" dirty="0" err="1" smtClean="0"/>
              <a:t>Набір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з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 </a:t>
            </a:r>
            <a:r>
              <a:rPr lang="ru-RU" dirty="0" err="1" smtClean="0"/>
              <a:t>сичуанські</a:t>
            </a:r>
            <a:r>
              <a:rPr lang="ru-RU" dirty="0" smtClean="0"/>
              <a:t> </a:t>
            </a:r>
            <a:r>
              <a:rPr lang="ru-RU" dirty="0" err="1" smtClean="0"/>
              <a:t>кухарі</a:t>
            </a:r>
            <a:r>
              <a:rPr lang="ru-RU" dirty="0" smtClean="0"/>
              <a:t>, не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багатий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з них </a:t>
            </a:r>
            <a:r>
              <a:rPr lang="ru-RU" dirty="0" err="1" smtClean="0"/>
              <a:t>готується</a:t>
            </a:r>
            <a:r>
              <a:rPr lang="ru-RU" dirty="0" smtClean="0"/>
              <a:t> 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страв.Кажуть</a:t>
            </a:r>
            <a:r>
              <a:rPr lang="ru-RU" dirty="0" smtClean="0"/>
              <a:t>, що </a:t>
            </a:r>
            <a:r>
              <a:rPr lang="ru-RU" dirty="0" err="1" smtClean="0"/>
              <a:t>харчуючись</a:t>
            </a:r>
            <a:r>
              <a:rPr lang="ru-RU" dirty="0" smtClean="0"/>
              <a:t> </a:t>
            </a:r>
            <a:r>
              <a:rPr lang="ru-RU" dirty="0" err="1" smtClean="0"/>
              <a:t>тричі</a:t>
            </a:r>
            <a:r>
              <a:rPr lang="ru-RU" dirty="0" smtClean="0"/>
              <a:t> на день 365 </a:t>
            </a:r>
            <a:r>
              <a:rPr lang="ru-RU" dirty="0" err="1" smtClean="0"/>
              <a:t>днів</a:t>
            </a:r>
            <a:r>
              <a:rPr lang="ru-RU" dirty="0" smtClean="0"/>
              <a:t> на </a:t>
            </a:r>
            <a:r>
              <a:rPr lang="ru-RU" dirty="0" err="1" smtClean="0"/>
              <a:t>рік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не </a:t>
            </a:r>
            <a:r>
              <a:rPr lang="ru-RU" dirty="0" err="1" smtClean="0"/>
              <a:t>зустріти</a:t>
            </a:r>
            <a:r>
              <a:rPr lang="ru-RU" dirty="0" smtClean="0"/>
              <a:t> страви, що </a:t>
            </a:r>
            <a:r>
              <a:rPr lang="ru-RU" dirty="0" err="1" smtClean="0"/>
              <a:t>повторюється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http://thaikitay-doma.ru/images/2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8692" y="3212976"/>
            <a:ext cx="4715308" cy="3645024"/>
          </a:xfrm>
          <a:prstGeom prst="rect">
            <a:avLst/>
          </a:prstGeom>
          <a:noFill/>
        </p:spPr>
      </p:pic>
      <p:pic>
        <p:nvPicPr>
          <p:cNvPr id="31748" name="Picture 4" descr="http://images.china.cn/images1/200609/3598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Гуандунська</a:t>
            </a:r>
            <a:r>
              <a:rPr lang="ru-RU" dirty="0" smtClean="0"/>
              <a:t> кухня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259228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Гуандунська</a:t>
            </a:r>
            <a:r>
              <a:rPr lang="ru-RU" dirty="0" smtClean="0"/>
              <a:t> (</a:t>
            </a:r>
            <a:r>
              <a:rPr lang="ru-RU" dirty="0" err="1" smtClean="0"/>
              <a:t>кантонська</a:t>
            </a:r>
            <a:r>
              <a:rPr lang="ru-RU" dirty="0" smtClean="0"/>
              <a:t>) кухня - </a:t>
            </a:r>
            <a:r>
              <a:rPr lang="ru-RU" dirty="0" err="1" smtClean="0"/>
              <a:t>здебільшого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з </a:t>
            </a:r>
            <a:r>
              <a:rPr lang="ru-RU" dirty="0" err="1" smtClean="0"/>
              <a:t>прісних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найвідоміша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 - суп. </a:t>
            </a:r>
            <a:r>
              <a:rPr lang="ru-RU" dirty="0" err="1" smtClean="0"/>
              <a:t>Мешканці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полюбляють</a:t>
            </a:r>
            <a:r>
              <a:rPr lang="ru-RU" dirty="0" smtClean="0"/>
              <a:t> </a:t>
            </a:r>
            <a:r>
              <a:rPr lang="ru-RU" dirty="0" err="1" smtClean="0"/>
              <a:t>супи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супу </a:t>
            </a:r>
            <a:r>
              <a:rPr lang="ru-RU" dirty="0" err="1" smtClean="0"/>
              <a:t>потрібно</a:t>
            </a:r>
            <a:r>
              <a:rPr lang="ru-RU" dirty="0" smtClean="0"/>
              <a:t> 4-5 годин. </a:t>
            </a:r>
            <a:r>
              <a:rPr lang="ru-RU" dirty="0" err="1" smtClean="0"/>
              <a:t>Близькість</a:t>
            </a:r>
            <a:r>
              <a:rPr lang="ru-RU" dirty="0" smtClean="0"/>
              <a:t> до моря </a:t>
            </a:r>
            <a:r>
              <a:rPr lang="ru-RU" dirty="0" err="1" smtClean="0"/>
              <a:t>сприяє</a:t>
            </a:r>
            <a:r>
              <a:rPr lang="ru-RU" dirty="0" smtClean="0"/>
              <a:t> тому, що в </a:t>
            </a:r>
            <a:r>
              <a:rPr lang="ru-RU" dirty="0" err="1" smtClean="0"/>
              <a:t>гуандунському</a:t>
            </a:r>
            <a:r>
              <a:rPr lang="ru-RU" dirty="0" smtClean="0"/>
              <a:t> меню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з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. Поза як з </a:t>
            </a:r>
            <a:r>
              <a:rPr lang="ru-RU" dirty="0" err="1" smtClean="0"/>
              <a:t>давніх-давен</a:t>
            </a:r>
            <a:r>
              <a:rPr lang="ru-RU" dirty="0" smtClean="0"/>
              <a:t> </a:t>
            </a:r>
            <a:r>
              <a:rPr lang="ru-RU" dirty="0" err="1" smtClean="0"/>
              <a:t>Гуандун</a:t>
            </a:r>
            <a:r>
              <a:rPr lang="ru-RU" dirty="0" smtClean="0"/>
              <a:t> </a:t>
            </a:r>
            <a:r>
              <a:rPr lang="ru-RU" dirty="0" err="1" smtClean="0"/>
              <a:t>слугував</a:t>
            </a:r>
            <a:r>
              <a:rPr lang="ru-RU" dirty="0" smtClean="0"/>
              <a:t> "</a:t>
            </a:r>
            <a:r>
              <a:rPr lang="ru-RU" dirty="0" err="1" smtClean="0"/>
              <a:t>вікном</a:t>
            </a:r>
            <a:r>
              <a:rPr lang="ru-RU" dirty="0" smtClean="0"/>
              <a:t> Китаю у </a:t>
            </a:r>
            <a:r>
              <a:rPr lang="ru-RU" dirty="0" err="1" smtClean="0"/>
              <a:t>світ</a:t>
            </a:r>
            <a:r>
              <a:rPr lang="ru-RU" dirty="0" smtClean="0"/>
              <a:t>", </a:t>
            </a:r>
            <a:r>
              <a:rPr lang="ru-RU" dirty="0" err="1" smtClean="0"/>
              <a:t>саме</a:t>
            </a:r>
            <a:r>
              <a:rPr lang="ru-RU" dirty="0" smtClean="0"/>
              <a:t> тому </a:t>
            </a:r>
            <a:r>
              <a:rPr lang="ru-RU" dirty="0" err="1" smtClean="0"/>
              <a:t>гуандунці</a:t>
            </a:r>
            <a:r>
              <a:rPr lang="ru-RU" dirty="0" smtClean="0"/>
              <a:t> </a:t>
            </a:r>
            <a:r>
              <a:rPr lang="ru-RU" dirty="0" err="1" smtClean="0"/>
              <a:t>познайомилися</a:t>
            </a:r>
            <a:r>
              <a:rPr lang="ru-RU" dirty="0" smtClean="0"/>
              <a:t> з кухнями </a:t>
            </a:r>
            <a:r>
              <a:rPr lang="ru-RU" dirty="0" err="1" smtClean="0"/>
              <a:t>зарубіжних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і 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перейняли</a:t>
            </a:r>
            <a:r>
              <a:rPr lang="ru-RU" dirty="0" smtClean="0"/>
              <a:t> для себе.</a:t>
            </a:r>
          </a:p>
          <a:p>
            <a:endParaRPr lang="ru-RU" dirty="0"/>
          </a:p>
        </p:txBody>
      </p:sp>
      <p:pic>
        <p:nvPicPr>
          <p:cNvPr id="34818" name="Picture 2" descr="http://www.epochtimes.ru/images/stories/06/china2011/191_yuec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3"/>
            <a:ext cx="3877788" cy="2780928"/>
          </a:xfrm>
          <a:prstGeom prst="rect">
            <a:avLst/>
          </a:prstGeom>
          <a:noFill/>
        </p:spPr>
      </p:pic>
      <p:pic>
        <p:nvPicPr>
          <p:cNvPr id="34820" name="Picture 4" descr="http://www.1001eda.com/wp-content/uploads/2009/10/rec_2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3140968"/>
            <a:ext cx="4286250" cy="32194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498080" cy="531460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 китайській мові ієрогліф, що означає поняття «театр» («видовище, </a:t>
            </a:r>
            <a:r>
              <a:rPr lang="ru-RU" sz="2800" dirty="0" smtClean="0"/>
              <a:t>гра</a:t>
            </a:r>
            <a:r>
              <a:rPr lang="ru-RU" sz="2800" dirty="0" smtClean="0"/>
              <a:t>»), </a:t>
            </a:r>
            <a:r>
              <a:rPr lang="ru-RU" sz="2800" dirty="0" smtClean="0"/>
              <a:t>складається</a:t>
            </a:r>
            <a:r>
              <a:rPr lang="ru-RU" sz="2800" dirty="0" smtClean="0"/>
              <a:t> з </a:t>
            </a:r>
            <a:r>
              <a:rPr lang="ru-RU" sz="2800" dirty="0" smtClean="0"/>
              <a:t>двох</a:t>
            </a:r>
            <a:r>
              <a:rPr lang="ru-RU" sz="2800" dirty="0" smtClean="0"/>
              <a:t> частин. Ліва («сюй») означає «</a:t>
            </a:r>
            <a:r>
              <a:rPr lang="ru-RU" sz="2800" dirty="0" err="1" smtClean="0"/>
              <a:t>порожнеча</a:t>
            </a:r>
            <a:r>
              <a:rPr lang="ru-RU" sz="2800" dirty="0" smtClean="0"/>
              <a:t>», що </a:t>
            </a:r>
            <a:r>
              <a:rPr lang="ru-RU" sz="2800" dirty="0" err="1" smtClean="0"/>
              <a:t>розуміється</a:t>
            </a:r>
            <a:r>
              <a:rPr lang="ru-RU" sz="2800" dirty="0" smtClean="0"/>
              <a:t> як </a:t>
            </a:r>
            <a:r>
              <a:rPr lang="ru-RU" sz="2800" dirty="0" err="1" smtClean="0"/>
              <a:t>осередок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величезної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внутрішньої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енергії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є</a:t>
            </a:r>
            <a:r>
              <a:rPr lang="ru-RU" sz="2800" dirty="0" smtClean="0"/>
              <a:t> початком </a:t>
            </a:r>
            <a:r>
              <a:rPr lang="ru-RU" sz="2800" dirty="0" err="1" smtClean="0"/>
              <a:t>всього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сущого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землі</a:t>
            </a:r>
            <a:r>
              <a:rPr lang="ru-RU" sz="2800" dirty="0" smtClean="0"/>
              <a:t>. Права </a:t>
            </a:r>
            <a:r>
              <a:rPr lang="ru-RU" sz="2800" dirty="0" err="1" smtClean="0"/>
              <a:t>частина</a:t>
            </a:r>
            <a:r>
              <a:rPr lang="ru-RU" sz="2800" dirty="0" smtClean="0"/>
              <a:t> («</a:t>
            </a:r>
            <a:r>
              <a:rPr lang="ru-RU" sz="2800" dirty="0" err="1" smtClean="0"/>
              <a:t>ге</a:t>
            </a:r>
            <a:r>
              <a:rPr lang="ru-RU" sz="2800" dirty="0" smtClean="0"/>
              <a:t>») - «</a:t>
            </a:r>
            <a:r>
              <a:rPr lang="ru-RU" sz="2800" dirty="0" err="1" smtClean="0"/>
              <a:t>бойова</a:t>
            </a:r>
            <a:r>
              <a:rPr lang="ru-RU" sz="2800" dirty="0" smtClean="0"/>
              <a:t> </a:t>
            </a:r>
            <a:r>
              <a:rPr lang="ru-RU" sz="2800" dirty="0" err="1" smtClean="0"/>
              <a:t>сокира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077072"/>
            <a:ext cx="2952328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ja-JP" altLang="en-US" sz="7200" dirty="0" smtClean="0"/>
              <a:t>劇院</a:t>
            </a:r>
            <a:endParaRPr lang="ru-RU" sz="720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lvl="0"/>
            <a:r>
              <a:rPr lang="ru-RU" dirty="0" err="1" smtClean="0"/>
              <a:t>Шанхайська</a:t>
            </a:r>
            <a:r>
              <a:rPr lang="ru-RU" dirty="0" smtClean="0"/>
              <a:t> </a:t>
            </a:r>
            <a:r>
              <a:rPr lang="ru-RU" dirty="0" smtClean="0"/>
              <a:t>кухня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68760"/>
            <a:ext cx="7498080" cy="14771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шанхайській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солодкі</a:t>
            </a:r>
            <a:r>
              <a:rPr lang="ru-RU" dirty="0" smtClean="0"/>
              <a:t> страви.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тонкість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, смак </a:t>
            </a:r>
            <a:r>
              <a:rPr lang="ru-RU" dirty="0" err="1" smtClean="0"/>
              <a:t>страв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здатні</a:t>
            </a:r>
            <a:r>
              <a:rPr lang="ru-RU" dirty="0" smtClean="0"/>
              <a:t> </a:t>
            </a:r>
            <a:r>
              <a:rPr lang="ru-RU" dirty="0" err="1" smtClean="0"/>
              <a:t>задовольнити</a:t>
            </a:r>
            <a:r>
              <a:rPr lang="ru-RU" dirty="0" smtClean="0"/>
              <a:t> </a:t>
            </a:r>
            <a:r>
              <a:rPr lang="ru-RU" dirty="0" err="1" smtClean="0"/>
              <a:t>найвибагливішого</a:t>
            </a:r>
            <a:r>
              <a:rPr lang="ru-RU" dirty="0" smtClean="0"/>
              <a:t> гурмана, </a:t>
            </a:r>
            <a:r>
              <a:rPr lang="ru-RU" dirty="0" err="1" smtClean="0"/>
              <a:t>скрупульозний</a:t>
            </a:r>
            <a:r>
              <a:rPr lang="ru-RU" dirty="0" smtClean="0"/>
              <a:t> </a:t>
            </a:r>
            <a:r>
              <a:rPr lang="ru-RU" dirty="0" err="1" smtClean="0"/>
              <a:t>добір</a:t>
            </a:r>
            <a:r>
              <a:rPr lang="ru-RU" dirty="0" smtClean="0"/>
              <a:t> </a:t>
            </a:r>
            <a:r>
              <a:rPr lang="ru-RU" dirty="0" err="1" smtClean="0"/>
              <a:t>барв</a:t>
            </a:r>
            <a:r>
              <a:rPr lang="ru-RU" dirty="0" smtClean="0"/>
              <a:t> та </a:t>
            </a:r>
            <a:r>
              <a:rPr lang="ru-RU" dirty="0" err="1" smtClean="0"/>
              <a:t>вишукане</a:t>
            </a:r>
            <a:r>
              <a:rPr lang="ru-RU" dirty="0" smtClean="0"/>
              <a:t> </a:t>
            </a:r>
            <a:r>
              <a:rPr lang="ru-RU" dirty="0" err="1" smtClean="0"/>
              <a:t>зовнішнє</a:t>
            </a:r>
            <a:r>
              <a:rPr lang="ru-RU" dirty="0" smtClean="0"/>
              <a:t> </a:t>
            </a:r>
            <a:r>
              <a:rPr lang="ru-RU" dirty="0" err="1" smtClean="0"/>
              <a:t>оформлення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3794" name="Picture 2" descr="http://upload.wikimedia.org/wikipedia/commons/2/2d/Zha_mantou_-_Chinese_dess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492896"/>
            <a:ext cx="3851920" cy="2888941"/>
          </a:xfrm>
          <a:prstGeom prst="rect">
            <a:avLst/>
          </a:prstGeom>
          <a:noFill/>
        </p:spPr>
      </p:pic>
      <p:pic>
        <p:nvPicPr>
          <p:cNvPr id="33796" name="Picture 4" descr="http://www.epochtimes.com.ua/upload/iblock/e01/e0191a95775c34eaaf2af1ee4a3b4a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977680"/>
            <a:ext cx="4320480" cy="288032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Шаньдуньска</a:t>
            </a:r>
            <a:r>
              <a:rPr lang="ru-RU" dirty="0" smtClean="0"/>
              <a:t> кухня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836712"/>
            <a:ext cx="7498080" cy="262927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Шаньдуньска</a:t>
            </a:r>
            <a:r>
              <a:rPr lang="ru-RU" dirty="0" smtClean="0"/>
              <a:t> кухня - </a:t>
            </a:r>
            <a:r>
              <a:rPr lang="ru-RU" dirty="0" err="1" smtClean="0"/>
              <a:t>кухня</a:t>
            </a:r>
            <a:r>
              <a:rPr lang="ru-RU" dirty="0" smtClean="0"/>
              <a:t> </a:t>
            </a:r>
            <a:r>
              <a:rPr lang="ru-RU" dirty="0" err="1" smtClean="0"/>
              <a:t>північного</a:t>
            </a:r>
            <a:r>
              <a:rPr lang="ru-RU" dirty="0" smtClean="0"/>
              <a:t> Китаю.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вона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солоними</a:t>
            </a:r>
            <a:r>
              <a:rPr lang="ru-RU" dirty="0" smtClean="0"/>
              <a:t> і </a:t>
            </a:r>
            <a:r>
              <a:rPr lang="ru-RU" dirty="0" err="1" smtClean="0"/>
              <a:t>жирними</a:t>
            </a:r>
            <a:r>
              <a:rPr lang="ru-RU" dirty="0" smtClean="0"/>
              <a:t> </a:t>
            </a:r>
            <a:r>
              <a:rPr lang="ru-RU" dirty="0" err="1" smtClean="0"/>
              <a:t>стравами</a:t>
            </a:r>
            <a:r>
              <a:rPr lang="ru-RU" dirty="0" smtClean="0"/>
              <a:t>. Широко </a:t>
            </a:r>
            <a:r>
              <a:rPr lang="ru-RU" dirty="0" err="1" smtClean="0"/>
              <a:t>відома</a:t>
            </a:r>
            <a:r>
              <a:rPr lang="ru-RU" dirty="0" smtClean="0"/>
              <a:t> "</a:t>
            </a:r>
            <a:r>
              <a:rPr lang="ru-RU" dirty="0" err="1" smtClean="0"/>
              <a:t>Пекінська</a:t>
            </a:r>
            <a:r>
              <a:rPr lang="ru-RU" dirty="0" smtClean="0"/>
              <a:t> качка" "родом" </a:t>
            </a:r>
            <a:r>
              <a:rPr lang="ru-RU" dirty="0" err="1" smtClean="0"/>
              <a:t>саме</a:t>
            </a:r>
            <a:r>
              <a:rPr lang="ru-RU" dirty="0" smtClean="0"/>
              <a:t> з </a:t>
            </a:r>
            <a:r>
              <a:rPr lang="ru-RU" dirty="0" err="1" smtClean="0"/>
              <a:t>шаньдунської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Страви тут </a:t>
            </a:r>
            <a:r>
              <a:rPr lang="ru-RU" dirty="0" err="1" smtClean="0"/>
              <a:t>вживають</a:t>
            </a:r>
            <a:r>
              <a:rPr lang="ru-RU" dirty="0" smtClean="0"/>
              <a:t> з великих </a:t>
            </a:r>
            <a:r>
              <a:rPr lang="ru-RU" dirty="0" err="1" smtClean="0"/>
              <a:t>чашок</a:t>
            </a:r>
            <a:r>
              <a:rPr lang="ru-RU" dirty="0" smtClean="0"/>
              <a:t>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</a:t>
            </a:r>
            <a:r>
              <a:rPr lang="ru-RU" dirty="0" err="1" smtClean="0"/>
              <a:t>глибокими</a:t>
            </a:r>
            <a:r>
              <a:rPr lang="ru-RU" dirty="0" smtClean="0"/>
              <a:t> </a:t>
            </a:r>
            <a:r>
              <a:rPr lang="ru-RU" dirty="0" err="1" smtClean="0"/>
              <a:t>тарілками</a:t>
            </a:r>
            <a:r>
              <a:rPr lang="ru-RU" dirty="0" smtClean="0"/>
              <a:t>. А все тому, що на </a:t>
            </a:r>
            <a:r>
              <a:rPr lang="ru-RU" dirty="0" err="1" smtClean="0"/>
              <a:t>півночі</a:t>
            </a:r>
            <a:r>
              <a:rPr lang="ru-RU" dirty="0" smtClean="0"/>
              <a:t> Китаю </a:t>
            </a:r>
            <a:r>
              <a:rPr lang="ru-RU" dirty="0" err="1" smtClean="0"/>
              <a:t>дуже</a:t>
            </a:r>
            <a:r>
              <a:rPr lang="ru-RU" dirty="0" smtClean="0"/>
              <a:t> холодно і людям, </a:t>
            </a:r>
            <a:r>
              <a:rPr lang="ru-RU" dirty="0" err="1" smtClean="0"/>
              <a:t>аби</a:t>
            </a:r>
            <a:r>
              <a:rPr lang="ru-RU" dirty="0" smtClean="0"/>
              <a:t> не </a:t>
            </a:r>
            <a:r>
              <a:rPr lang="ru-RU" dirty="0" err="1" smtClean="0"/>
              <a:t>мерзнути</a:t>
            </a:r>
            <a:r>
              <a:rPr lang="ru-RU" dirty="0" smtClean="0"/>
              <a:t>,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їсти</a:t>
            </a:r>
            <a:r>
              <a:rPr lang="ru-RU" dirty="0" smtClean="0"/>
              <a:t>, особливо </a:t>
            </a:r>
            <a:r>
              <a:rPr lang="ru-RU" dirty="0" err="1" smtClean="0"/>
              <a:t>м'яса</a:t>
            </a:r>
            <a:r>
              <a:rPr lang="ru-RU" dirty="0" smtClean="0"/>
              <a:t> та </a:t>
            </a:r>
            <a:r>
              <a:rPr lang="ru-RU" dirty="0" err="1" smtClean="0"/>
              <a:t>страв</a:t>
            </a:r>
            <a:r>
              <a:rPr lang="ru-RU" dirty="0" smtClean="0"/>
              <a:t>, </a:t>
            </a:r>
            <a:r>
              <a:rPr lang="ru-RU" dirty="0" err="1" smtClean="0"/>
              <a:t>багатих</a:t>
            </a:r>
            <a:r>
              <a:rPr lang="ru-RU" dirty="0" smtClean="0"/>
              <a:t> на </a:t>
            </a:r>
            <a:r>
              <a:rPr lang="ru-RU" dirty="0" err="1" smtClean="0"/>
              <a:t>білок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22" name="Picture 2" descr="http://www.epochtimes.ru/images/stories/06/china2011/191_2wuc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4402523" cy="2780928"/>
          </a:xfrm>
          <a:prstGeom prst="rect">
            <a:avLst/>
          </a:prstGeom>
          <a:noFill/>
        </p:spPr>
      </p:pic>
      <p:pic>
        <p:nvPicPr>
          <p:cNvPr id="30724" name="Picture 4" descr="http://www.epochtimes.ru/images/stories/06/china2011/191_wucai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161" y="2852936"/>
            <a:ext cx="3927709" cy="25922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498080" cy="1143000"/>
          </a:xfrm>
        </p:spPr>
        <p:txBody>
          <a:bodyPr/>
          <a:lstStyle/>
          <a:p>
            <a:r>
              <a:rPr lang="ru-RU" b="1" dirty="0" err="1" smtClean="0"/>
              <a:t>Традиції</a:t>
            </a:r>
            <a:r>
              <a:rPr lang="ru-RU" b="1" dirty="0" smtClean="0"/>
              <a:t> та </a:t>
            </a:r>
            <a:r>
              <a:rPr lang="ru-RU" b="1" dirty="0" err="1" smtClean="0"/>
              <a:t>сучасність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746064" cy="5805264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Найцікавіші</a:t>
            </a:r>
            <a:r>
              <a:rPr lang="ru-RU" dirty="0" smtClean="0"/>
              <a:t> страви, </a:t>
            </a:r>
            <a:r>
              <a:rPr lang="ru-RU" dirty="0" err="1" smtClean="0"/>
              <a:t>звичайно</a:t>
            </a:r>
            <a:r>
              <a:rPr lang="ru-RU" dirty="0" smtClean="0"/>
              <a:t>, </a:t>
            </a:r>
            <a:r>
              <a:rPr lang="ru-RU" dirty="0" err="1" smtClean="0"/>
              <a:t>готують</a:t>
            </a:r>
            <a:r>
              <a:rPr lang="ru-RU" dirty="0" smtClean="0"/>
              <a:t> на </a:t>
            </a:r>
            <a:r>
              <a:rPr lang="ru-RU" dirty="0" err="1" smtClean="0"/>
              <a:t>святковий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. Особливо </a:t>
            </a:r>
            <a:r>
              <a:rPr lang="ru-RU" dirty="0" err="1" smtClean="0"/>
              <a:t>під</a:t>
            </a:r>
            <a:r>
              <a:rPr lang="ru-RU" dirty="0" smtClean="0"/>
              <a:t> час свята </a:t>
            </a:r>
            <a:r>
              <a:rPr lang="ru-RU" dirty="0" err="1" smtClean="0"/>
              <a:t>весни</a:t>
            </a:r>
            <a:r>
              <a:rPr lang="ru-RU" dirty="0" smtClean="0"/>
              <a:t> за </a:t>
            </a:r>
            <a:r>
              <a:rPr lang="ru-RU" dirty="0" err="1" smtClean="0"/>
              <a:t>місячним</a:t>
            </a:r>
            <a:r>
              <a:rPr lang="ru-RU" dirty="0" smtClean="0"/>
              <a:t> календарем, яке </a:t>
            </a:r>
            <a:r>
              <a:rPr lang="ru-RU" dirty="0" err="1" smtClean="0"/>
              <a:t>вважається</a:t>
            </a:r>
            <a:r>
              <a:rPr lang="ru-RU" dirty="0" smtClean="0"/>
              <a:t> </a:t>
            </a:r>
            <a:r>
              <a:rPr lang="ru-RU" dirty="0" err="1" smtClean="0"/>
              <a:t>Новим</a:t>
            </a:r>
            <a:r>
              <a:rPr lang="ru-RU" dirty="0" smtClean="0"/>
              <a:t> роком. На </a:t>
            </a:r>
            <a:r>
              <a:rPr lang="ru-RU" dirty="0" err="1" smtClean="0"/>
              <a:t>святковий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подавати</a:t>
            </a:r>
            <a:r>
              <a:rPr lang="ru-RU" dirty="0" smtClean="0"/>
              <a:t> </a:t>
            </a:r>
            <a:r>
              <a:rPr lang="ru-RU" dirty="0" err="1" smtClean="0"/>
              <a:t>парну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- 6, 8, 10…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зважати</a:t>
            </a:r>
            <a:r>
              <a:rPr lang="ru-RU" dirty="0" smtClean="0"/>
              <a:t> на те, що </a:t>
            </a:r>
            <a:r>
              <a:rPr lang="ru-RU" dirty="0" err="1" smtClean="0"/>
              <a:t>шість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- </a:t>
            </a:r>
            <a:r>
              <a:rPr lang="ru-RU" dirty="0" err="1" smtClean="0"/>
              <a:t>ознака</a:t>
            </a:r>
            <a:r>
              <a:rPr lang="ru-RU" dirty="0" smtClean="0"/>
              <a:t> </a:t>
            </a:r>
            <a:r>
              <a:rPr lang="ru-RU" dirty="0" err="1" smtClean="0"/>
              <a:t>благополуччя</a:t>
            </a:r>
            <a:r>
              <a:rPr lang="ru-RU" dirty="0" smtClean="0"/>
              <a:t>, а 8 </a:t>
            </a:r>
            <a:r>
              <a:rPr lang="ru-RU" dirty="0" smtClean="0"/>
              <a:t>– </a:t>
            </a:r>
            <a:r>
              <a:rPr lang="ru-RU" dirty="0" err="1" smtClean="0"/>
              <a:t>багатства</a:t>
            </a:r>
            <a:endParaRPr lang="ru-RU" dirty="0" smtClean="0"/>
          </a:p>
          <a:p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кожній</a:t>
            </a:r>
            <a:r>
              <a:rPr lang="ru-RU" dirty="0" smtClean="0"/>
              <a:t> </a:t>
            </a:r>
            <a:r>
              <a:rPr lang="ru-RU" dirty="0" err="1" smtClean="0"/>
              <a:t>родині</a:t>
            </a:r>
            <a:r>
              <a:rPr lang="ru-RU" dirty="0" smtClean="0"/>
              <a:t> на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господині</a:t>
            </a:r>
            <a:r>
              <a:rPr lang="ru-RU" dirty="0" smtClean="0"/>
              <a:t> </a:t>
            </a:r>
            <a:r>
              <a:rPr lang="ru-RU" dirty="0" err="1" smtClean="0"/>
              <a:t>напікають</a:t>
            </a:r>
            <a:r>
              <a:rPr lang="ru-RU" dirty="0" smtClean="0"/>
              <a:t> великий чан з </a:t>
            </a:r>
            <a:r>
              <a:rPr lang="ru-RU" dirty="0" err="1" smtClean="0"/>
              <a:t>пиріжками</a:t>
            </a:r>
            <a:endParaRPr lang="ru-RU" dirty="0" smtClean="0"/>
          </a:p>
          <a:p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традицією</a:t>
            </a:r>
            <a:r>
              <a:rPr lang="ru-RU" dirty="0" smtClean="0"/>
              <a:t> </a:t>
            </a:r>
            <a:r>
              <a:rPr lang="ru-RU" dirty="0" err="1" smtClean="0"/>
              <a:t>Новорічного</a:t>
            </a:r>
            <a:r>
              <a:rPr lang="ru-RU" dirty="0" smtClean="0"/>
              <a:t> </a:t>
            </a:r>
            <a:r>
              <a:rPr lang="ru-RU" dirty="0" err="1" smtClean="0"/>
              <a:t>вечору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та, що родина </a:t>
            </a:r>
            <a:r>
              <a:rPr lang="ru-RU" dirty="0" err="1" smtClean="0"/>
              <a:t>сідає</a:t>
            </a:r>
            <a:r>
              <a:rPr lang="ru-RU" dirty="0" smtClean="0"/>
              <a:t> за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вечері</a:t>
            </a:r>
            <a:r>
              <a:rPr lang="ru-RU" dirty="0" smtClean="0"/>
              <a:t> вся родина разом дивиться </a:t>
            </a:r>
            <a:r>
              <a:rPr lang="ru-RU" dirty="0" err="1" smtClean="0"/>
              <a:t>телевізор</a:t>
            </a:r>
            <a:r>
              <a:rPr lang="ru-RU" dirty="0" smtClean="0"/>
              <a:t> і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ліпить</a:t>
            </a:r>
            <a:r>
              <a:rPr lang="ru-RU" dirty="0" smtClean="0"/>
              <a:t> </a:t>
            </a:r>
            <a:r>
              <a:rPr lang="ru-RU" dirty="0" err="1" smtClean="0"/>
              <a:t>пельмені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err="1" smtClean="0"/>
              <a:t>Пельмені</a:t>
            </a:r>
            <a:r>
              <a:rPr lang="ru-RU" dirty="0" smtClean="0"/>
              <a:t> </a:t>
            </a:r>
            <a:r>
              <a:rPr lang="ru-RU" dirty="0" err="1" smtClean="0"/>
              <a:t>ставлять</a:t>
            </a:r>
            <a:r>
              <a:rPr lang="ru-RU" dirty="0" smtClean="0"/>
              <a:t> </a:t>
            </a:r>
            <a:r>
              <a:rPr lang="ru-RU" dirty="0" err="1" smtClean="0"/>
              <a:t>варити</a:t>
            </a:r>
            <a:r>
              <a:rPr lang="ru-RU" dirty="0" smtClean="0"/>
              <a:t> не </a:t>
            </a:r>
            <a:r>
              <a:rPr lang="ru-RU" dirty="0" err="1" smtClean="0"/>
              <a:t>раніше</a:t>
            </a:r>
            <a:r>
              <a:rPr lang="ru-RU" dirty="0" smtClean="0"/>
              <a:t> 23:30. А </a:t>
            </a:r>
            <a:r>
              <a:rPr lang="ru-RU" dirty="0" err="1" smtClean="0"/>
              <a:t>рівно</a:t>
            </a:r>
            <a:r>
              <a:rPr lang="ru-RU" dirty="0" smtClean="0"/>
              <a:t> о 12 </a:t>
            </a:r>
            <a:r>
              <a:rPr lang="ru-RU" dirty="0" err="1" smtClean="0"/>
              <a:t>годині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збираються</a:t>
            </a:r>
            <a:r>
              <a:rPr lang="ru-RU" dirty="0" smtClean="0"/>
              <a:t> за круглим столом.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 err="1" smtClean="0"/>
              <a:t>Китаї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незвичайна</a:t>
            </a:r>
            <a:r>
              <a:rPr lang="ru-RU" dirty="0" smtClean="0"/>
              <a:t> </a:t>
            </a:r>
            <a:r>
              <a:rPr lang="ru-RU" dirty="0" err="1" smtClean="0"/>
              <a:t>церемонія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ru-RU" dirty="0" err="1" smtClean="0"/>
              <a:t>їжі</a:t>
            </a:r>
            <a:r>
              <a:rPr lang="ru-RU" dirty="0" smtClean="0"/>
              <a:t>. </a:t>
            </a:r>
            <a:r>
              <a:rPr lang="ru-RU" dirty="0" err="1" smtClean="0"/>
              <a:t>Звичайно</a:t>
            </a:r>
            <a:r>
              <a:rPr lang="ru-RU" dirty="0" smtClean="0"/>
              <a:t> </a:t>
            </a:r>
            <a:r>
              <a:rPr lang="ru-RU" dirty="0" err="1" smtClean="0"/>
              <a:t>сідають</a:t>
            </a:r>
            <a:r>
              <a:rPr lang="ru-RU" dirty="0" smtClean="0"/>
              <a:t> за </a:t>
            </a:r>
            <a:r>
              <a:rPr lang="ru-RU" dirty="0" err="1" smtClean="0"/>
              <a:t>круглий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r>
              <a:rPr lang="ru-RU" dirty="0" smtClean="0"/>
              <a:t>. У кожного в </a:t>
            </a:r>
            <a:r>
              <a:rPr lang="ru-RU" dirty="0" err="1" smtClean="0"/>
              <a:t>родині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постійне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. </a:t>
            </a:r>
            <a:r>
              <a:rPr lang="ru-RU" dirty="0" err="1" smtClean="0"/>
              <a:t>Старші</a:t>
            </a:r>
            <a:r>
              <a:rPr lang="ru-RU" dirty="0" smtClean="0"/>
              <a:t> люди </a:t>
            </a:r>
            <a:r>
              <a:rPr lang="ru-RU" dirty="0" err="1" smtClean="0"/>
              <a:t>займають</a:t>
            </a:r>
            <a:r>
              <a:rPr lang="ru-RU" dirty="0" smtClean="0"/>
              <a:t> за столом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місця</a:t>
            </a:r>
            <a:r>
              <a:rPr lang="ru-RU" dirty="0" smtClean="0"/>
              <a:t>. </a:t>
            </a:r>
            <a:r>
              <a:rPr lang="ru-RU" dirty="0" err="1" smtClean="0"/>
              <a:t>Кожна</a:t>
            </a:r>
            <a:r>
              <a:rPr lang="ru-RU" dirty="0" smtClean="0"/>
              <a:t> нова </a:t>
            </a:r>
            <a:r>
              <a:rPr lang="ru-RU" dirty="0" err="1" smtClean="0"/>
              <a:t>страва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ставиться перед старшими. І </a:t>
            </a:r>
            <a:r>
              <a:rPr lang="ru-RU" dirty="0" err="1" smtClean="0"/>
              <a:t>їсти</a:t>
            </a:r>
            <a:r>
              <a:rPr lang="ru-RU" dirty="0" smtClean="0"/>
              <a:t> першими </a:t>
            </a:r>
            <a:r>
              <a:rPr lang="ru-RU" dirty="0" err="1" smtClean="0"/>
              <a:t>починають</a:t>
            </a:r>
            <a:r>
              <a:rPr lang="ru-RU" dirty="0" smtClean="0"/>
              <a:t> вони.</a:t>
            </a:r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36" y="188640"/>
            <a:ext cx="7776864" cy="1988840"/>
          </a:xfrm>
        </p:spPr>
        <p:txBody>
          <a:bodyPr>
            <a:normAutofit/>
          </a:bodyPr>
          <a:lstStyle/>
          <a:p>
            <a:r>
              <a:rPr lang="ru-RU" sz="2700" dirty="0" err="1" smtClean="0"/>
              <a:t>Становлення</a:t>
            </a:r>
            <a:r>
              <a:rPr lang="ru-RU" sz="2700" dirty="0" smtClean="0"/>
              <a:t> театрального </a:t>
            </a:r>
            <a:r>
              <a:rPr lang="ru-RU" sz="2700" dirty="0" err="1" smtClean="0"/>
              <a:t>мистецтва</a:t>
            </a:r>
            <a:r>
              <a:rPr lang="ru-RU" sz="2700" dirty="0" smtClean="0"/>
              <a:t> Китаю </a:t>
            </a:r>
            <a:r>
              <a:rPr lang="ru-RU" sz="2700" dirty="0" err="1" smtClean="0"/>
              <a:t>прийнято</a:t>
            </a:r>
            <a:r>
              <a:rPr lang="ru-RU" sz="2700" dirty="0" smtClean="0"/>
              <a:t> </a:t>
            </a:r>
            <a:r>
              <a:rPr lang="ru-RU" sz="2700" dirty="0" err="1" smtClean="0"/>
              <a:t>відносити</a:t>
            </a:r>
            <a:r>
              <a:rPr lang="ru-RU" sz="2700" dirty="0" smtClean="0"/>
              <a:t> до початку </a:t>
            </a:r>
            <a:r>
              <a:rPr lang="en-US" sz="2700" dirty="0" smtClean="0"/>
              <a:t>XII </a:t>
            </a:r>
            <a:r>
              <a:rPr lang="ru-RU" sz="2700" dirty="0" err="1" smtClean="0"/>
              <a:t>століття</a:t>
            </a:r>
            <a:r>
              <a:rPr lang="ru-RU" sz="2700" dirty="0" smtClean="0"/>
              <a:t>.</a:t>
            </a:r>
            <a:br>
              <a:rPr lang="ru-RU" sz="2700" dirty="0" smtClean="0"/>
            </a:br>
            <a:endParaRPr lang="ru-RU" dirty="0"/>
          </a:p>
        </p:txBody>
      </p:sp>
      <p:pic>
        <p:nvPicPr>
          <p:cNvPr id="14338" name="Picture 2" descr="http://www.rusino.com/upfile/200707/20077993656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7812361" cy="459366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71400"/>
            <a:ext cx="4176464" cy="70294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Подальший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пісенно</a:t>
            </a:r>
            <a:r>
              <a:rPr lang="ru-RU" sz="1800" dirty="0" smtClean="0"/>
              <a:t>- </a:t>
            </a:r>
            <a:r>
              <a:rPr lang="ru-RU" sz="1800" dirty="0" err="1" smtClean="0"/>
              <a:t>танцювальних</a:t>
            </a:r>
            <a:r>
              <a:rPr lang="ru-RU" sz="1800" dirty="0" smtClean="0"/>
              <a:t> форм </a:t>
            </a:r>
            <a:r>
              <a:rPr lang="ru-RU" sz="1800" dirty="0" err="1" smtClean="0"/>
              <a:t>уявлень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відбувається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Танскую</a:t>
            </a:r>
            <a:r>
              <a:rPr lang="ru-RU" sz="1800" dirty="0" smtClean="0"/>
              <a:t> </a:t>
            </a:r>
            <a:r>
              <a:rPr lang="ru-RU" sz="1800" dirty="0" err="1" smtClean="0"/>
              <a:t>епоху</a:t>
            </a:r>
            <a:r>
              <a:rPr lang="ru-RU" sz="1800" dirty="0" smtClean="0"/>
              <a:t> ( </a:t>
            </a:r>
            <a:r>
              <a:rPr lang="en-US" sz="1800" dirty="0" smtClean="0"/>
              <a:t>VII- IX </a:t>
            </a:r>
            <a:r>
              <a:rPr lang="ru-RU" sz="1800" dirty="0" err="1" smtClean="0"/>
              <a:t>століття</a:t>
            </a:r>
            <a:r>
              <a:rPr lang="ru-RU" sz="1800" dirty="0" smtClean="0"/>
              <a:t> </a:t>
            </a:r>
            <a:r>
              <a:rPr lang="ru-RU" sz="1800" dirty="0" err="1" smtClean="0"/>
              <a:t>н</a:t>
            </a:r>
            <a:r>
              <a:rPr lang="ru-RU" sz="1800" dirty="0" smtClean="0"/>
              <a:t> . Е. . ) . Великою </a:t>
            </a:r>
            <a:r>
              <a:rPr lang="ru-RU" sz="1800" dirty="0" err="1" smtClean="0"/>
              <a:t>популярністю</a:t>
            </a:r>
            <a:r>
              <a:rPr lang="ru-RU" sz="1800" dirty="0" smtClean="0"/>
              <a:t> </a:t>
            </a:r>
            <a:r>
              <a:rPr lang="ru-RU" sz="1800" dirty="0" err="1" smtClean="0"/>
              <a:t>користуються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театралізовані</a:t>
            </a:r>
            <a:r>
              <a:rPr lang="ru-RU" sz="1800" dirty="0" smtClean="0"/>
              <a:t> </a:t>
            </a:r>
            <a:r>
              <a:rPr lang="ru-RU" sz="1800" dirty="0" err="1" smtClean="0"/>
              <a:t>танцювальні</a:t>
            </a:r>
            <a:r>
              <a:rPr lang="ru-RU" sz="1800" dirty="0" smtClean="0"/>
              <a:t>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 на </a:t>
            </a:r>
            <a:r>
              <a:rPr lang="ru-RU" sz="1800" dirty="0" err="1" smtClean="0"/>
              <a:t>історичні</a:t>
            </a:r>
            <a:r>
              <a:rPr lang="ru-RU" sz="1800" dirty="0" smtClean="0"/>
              <a:t> сюжети </a:t>
            </a:r>
            <a:r>
              <a:rPr lang="ru-RU" sz="1800" dirty="0" smtClean="0"/>
              <a:t>Тут </a:t>
            </a:r>
            <a:r>
              <a:rPr lang="ru-RU" sz="1800" dirty="0" err="1" smtClean="0"/>
              <a:t>було</a:t>
            </a:r>
            <a:r>
              <a:rPr lang="ru-RU" sz="1800" dirty="0" smtClean="0"/>
              <a:t> </a:t>
            </a:r>
            <a:r>
              <a:rPr lang="ru-RU" sz="1800" dirty="0" err="1" smtClean="0"/>
              <a:t>поєднання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розмовної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мови</a:t>
            </a:r>
            <a:r>
              <a:rPr lang="ru-RU" sz="1800" dirty="0" smtClean="0"/>
              <a:t> , </a:t>
            </a:r>
            <a:r>
              <a:rPr lang="ru-RU" sz="1800" dirty="0" err="1" smtClean="0"/>
              <a:t>співу</a:t>
            </a:r>
            <a:r>
              <a:rPr lang="ru-RU" sz="1800" dirty="0" smtClean="0"/>
              <a:t> , </a:t>
            </a:r>
            <a:r>
              <a:rPr lang="ru-RU" sz="1800" dirty="0" err="1" smtClean="0"/>
              <a:t>танцю</a:t>
            </a:r>
            <a:r>
              <a:rPr lang="ru-RU" sz="1800" dirty="0" smtClean="0"/>
              <a:t> , </a:t>
            </a:r>
            <a:r>
              <a:rPr lang="ru-RU" sz="1800" dirty="0" err="1" smtClean="0"/>
              <a:t>пантоміми</a:t>
            </a:r>
            <a:r>
              <a:rPr lang="ru-RU" sz="1800" dirty="0" smtClean="0"/>
              <a:t> , акробатики. )</a:t>
            </a:r>
            <a:br>
              <a:rPr lang="ru-RU" sz="1800" dirty="0" smtClean="0"/>
            </a:br>
            <a:r>
              <a:rPr lang="ru-RU" sz="1800" dirty="0" smtClean="0"/>
              <a:t>. У уявлення </a:t>
            </a:r>
            <a:r>
              <a:rPr lang="ru-RU" sz="1800" dirty="0" err="1" smtClean="0"/>
              <a:t>включаються</a:t>
            </a:r>
            <a:r>
              <a:rPr lang="ru-RU" sz="1800" dirty="0" smtClean="0"/>
              <a:t> і </a:t>
            </a:r>
            <a:r>
              <a:rPr lang="ru-RU" sz="1800" dirty="0" err="1" smtClean="0"/>
              <a:t>п'єски</a:t>
            </a:r>
            <a:r>
              <a:rPr lang="ru-RU" sz="1800" dirty="0" smtClean="0"/>
              <a:t> - </a:t>
            </a:r>
            <a:r>
              <a:rPr lang="ru-RU" sz="1800" dirty="0" err="1" smtClean="0"/>
              <a:t>діалоги</a:t>
            </a:r>
            <a:r>
              <a:rPr lang="ru-RU" sz="1800" dirty="0" smtClean="0"/>
              <a:t> </a:t>
            </a:r>
            <a:r>
              <a:rPr lang="ru-RU" sz="1800" dirty="0" err="1" smtClean="0"/>
              <a:t>комічного</a:t>
            </a:r>
            <a:r>
              <a:rPr lang="ru-RU" sz="1800" dirty="0" smtClean="0"/>
              <a:t> характеру . Тут </a:t>
            </a:r>
            <a:r>
              <a:rPr lang="ru-RU" sz="1800" dirty="0" err="1" smtClean="0"/>
              <a:t>вперше</a:t>
            </a:r>
            <a:r>
              <a:rPr lang="ru-RU" sz="1800" dirty="0" smtClean="0"/>
              <a:t> </a:t>
            </a:r>
            <a:r>
              <a:rPr lang="ru-RU" sz="1800" dirty="0" err="1" smtClean="0"/>
              <a:t>з'являються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стійкі</a:t>
            </a:r>
            <a:r>
              <a:rPr lang="ru-RU" sz="1800" dirty="0" smtClean="0"/>
              <a:t> амплуа - </a:t>
            </a:r>
            <a:r>
              <a:rPr lang="ru-RU" sz="1800" dirty="0" err="1" smtClean="0"/>
              <a:t>винахідливого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вістряка</a:t>
            </a:r>
            <a:r>
              <a:rPr lang="ru-RU" sz="1800" dirty="0" smtClean="0"/>
              <a:t> </a:t>
            </a:r>
            <a:r>
              <a:rPr lang="ru-RU" sz="1800" dirty="0" err="1" smtClean="0"/>
              <a:t>ццань</a:t>
            </a:r>
            <a:r>
              <a:rPr lang="ru-RU" sz="1800" dirty="0" smtClean="0"/>
              <a:t> - </a:t>
            </a:r>
            <a:r>
              <a:rPr lang="ru-RU" sz="1800" dirty="0" err="1" smtClean="0"/>
              <a:t>цзюня</a:t>
            </a:r>
            <a:r>
              <a:rPr lang="ru-RU" sz="1800" dirty="0" smtClean="0"/>
              <a:t> і </a:t>
            </a:r>
            <a:r>
              <a:rPr lang="ru-RU" sz="1800" dirty="0" err="1" smtClean="0"/>
              <a:t>цаньгу</a:t>
            </a:r>
            <a:r>
              <a:rPr lang="ru-RU" sz="1800" dirty="0" smtClean="0"/>
              <a:t> 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3314" name="Picture 2" descr="http://www.advantour.com/img/china/culture/theatre-op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152524"/>
            <a:ext cx="3810000" cy="57054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498080" cy="3140968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До </a:t>
            </a:r>
            <a:r>
              <a:rPr lang="en-US" sz="1800" dirty="0" smtClean="0"/>
              <a:t>XIII -XIV </a:t>
            </a:r>
            <a:r>
              <a:rPr lang="ru-RU" sz="1800" dirty="0" err="1" smtClean="0"/>
              <a:t>століть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відноситься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розквіт</a:t>
            </a:r>
            <a:r>
              <a:rPr lang="ru-RU" sz="1800" dirty="0" smtClean="0"/>
              <a:t> </a:t>
            </a:r>
            <a:r>
              <a:rPr lang="ru-RU" sz="1800" dirty="0" err="1" smtClean="0"/>
              <a:t>драми</a:t>
            </a:r>
            <a:r>
              <a:rPr lang="ru-RU" sz="1800" dirty="0" smtClean="0"/>
              <a:t> </a:t>
            </a:r>
            <a:r>
              <a:rPr lang="ru-RU" sz="1800" dirty="0" err="1" smtClean="0"/>
              <a:t>цзацзюй</a:t>
            </a:r>
            <a:r>
              <a:rPr lang="ru-RU" sz="1800" dirty="0" smtClean="0"/>
              <a:t> . </a:t>
            </a:r>
            <a:r>
              <a:rPr lang="ru-RU" sz="1800" dirty="0" err="1" smtClean="0"/>
              <a:t>Своєрідність</a:t>
            </a:r>
            <a:r>
              <a:rPr lang="ru-RU" sz="1800" dirty="0" smtClean="0"/>
              <a:t> театрального </a:t>
            </a:r>
            <a:r>
              <a:rPr lang="ru-RU" sz="1800" dirty="0" err="1" smtClean="0"/>
              <a:t>мистецтва</a:t>
            </a:r>
            <a:r>
              <a:rPr lang="ru-RU" sz="1800" dirty="0" smtClean="0"/>
              <a:t> Китаю </a:t>
            </a:r>
            <a:r>
              <a:rPr lang="ru-RU" sz="1800" dirty="0" err="1" smtClean="0"/>
              <a:t>будувалося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поєднанні</a:t>
            </a:r>
            <a:r>
              <a:rPr lang="ru-RU" sz="1800" dirty="0" smtClean="0"/>
              <a:t> </a:t>
            </a:r>
            <a:r>
              <a:rPr lang="ru-RU" sz="1800" dirty="0" err="1" smtClean="0"/>
              <a:t>мовних</a:t>
            </a:r>
            <a:r>
              <a:rPr lang="ru-RU" sz="1800" dirty="0" smtClean="0"/>
              <a:t> і </a:t>
            </a:r>
            <a:r>
              <a:rPr lang="ru-RU" sz="1800" dirty="0" err="1" smtClean="0"/>
              <a:t>вокальних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партій</a:t>
            </a:r>
            <a:r>
              <a:rPr lang="ru-RU" sz="1800" dirty="0" smtClean="0"/>
              <a:t> , </a:t>
            </a:r>
            <a:r>
              <a:rPr lang="ru-RU" sz="1800" dirty="0" err="1" smtClean="0"/>
              <a:t>музики</a:t>
            </a:r>
            <a:r>
              <a:rPr lang="ru-RU" sz="1800" dirty="0" smtClean="0"/>
              <a:t> , </a:t>
            </a:r>
            <a:r>
              <a:rPr lang="ru-RU" sz="1800" dirty="0" err="1" smtClean="0"/>
              <a:t>танцю</a:t>
            </a:r>
            <a:r>
              <a:rPr lang="ru-RU" sz="1800" dirty="0" smtClean="0"/>
              <a:t> , акробатики. </a:t>
            </a:r>
            <a:r>
              <a:rPr lang="ru-RU" sz="1800" dirty="0" err="1" smtClean="0"/>
              <a:t>Музика</a:t>
            </a:r>
            <a:r>
              <a:rPr lang="ru-RU" sz="1800" dirty="0" smtClean="0"/>
              <a:t> </a:t>
            </a:r>
            <a:r>
              <a:rPr lang="ru-RU" sz="1800" dirty="0" err="1" smtClean="0"/>
              <a:t>підбиралася</a:t>
            </a:r>
            <a:r>
              <a:rPr lang="ru-RU" sz="1800" dirty="0" smtClean="0"/>
              <a:t> самим драматургом з </a:t>
            </a:r>
            <a:r>
              <a:rPr lang="ru-RU" sz="1800" dirty="0" err="1" smtClean="0"/>
              <a:t>традиційних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китайських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мелодій</a:t>
            </a:r>
            <a:r>
              <a:rPr lang="ru-RU" sz="1800" dirty="0" smtClean="0"/>
              <a:t> - вони переходили з одного спектаклю в </a:t>
            </a:r>
            <a:r>
              <a:rPr lang="ru-RU" sz="1800" dirty="0" err="1" smtClean="0"/>
              <a:t>іншій</a:t>
            </a:r>
            <a:r>
              <a:rPr lang="ru-RU" sz="1800" dirty="0" smtClean="0"/>
              <a:t>. Драматург ж давав </a:t>
            </a:r>
            <a:r>
              <a:rPr lang="ru-RU" sz="1800" dirty="0" err="1" smtClean="0"/>
              <a:t>поради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трактуванні</a:t>
            </a:r>
            <a:r>
              <a:rPr lang="ru-RU" sz="1800" dirty="0" smtClean="0"/>
              <a:t> п'єс.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важливі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сцени</a:t>
            </a:r>
            <a:r>
              <a:rPr lang="ru-RU" sz="1800" dirty="0" smtClean="0"/>
              <a:t> </a:t>
            </a:r>
            <a:r>
              <a:rPr lang="ru-RU" sz="1800" dirty="0" err="1" smtClean="0"/>
              <a:t>розігрувалися</a:t>
            </a:r>
            <a:r>
              <a:rPr lang="ru-RU" sz="1800" dirty="0" smtClean="0"/>
              <a:t> в </a:t>
            </a:r>
            <a:r>
              <a:rPr lang="ru-RU" sz="1800" dirty="0" err="1" smtClean="0"/>
              <a:t>уповільненому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ритмі</a:t>
            </a:r>
            <a:r>
              <a:rPr lang="ru-RU" sz="1800" dirty="0" smtClean="0"/>
              <a:t> , з </a:t>
            </a:r>
            <a:r>
              <a:rPr lang="ru-RU" sz="1800" dirty="0" err="1" smtClean="0"/>
              <a:t>численними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дрібними</a:t>
            </a:r>
            <a:r>
              <a:rPr lang="ru-RU" sz="1800" dirty="0" smtClean="0"/>
              <a:t> </a:t>
            </a:r>
            <a:r>
              <a:rPr lang="ru-RU" sz="1800" dirty="0" err="1" smtClean="0"/>
              <a:t>подробицями</a:t>
            </a:r>
            <a:r>
              <a:rPr lang="ru-RU" sz="1800" dirty="0" smtClean="0"/>
              <a:t>.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 </a:t>
            </a:r>
            <a:r>
              <a:rPr lang="ru-RU" sz="1800" dirty="0" err="1" smtClean="0"/>
              <a:t>представлялися</a:t>
            </a:r>
            <a:r>
              <a:rPr lang="ru-RU" sz="1800" dirty="0" smtClean="0"/>
              <a:t> на </a:t>
            </a:r>
            <a:r>
              <a:rPr lang="ru-RU" sz="1800" dirty="0" err="1" smtClean="0"/>
              <a:t>порожній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сцені</a:t>
            </a:r>
            <a:r>
              <a:rPr lang="ru-RU" sz="1800" dirty="0" smtClean="0"/>
              <a:t> , що давало </a:t>
            </a:r>
            <a:r>
              <a:rPr lang="ru-RU" sz="1800" dirty="0" err="1" smtClean="0"/>
              <a:t>можливість</a:t>
            </a:r>
            <a:r>
              <a:rPr lang="ru-RU" sz="1800" dirty="0" smtClean="0"/>
              <a:t> </a:t>
            </a:r>
            <a:r>
              <a:rPr lang="ru-RU" sz="1800" dirty="0" err="1" smtClean="0"/>
              <a:t>вільного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переміщення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дійових</a:t>
            </a:r>
            <a:r>
              <a:rPr lang="ru-RU" sz="1800" dirty="0" smtClean="0"/>
              <a:t> </a:t>
            </a:r>
            <a:r>
              <a:rPr lang="ru-RU" sz="1800" dirty="0" err="1" smtClean="0"/>
              <a:t>осіб</a:t>
            </a:r>
            <a:r>
              <a:rPr lang="ru-RU" sz="1800" dirty="0" smtClean="0"/>
              <a:t> як у </a:t>
            </a:r>
            <a:r>
              <a:rPr lang="ru-RU" sz="1800" dirty="0" err="1" smtClean="0"/>
              <a:t>часі</a:t>
            </a:r>
            <a:r>
              <a:rPr lang="ru-RU" sz="1800" dirty="0" smtClean="0"/>
              <a:t> , так і в </a:t>
            </a:r>
            <a:r>
              <a:rPr lang="ru-RU" sz="1800" dirty="0" err="1" smtClean="0"/>
              <a:t>просторі</a:t>
            </a:r>
            <a:r>
              <a:rPr lang="ru-RU" sz="1800" dirty="0" smtClean="0"/>
              <a:t>. Про </a:t>
            </a:r>
            <a:r>
              <a:rPr lang="ru-RU" sz="1800" dirty="0" err="1" smtClean="0"/>
              <a:t>цих</a:t>
            </a:r>
            <a:r>
              <a:rPr lang="ru-RU" sz="1800" dirty="0" smtClean="0"/>
              <a:t> </a:t>
            </a:r>
            <a:r>
              <a:rPr lang="ru-RU" sz="1800" dirty="0" err="1" smtClean="0"/>
              <a:t>змінах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</a:t>
            </a:r>
            <a:r>
              <a:rPr lang="ru-RU" sz="1800" dirty="0" smtClean="0"/>
              <a:t> </a:t>
            </a:r>
            <a:r>
              <a:rPr lang="ru-RU" sz="1800" dirty="0" err="1" smtClean="0"/>
              <a:t>усно</a:t>
            </a:r>
            <a:r>
              <a:rPr lang="ru-RU" sz="1800" dirty="0" smtClean="0"/>
              <a:t> </a:t>
            </a:r>
            <a:r>
              <a:rPr lang="ru-RU" sz="1800" dirty="0" err="1" smtClean="0"/>
              <a:t>сповіщав</a:t>
            </a:r>
            <a:r>
              <a:rPr lang="ru-RU" sz="1800" dirty="0" smtClean="0"/>
              <a:t> </a:t>
            </a:r>
            <a:r>
              <a:rPr lang="ru-RU" sz="1800" dirty="0" err="1" smtClean="0"/>
              <a:t>глядачів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70848"/>
            <a:ext cx="1115616" cy="587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holidaym.ru/article/PHOTOS/Japan/theatre/theat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852936"/>
            <a:ext cx="3851920" cy="2888940"/>
          </a:xfrm>
          <a:prstGeom prst="rect">
            <a:avLst/>
          </a:prstGeom>
          <a:noFill/>
        </p:spPr>
      </p:pic>
      <p:pic>
        <p:nvPicPr>
          <p:cNvPr id="19460" name="Picture 4" descr="http://pics.livejournal.com/kassade/pic/001tf5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10024"/>
            <a:ext cx="4267200" cy="284797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2184" y="620688"/>
            <a:ext cx="5121816" cy="2650306"/>
          </a:xfrm>
        </p:spPr>
        <p:txBody>
          <a:bodyPr>
            <a:noAutofit/>
          </a:bodyPr>
          <a:lstStyle/>
          <a:p>
            <a:r>
              <a:rPr lang="ru-RU" sz="1800" dirty="0" smtClean="0"/>
              <a:t>Для </a:t>
            </a:r>
            <a:r>
              <a:rPr lang="ru-RU" sz="1800" dirty="0" err="1" smtClean="0"/>
              <a:t>вистав</a:t>
            </a:r>
            <a:r>
              <a:rPr lang="ru-RU" sz="1800" dirty="0" smtClean="0"/>
              <a:t> </a:t>
            </a:r>
            <a:r>
              <a:rPr lang="ru-RU" sz="1800" dirty="0" err="1" smtClean="0"/>
              <a:t>цзацзюй</a:t>
            </a:r>
            <a:r>
              <a:rPr lang="ru-RU" sz="1800" dirty="0" smtClean="0"/>
              <a:t> </a:t>
            </a:r>
            <a:r>
              <a:rPr lang="ru-RU" sz="1800" dirty="0" err="1" smtClean="0"/>
              <a:t>використовувалися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типи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будівель</a:t>
            </a:r>
            <a:r>
              <a:rPr lang="ru-RU" sz="1800" dirty="0" smtClean="0"/>
              <a:t>: </a:t>
            </a:r>
            <a:r>
              <a:rPr lang="ru-RU" sz="1800" dirty="0" err="1" smtClean="0"/>
              <a:t>балагани</a:t>
            </a:r>
            <a:r>
              <a:rPr lang="ru-RU" sz="1800" dirty="0" smtClean="0"/>
              <a:t> , сцена </a:t>
            </a:r>
            <a:r>
              <a:rPr lang="ru-RU" sz="1800" dirty="0" err="1" smtClean="0"/>
              <a:t>яких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перебувала</a:t>
            </a:r>
            <a:r>
              <a:rPr lang="ru-RU" sz="1800" dirty="0" smtClean="0"/>
              <a:t> в </a:t>
            </a:r>
            <a:r>
              <a:rPr lang="ru-RU" sz="1800" dirty="0" err="1" smtClean="0"/>
              <a:t>центрі</a:t>
            </a:r>
            <a:r>
              <a:rPr lang="ru-RU" sz="1800" dirty="0" smtClean="0"/>
              <a:t> </a:t>
            </a:r>
            <a:r>
              <a:rPr lang="ru-RU" sz="1800" dirty="0" err="1" smtClean="0"/>
              <a:t>будівлі</a:t>
            </a:r>
            <a:r>
              <a:rPr lang="ru-RU" sz="1800" dirty="0" smtClean="0"/>
              <a:t> і </a:t>
            </a:r>
            <a:r>
              <a:rPr lang="ru-RU" sz="1800" dirty="0" err="1" smtClean="0"/>
              <a:t>нагадувала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циркову</a:t>
            </a:r>
            <a:r>
              <a:rPr lang="ru-RU" sz="1800" dirty="0" smtClean="0"/>
              <a:t> арену , і </a:t>
            </a:r>
            <a:r>
              <a:rPr lang="ru-RU" sz="1800" dirty="0" err="1" smtClean="0"/>
              <a:t>прихрамової</a:t>
            </a:r>
            <a:r>
              <a:rPr lang="ru-RU" sz="1800" dirty="0" smtClean="0"/>
              <a:t> </a:t>
            </a:r>
            <a:r>
              <a:rPr lang="ru-RU" sz="1800" dirty="0" err="1" smtClean="0"/>
              <a:t>сцени</a:t>
            </a:r>
            <a:r>
              <a:rPr lang="ru-RU" sz="1800" dirty="0" smtClean="0"/>
              <a:t> , </a:t>
            </a:r>
            <a:r>
              <a:rPr lang="ru-RU" sz="1800" dirty="0" err="1" smtClean="0"/>
              <a:t>підняті</a:t>
            </a:r>
            <a:r>
              <a:rPr lang="ru-RU" sz="1800" dirty="0" smtClean="0"/>
              <a:t> над землею.</a:t>
            </a:r>
            <a:br>
              <a:rPr lang="ru-RU" sz="1800" dirty="0" smtClean="0"/>
            </a:br>
            <a:r>
              <a:rPr lang="ru-RU" sz="1800" dirty="0" err="1" smtClean="0"/>
              <a:t>Іншою</a:t>
            </a:r>
            <a:r>
              <a:rPr lang="ru-RU" sz="1800" dirty="0" smtClean="0"/>
              <a:t> великою формою </a:t>
            </a:r>
            <a:r>
              <a:rPr lang="ru-RU" sz="1800" dirty="0" err="1" smtClean="0"/>
              <a:t>юаньского</a:t>
            </a:r>
            <a:r>
              <a:rPr lang="ru-RU" sz="1800" dirty="0" smtClean="0"/>
              <a:t> театру </a:t>
            </a:r>
            <a:r>
              <a:rPr lang="ru-RU" sz="1800" dirty="0" err="1" smtClean="0"/>
              <a:t>була</a:t>
            </a:r>
            <a:r>
              <a:rPr lang="ru-RU" sz="1800" dirty="0" smtClean="0"/>
              <a:t> драма </a:t>
            </a:r>
            <a:r>
              <a:rPr lang="ru-RU" sz="1800" dirty="0" err="1" smtClean="0"/>
              <a:t>чуаньці</a:t>
            </a:r>
            <a:r>
              <a:rPr lang="ru-RU" sz="1800" dirty="0" smtClean="0"/>
              <a:t> , яка </a:t>
            </a:r>
            <a:r>
              <a:rPr lang="ru-RU" sz="1800" dirty="0" err="1" smtClean="0"/>
              <a:t>слідувала</a:t>
            </a:r>
            <a:r>
              <a:rPr lang="ru-RU" sz="1800" dirty="0" smtClean="0"/>
              <a:t> в </a:t>
            </a:r>
            <a:r>
              <a:rPr lang="ru-RU" sz="1800" dirty="0" err="1" smtClean="0"/>
              <a:t>чому</a:t>
            </a:r>
            <a:r>
              <a:rPr lang="ru-RU" sz="1800" dirty="0" smtClean="0"/>
              <a:t> </a:t>
            </a:r>
            <a:r>
              <a:rPr lang="ru-RU" sz="1800" dirty="0" err="1" smtClean="0"/>
              <a:t>традиції</a:t>
            </a:r>
            <a:r>
              <a:rPr lang="ru-RU" sz="1800" dirty="0" smtClean="0"/>
              <a:t> </a:t>
            </a:r>
            <a:r>
              <a:rPr lang="ru-RU" sz="1800" dirty="0" err="1" smtClean="0"/>
              <a:t>південної</a:t>
            </a:r>
            <a:r>
              <a:rPr lang="ru-RU" sz="1800" dirty="0" smtClean="0"/>
              <a:t> </a:t>
            </a:r>
            <a:r>
              <a:rPr lang="ru-RU" sz="1800" dirty="0" err="1" smtClean="0"/>
              <a:t>драми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Вистави</a:t>
            </a:r>
            <a:r>
              <a:rPr lang="ru-RU" sz="1800" dirty="0" smtClean="0"/>
              <a:t> , як правило , </a:t>
            </a:r>
            <a:r>
              <a:rPr lang="ru-RU" sz="1800" dirty="0" err="1" smtClean="0"/>
              <a:t>були</a:t>
            </a:r>
            <a:r>
              <a:rPr lang="ru-RU" sz="1800" dirty="0" smtClean="0"/>
              <a:t> </a:t>
            </a:r>
            <a:r>
              <a:rPr lang="ru-RU" sz="1800" dirty="0" err="1" smtClean="0"/>
              <a:t>дуже</a:t>
            </a:r>
            <a:r>
              <a:rPr lang="ru-RU" sz="1800" dirty="0" smtClean="0"/>
              <a:t> великими , </a:t>
            </a:r>
            <a:r>
              <a:rPr lang="ru-RU" sz="1800" dirty="0" err="1" smtClean="0"/>
              <a:t>йшли</a:t>
            </a:r>
            <a:r>
              <a:rPr lang="ru-RU" sz="1800" dirty="0" smtClean="0"/>
              <a:t> по </a:t>
            </a:r>
            <a:r>
              <a:rPr lang="ru-RU" sz="1800" dirty="0" err="1" smtClean="0"/>
              <a:t>кілька</a:t>
            </a:r>
            <a:r>
              <a:rPr lang="ru-RU" sz="1800" dirty="0" smtClean="0"/>
              <a:t> </a:t>
            </a:r>
            <a:r>
              <a:rPr lang="ru-RU" sz="1800" dirty="0" err="1" smtClean="0"/>
              <a:t>днів</a:t>
            </a:r>
            <a:r>
              <a:rPr lang="ru-RU" sz="1800" dirty="0" smtClean="0"/>
              <a:t> </a:t>
            </a:r>
            <a:r>
              <a:rPr lang="ru-RU" sz="1800" dirty="0" err="1" smtClean="0"/>
              <a:t>поспіль</a:t>
            </a:r>
            <a:r>
              <a:rPr lang="ru-RU" sz="1800" dirty="0" smtClean="0"/>
              <a:t>. </a:t>
            </a:r>
            <a:r>
              <a:rPr lang="ru-RU" sz="1800" dirty="0" err="1" smtClean="0"/>
              <a:t>Подальший</a:t>
            </a:r>
            <a:r>
              <a:rPr lang="ru-RU" sz="1800" dirty="0" smtClean="0"/>
              <a:t> </a:t>
            </a:r>
            <a:r>
              <a:rPr lang="ru-RU" sz="1800" dirty="0" err="1" smtClean="0"/>
              <a:t>розвиток</a:t>
            </a:r>
            <a:r>
              <a:rPr lang="ru-RU" sz="1800" dirty="0" smtClean="0"/>
              <a:t> </a:t>
            </a:r>
            <a:r>
              <a:rPr lang="ru-RU" sz="1800" dirty="0" err="1" smtClean="0"/>
              <a:t>китайського</a:t>
            </a:r>
            <a:r>
              <a:rPr lang="ru-RU" sz="1800" dirty="0" smtClean="0"/>
              <a:t> театру </a:t>
            </a:r>
            <a:r>
              <a:rPr lang="ru-RU" sz="1800" dirty="0" err="1" smtClean="0"/>
              <a:t>відноситься</a:t>
            </a:r>
            <a:r>
              <a:rPr lang="ru-RU" sz="1800" dirty="0" smtClean="0"/>
              <a:t> до </a:t>
            </a:r>
            <a:r>
              <a:rPr lang="en-US" sz="1800" dirty="0" smtClean="0"/>
              <a:t>XIV -XVII </a:t>
            </a:r>
            <a:r>
              <a:rPr lang="ru-RU" sz="1800" dirty="0" err="1" smtClean="0"/>
              <a:t>століть</a:t>
            </a:r>
            <a:r>
              <a:rPr lang="ru-RU" sz="1800" dirty="0" smtClean="0"/>
              <a:t>. У </a:t>
            </a:r>
            <a:r>
              <a:rPr lang="ru-RU" sz="1800" dirty="0" err="1" smtClean="0"/>
              <a:t>цей</a:t>
            </a:r>
            <a:r>
              <a:rPr lang="ru-RU" sz="1800" dirty="0" smtClean="0"/>
              <a:t> </a:t>
            </a:r>
            <a:r>
              <a:rPr lang="ru-RU" sz="1800" dirty="0" err="1" smtClean="0"/>
              <a:t>період</a:t>
            </a:r>
            <a:r>
              <a:rPr lang="ru-RU" sz="1800" dirty="0" smtClean="0"/>
              <a:t> </a:t>
            </a:r>
            <a:r>
              <a:rPr lang="ru-RU" sz="1800" dirty="0" err="1" smtClean="0"/>
              <a:t>виникають</a:t>
            </a:r>
            <a:r>
              <a:rPr lang="ru-RU" sz="1800" dirty="0" smtClean="0"/>
              <a:t> два </a:t>
            </a:r>
            <a:r>
              <a:rPr lang="ru-RU" sz="1800" dirty="0" err="1" smtClean="0"/>
              <a:t>найбільших</a:t>
            </a:r>
            <a:r>
              <a:rPr lang="ru-RU" sz="1800" dirty="0" smtClean="0"/>
              <a:t> напрямки </a:t>
            </a:r>
            <a:r>
              <a:rPr lang="ru-RU" sz="1800" dirty="0" err="1" smtClean="0"/>
              <a:t>китайського</a:t>
            </a:r>
            <a:r>
              <a:rPr lang="ru-RU" sz="1800" dirty="0" smtClean="0"/>
              <a:t> театру - </a:t>
            </a:r>
            <a:r>
              <a:rPr lang="ru-RU" sz="1800" dirty="0" err="1" smtClean="0"/>
              <a:t>іянское</a:t>
            </a:r>
            <a:r>
              <a:rPr lang="ru-RU" sz="1800" dirty="0" smtClean="0"/>
              <a:t> і </a:t>
            </a:r>
            <a:r>
              <a:rPr lang="ru-RU" sz="1800" dirty="0" err="1" smtClean="0"/>
              <a:t>куньшаньское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301208"/>
            <a:ext cx="971600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http://otvetin.ru/uploads/posts/2009-11/1259478989_36445100_044kustodiev_balaga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789040"/>
            <a:ext cx="3384991" cy="2924944"/>
          </a:xfrm>
          <a:prstGeom prst="rect">
            <a:avLst/>
          </a:prstGeom>
          <a:noFill/>
        </p:spPr>
      </p:pic>
      <p:pic>
        <p:nvPicPr>
          <p:cNvPr id="18436" name="Picture 4" descr="http://vatanym.ru/content/images/vs207_art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0648"/>
            <a:ext cx="2857500" cy="443865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498080" cy="266429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Іянскій</a:t>
            </a:r>
            <a:r>
              <a:rPr lang="ru-RU" sz="2400" dirty="0" smtClean="0"/>
              <a:t> </a:t>
            </a:r>
            <a:r>
              <a:rPr lang="ru-RU" sz="2400" dirty="0" smtClean="0"/>
              <a:t>театр зародився в провінції Цзянси - для нього характерне звернення до народної тематики, народним мелодіям. Спочатку уявлення цього театру складалися з коротеньких п'єс на сюжети з життя ремісників і кустарів. Надалі актори іянского театру стали ставити п'єси на сюжети популярних романів.</a:t>
            </a:r>
            <a:endParaRPr lang="ru-RU" sz="2400" dirty="0"/>
          </a:p>
        </p:txBody>
      </p:sp>
      <p:pic>
        <p:nvPicPr>
          <p:cNvPr id="21510" name="Picture 6" descr="http://upload.wikimedia.org/wikipedia/ru/9/94/%D0%9E%D1%80%D0%BA%D0%B5%D1%81%D1%82%D1%80._%D0%9C%D1%80%D0%B0%D0%BC%D0%BE%D1%80%D0%BD%D1%8B%D0%B9_%D1%80%D0%B5%D0%BB%D1%8C%D0%B5%D1%84_%D0%B8%D0%B7_%D0%B3%D1%80%D0%BE%D0%B1%D0%BD%D0%B8%D1%86%D1%8B_%D0%92%D0%B0%D0%BD_%D0%A7%D1%83%D1%87%D0%B6%D0%B8._924%D0%B3._%D0%98%D0%BD%D1%81%D1%82-%D1%82_%D0%BA%D1%83%D0%BB%D1%8C%D1%82%D1%83%D1%80%D0%BD%D1%8B%D1%85_%D1%80%D0%B5%D0%BB%D0%B8%D0%BA%D1%82%D0%BE%D0%B2_%D0%BF%D1%80%D0%BE%D0%B2.%D0%A5%D1%8D%D0%B1%D0%B5%D0%B9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1095" y="2564904"/>
            <a:ext cx="4822905" cy="2708920"/>
          </a:xfrm>
          <a:prstGeom prst="rect">
            <a:avLst/>
          </a:prstGeom>
          <a:noFill/>
        </p:spPr>
      </p:pic>
      <p:pic>
        <p:nvPicPr>
          <p:cNvPr id="21508" name="Picture 4" descr="http://upload.wikimedia.org/wikipedia/commons/8/8e/Chinese_thea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933056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3816424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Інше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велике</a:t>
            </a:r>
            <a:r>
              <a:rPr lang="ru-RU" sz="2400" dirty="0" smtClean="0"/>
              <a:t> </a:t>
            </a:r>
            <a:r>
              <a:rPr lang="ru-RU" sz="2400" dirty="0" err="1" smtClean="0"/>
              <a:t>театральне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напрямок</a:t>
            </a:r>
            <a:r>
              <a:rPr lang="ru-RU" sz="2400" dirty="0" smtClean="0"/>
              <a:t> цього </a:t>
            </a:r>
            <a:r>
              <a:rPr lang="ru-RU" sz="2400" dirty="0" err="1" smtClean="0"/>
              <a:t>періоду</a:t>
            </a:r>
            <a:r>
              <a:rPr lang="ru-RU" sz="2400" dirty="0" smtClean="0"/>
              <a:t> - </a:t>
            </a:r>
            <a:r>
              <a:rPr lang="ru-RU" sz="2400" dirty="0" err="1" smtClean="0"/>
              <a:t>куньшаньськая</a:t>
            </a:r>
            <a:r>
              <a:rPr lang="ru-RU" sz="2400" dirty="0" smtClean="0"/>
              <a:t> театр - </a:t>
            </a:r>
            <a:r>
              <a:rPr lang="ru-RU" sz="2400" dirty="0" err="1" smtClean="0"/>
              <a:t>виник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місці</a:t>
            </a:r>
            <a:r>
              <a:rPr lang="ru-RU" sz="2400" dirty="0" smtClean="0"/>
              <a:t> </a:t>
            </a:r>
            <a:r>
              <a:rPr lang="ru-RU" sz="2400" dirty="0" err="1" smtClean="0"/>
              <a:t>Куньшань</a:t>
            </a:r>
            <a:r>
              <a:rPr lang="ru-RU" sz="2400" dirty="0" smtClean="0"/>
              <a:t> (</a:t>
            </a:r>
            <a:r>
              <a:rPr lang="ru-RU" sz="2400" dirty="0" err="1" smtClean="0"/>
              <a:t>провінція</a:t>
            </a:r>
            <a:r>
              <a:rPr lang="ru-RU" sz="2400" dirty="0" smtClean="0"/>
              <a:t> </a:t>
            </a:r>
            <a:r>
              <a:rPr lang="ru-RU" sz="2400" dirty="0" err="1" smtClean="0"/>
              <a:t>Цзянсі</a:t>
            </a:r>
            <a:r>
              <a:rPr lang="ru-RU" sz="2400" dirty="0" smtClean="0"/>
              <a:t>) .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улюблене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відпочинку</a:t>
            </a:r>
            <a:r>
              <a:rPr lang="ru-RU" sz="2400" dirty="0" smtClean="0"/>
              <a:t> та </a:t>
            </a:r>
            <a:r>
              <a:rPr lang="ru-RU" sz="2400" dirty="0" err="1" smtClean="0"/>
              <a:t>розваги</a:t>
            </a:r>
            <a:r>
              <a:rPr lang="ru-RU" sz="2400" dirty="0" smtClean="0"/>
              <a:t> </a:t>
            </a:r>
            <a:r>
              <a:rPr lang="ru-RU" sz="2400" dirty="0" err="1" smtClean="0"/>
              <a:t>китайської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аристократії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Цей театр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придворним</a:t>
            </a:r>
            <a:r>
              <a:rPr lang="ru-RU" sz="2400" dirty="0" smtClean="0"/>
              <a:t> . </a:t>
            </a:r>
            <a:r>
              <a:rPr lang="ru-RU" sz="2400" dirty="0" err="1" smtClean="0"/>
              <a:t>Вистави</a:t>
            </a:r>
            <a:r>
              <a:rPr lang="ru-RU" sz="2400" dirty="0" smtClean="0"/>
              <a:t> </a:t>
            </a:r>
            <a:r>
              <a:rPr lang="ru-RU" sz="2400" dirty="0" err="1" smtClean="0"/>
              <a:t>розігрувалися</a:t>
            </a:r>
            <a:r>
              <a:rPr lang="ru-RU" sz="2400" dirty="0" smtClean="0"/>
              <a:t> </a:t>
            </a:r>
            <a:r>
              <a:rPr lang="ru-RU" sz="2400" dirty="0" err="1" smtClean="0"/>
              <a:t>звичайно</a:t>
            </a:r>
            <a:r>
              <a:rPr lang="ru-RU" sz="2400" dirty="0" smtClean="0"/>
              <a:t> у </a:t>
            </a:r>
            <a:r>
              <a:rPr lang="ru-RU" sz="2400" dirty="0" err="1" smtClean="0"/>
              <a:t>вітальнях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в </a:t>
            </a:r>
            <a:r>
              <a:rPr lang="ru-RU" sz="2400" dirty="0" err="1" smtClean="0"/>
              <a:t>палацовому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залі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На </a:t>
            </a:r>
            <a:r>
              <a:rPr lang="ru-RU" sz="2400" dirty="0" err="1" smtClean="0"/>
              <a:t>відміну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іянского театру ,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 </a:t>
            </a:r>
            <a:r>
              <a:rPr lang="ru-RU" sz="2400" dirty="0" err="1" smtClean="0"/>
              <a:t>якого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будувалася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різноманітних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ритмічних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малюнках</a:t>
            </a:r>
            <a:r>
              <a:rPr lang="ru-RU" sz="2400" dirty="0" smtClean="0"/>
              <a:t> , для </a:t>
            </a:r>
            <a:r>
              <a:rPr lang="ru-RU" sz="2400" dirty="0" err="1" smtClean="0"/>
              <a:t>куньшаньськая</a:t>
            </a:r>
            <a:r>
              <a:rPr lang="ru-RU" sz="2400" dirty="0" smtClean="0"/>
              <a:t> театру характерна велика </a:t>
            </a:r>
            <a:r>
              <a:rPr lang="ru-RU" sz="2400" dirty="0" err="1" smtClean="0"/>
              <a:t>мелодійне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різноманітність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Музика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вистав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створювалася</a:t>
            </a:r>
            <a:r>
              <a:rPr lang="ru-RU" sz="2400" dirty="0" smtClean="0"/>
              <a:t> </a:t>
            </a:r>
            <a:r>
              <a:rPr lang="ru-RU" sz="2400" dirty="0" err="1" smtClean="0"/>
              <a:t>композіторамі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5040560" cy="674136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Амплуа </a:t>
            </a:r>
            <a:r>
              <a:rPr lang="ru-RU" sz="2800" dirty="0" err="1" smtClean="0"/>
              <a:t>традиційного</a:t>
            </a:r>
            <a:r>
              <a:rPr lang="ru-RU" sz="2800" dirty="0" smtClean="0"/>
              <a:t> тетра :</a:t>
            </a:r>
            <a:br>
              <a:rPr lang="ru-RU" sz="2800" dirty="0" smtClean="0"/>
            </a:br>
            <a:r>
              <a:rPr lang="ru-RU" sz="2800" dirty="0" smtClean="0"/>
              <a:t>1.Шен - </a:t>
            </a:r>
            <a:r>
              <a:rPr lang="ru-RU" sz="2800" dirty="0" err="1" smtClean="0"/>
              <a:t>позитивні</a:t>
            </a:r>
            <a:r>
              <a:rPr lang="ru-RU" sz="2800" dirty="0" smtClean="0"/>
              <a:t> </a:t>
            </a:r>
            <a:r>
              <a:rPr lang="ru-RU" sz="2800" dirty="0" err="1" smtClean="0"/>
              <a:t>чоловічі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2 . Данина - </a:t>
            </a:r>
            <a:r>
              <a:rPr lang="ru-RU" sz="2800" dirty="0" err="1" smtClean="0"/>
              <a:t>жіночі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3 . Амплуа </a:t>
            </a:r>
            <a:r>
              <a:rPr lang="ru-RU" sz="2800" dirty="0" err="1" smtClean="0"/>
              <a:t>цзин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дахуалянь</a:t>
            </a:r>
            <a:r>
              <a:rPr lang="ru-RU" sz="2800" dirty="0" smtClean="0"/>
              <a:t> - </a:t>
            </a:r>
            <a:r>
              <a:rPr lang="ru-RU" sz="2800" dirty="0" err="1" smtClean="0"/>
              <a:t>характерні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 , </a:t>
            </a:r>
            <a:r>
              <a:rPr lang="ru-RU" sz="2800" dirty="0" err="1" smtClean="0"/>
              <a:t>позитивні</a:t>
            </a:r>
            <a:r>
              <a:rPr lang="ru-RU" sz="2800" dirty="0" smtClean="0"/>
              <a:t> і </a:t>
            </a:r>
            <a:r>
              <a:rPr lang="ru-RU" sz="2800" dirty="0" err="1" smtClean="0"/>
              <a:t>негативні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4.Чоу - </a:t>
            </a:r>
            <a:r>
              <a:rPr lang="ru-RU" sz="2800" dirty="0" err="1" smtClean="0"/>
              <a:t>комічні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5 . Мо - </a:t>
            </a:r>
            <a:r>
              <a:rPr lang="ru-RU" sz="2800" dirty="0" err="1" smtClean="0"/>
              <a:t>другорядні</a:t>
            </a:r>
            <a:r>
              <a:rPr lang="ru-RU" sz="2800" dirty="0" smtClean="0"/>
              <a:t> </a:t>
            </a:r>
            <a:r>
              <a:rPr lang="ru-RU" sz="2800" dirty="0" err="1" smtClean="0"/>
              <a:t>ролі</a:t>
            </a:r>
            <a:r>
              <a:rPr lang="ru-RU" sz="28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4797152"/>
            <a:ext cx="1224136" cy="64807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7410" name="Picture 2" descr="http://upload.wikimedia.org/wikipedia/commons/4/42/Tan_Xinpei_Dingjunshan_19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548680"/>
            <a:ext cx="3111624" cy="5629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156</TotalTime>
  <Words>944</Words>
  <Application>Microsoft Office PowerPoint</Application>
  <PresentationFormat>Экран (4:3)</PresentationFormat>
  <Paragraphs>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Театр Китаю</vt:lpstr>
      <vt:lpstr>У китайській мові ієрогліф, що означає поняття «театр» («видовище, гра»), складається з двох частин. Ліва («сюй») означає «порожнеча», що розуміється як осередок величезної внутрішньої енергії, яка є початком всього сущого на землі. Права частина («ге») - «бойова сокира»</vt:lpstr>
      <vt:lpstr>Становлення театрального мистецтва Китаю прийнято відносити до початку XII століття. </vt:lpstr>
      <vt:lpstr>Подальший розвиток пісенно- танцювальних форм уявлень відбувається Танскую епоху ( VII- IX століття н . Е. . ) . Великою популярністю користуються театралізовані танцювальні вистави на історичні сюжети Тут було поєднання розмовної мови , співу , танцю , пантоміми , акробатики. ) . У уявлення включаються і п'єски - діалоги комічного характеру . Тут вперше з'являються стійкі амплуа - винахідливого вістряка ццань - цзюня і цаньгу . </vt:lpstr>
      <vt:lpstr>До XIII -XIV століть відноситься розквіт драми цзацзюй . Своєрідність театрального мистецтва Китаю будувалося на поєднанні мовних і вокальних партій , музики , танцю , акробатики. Музика підбиралася самим драматургом з традиційних китайських мелодій - вони переходили з одного спектаклю в іншій. Драматург ж давав поради по трактуванні п'єс. Найбільш важливі сцени розігрувалися в уповільненому ритмі , з численними дрібними подробицями. Вистави представлялися на порожній сцені , що давало можливість вільного переміщення дійових осіб як у часі , так і в просторі. Про цих змінах актор усно сповіщав глядачів.</vt:lpstr>
      <vt:lpstr>Для вистав цзацзюй використовувалися два типи будівель: балагани , сцена яких перебувала в центрі будівлі і нагадувала циркову арену , і прихрамової сцени , підняті над землею. Іншою великою формою юаньского театру була драма чуаньці , яка слідувала в чому традиції південної драми. Вистави , як правило , були дуже великими , йшли по кілька днів поспіль. Подальший розвиток китайського театру відноситься до XIV -XVII століть. У цей період виникають два найбільших напрямки китайського театру - іянское і куньшаньское</vt:lpstr>
      <vt:lpstr>Іянскій театр зародився в провінції Цзянси - для нього характерне звернення до народної тематики, народним мелодіям. Спочатку уявлення цього театру складалися з коротеньких п'єс на сюжети з життя ремісників і кустарів. Надалі актори іянского театру стали ставити п'єси на сюжети популярних романів.</vt:lpstr>
      <vt:lpstr>Інше велике театральне напрямок цього періоду - куньшаньськая театр - виник у місці Куньшань (провінція Цзянсі) . Це було улюблене місце відпочинку та розваги китайської аристократії. Цей театр був придворним . Вистави розігрувалися звичайно у вітальнях або в палацовому залі. На відміну від іянского театру , музика якого будувалася на різноманітних ритмічних малюнках , для куньшаньськая театру характерна велика мелодійне різноманітність. Музика до вистав створювалася композіторамі</vt:lpstr>
      <vt:lpstr> Амплуа традиційного тетра : 1.Шен - позитивні чоловічі ролі. 2 . Данина - жіночі ролі. 3 . Амплуа цзин або дахуалянь - характерні ролі , позитивні і негативні. 4.Чоу - комічні ролі. 5 . Мо - другорядні ролі. </vt:lpstr>
      <vt:lpstr>Пекінська опера - одна з форм традиційного китайського театру. Виникла в кінці XVIII століття і стала повною мірою розроблена і визнана в середині XIX століття. Поєднує в собі музику, вокальне виконання, пантоміми, танці та акробатіку.</vt:lpstr>
      <vt:lpstr>Чуаньцзюй (сичуанська опера) - популярна в провінціях Сичуань, Гуйчжоу і Юньнань. Це головна форма місцевого театру в південно-західному Китаї. Її найхарактерніша риса - спів високим голосом. Ханьцзюй (хубейськая опера)-стара театральна форма, що виникла в провінції Хубей. Дуже багата у вокальному відношенні, налічує понад 400 мелодій.</vt:lpstr>
      <vt:lpstr>Театр тіней - форма візуального мистецтва, що зародилася в Азії понад 1500 років тому. Театр тіней використовує великий напівпрозорий екран і плоскі кольорові маріонетки, керовані на тонких паличках. Маріонетки туляться до екрану ззаду і стають відни.</vt:lpstr>
      <vt:lpstr>Театр ляльок - одна з різновидів лялькового виду просторово-часового мистецтва, в який входять мультиплікаційне і не мультиплікаційне анімаційне кіномистецтво, лялькове мистецтво естради та художні лялькові програми телевіденія</vt:lpstr>
      <vt:lpstr>Слайд 14</vt:lpstr>
      <vt:lpstr>Слайд 15</vt:lpstr>
      <vt:lpstr>Китайська кухня </vt:lpstr>
      <vt:lpstr>Китайська кухня поділяється на кілька основних груп, кожна з яких має свої особливості: сичуаньську, шаньдуньську, гуандунську та шанхайську. Диференціація відбулася історично за географічним принципом. Відмінності цих кухонь тісно пов'язані з традиціями і культурою кожного окремого регіону</vt:lpstr>
      <vt:lpstr>Сичуаньська кухня </vt:lpstr>
      <vt:lpstr>Гуандунська кухня </vt:lpstr>
      <vt:lpstr>Шанхайська кухня</vt:lpstr>
      <vt:lpstr>Шаньдуньска кухня </vt:lpstr>
      <vt:lpstr>Традиції та сучасність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19</cp:revision>
  <dcterms:modified xsi:type="dcterms:W3CDTF">2013-11-27T17:43:11Z</dcterms:modified>
</cp:coreProperties>
</file>