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9" r:id="rId4"/>
    <p:sldId id="258" r:id="rId5"/>
    <p:sldId id="257" r:id="rId6"/>
    <p:sldId id="261" r:id="rId7"/>
    <p:sldId id="266" r:id="rId8"/>
    <p:sldId id="262" r:id="rId9"/>
    <p:sldId id="265" r:id="rId10"/>
    <p:sldId id="267" r:id="rId11"/>
    <p:sldId id="263" r:id="rId12"/>
    <p:sldId id="268" r:id="rId13"/>
    <p:sldId id="269" r:id="rId14"/>
    <p:sldId id="264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66"/>
    <a:srgbClr val="9E227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AF026-3926-4B82-A5A6-7671A94D6414}" type="datetimeFigureOut">
              <a:rPr lang="uk-UA" smtClean="0"/>
              <a:t>05.11.2012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23D29-9937-4BB7-A728-76C94BCE47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71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23D29-9937-4BB7-A728-76C94BCE471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38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FA636-F988-452C-829A-9E8903B0299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0FF7-C800-4128-A38C-F8DC52865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D:\&#1052;&#1086;&#1111;%20&#1076;&#1086;&#1082;&#1091;&#1084;&#1077;&#1085;&#1090;&#1080;\&#1093;&#1091;&#1076;&#1086;&#1078;&#1085;&#1103;%20&#1082;&#1091;&#1083;&#1100;&#1090;&#1091;&#1088;&#1072;\&#1061;&#1091;&#1076;.&#1082;&#1091;&#1083;&#1100;&#1090;.%2010&#1082;&#1083;&#1072;&#1089;\&#1059;&#1082;&#1088;.%20&#1082;&#1091;&#1083;&#1100;&#1090;.%2017-18%20&#1089;&#1090;\&#1052;&#1091;&#1079;&#1080;&#1095;&#1085;&#1072;%20&#1082;&#1091;&#1083;&#1100;&#1090;&#1091;&#1088;&#1072;%2017%20-%2018%20&#1089;&#1090;\&#1042;&#1086;&#1083;&#1086;&#1076;&#1080;&#1084;&#1080;&#1088;%20&#1057;&#1082;&#1091;&#1073;&#1072;&#1082;%20-%20&#1042;&#1089;&#1103;&#1082;&#1086;&#1084;&#1091;%20&#1075;&#1086;&#1088;&#1086;&#1076;&#1091;%20&#1085;&#1088;&#1072;&#1074;%20&#1110;%20&#1087;&#1088;&#1072;&#1074;&#1072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gi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D:\&#1052;&#1086;&#1111;%20&#1076;&#1086;&#1082;&#1091;&#1084;&#1077;&#1085;&#1090;&#1080;\&#1093;&#1091;&#1076;&#1086;&#1078;&#1085;&#1103;%20&#1082;&#1091;&#1083;&#1100;&#1090;&#1091;&#1088;&#1072;\&#1061;&#1091;&#1076;.&#1082;&#1091;&#1083;&#1100;&#1090;.%2010&#1082;&#1083;&#1072;&#1089;\&#1059;&#1082;&#1088;.%20&#1082;&#1091;&#1083;&#1100;&#1090;.%2017-18%20&#1089;&#1090;\&#1052;&#1091;&#1079;&#1080;&#1095;&#1085;&#1072;%20&#1082;&#1091;&#1083;&#1100;&#1090;&#1091;&#1088;&#1072;%2017%20-%2018%20&#1089;&#1090;\645696285_tonnel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D:\&#1052;&#1086;&#1111;%20&#1076;&#1086;&#1082;&#1091;&#1084;&#1077;&#1085;&#1090;&#1080;\&#1093;&#1091;&#1076;&#1086;&#1078;&#1085;&#1103;%20&#1082;&#1091;&#1083;&#1100;&#1090;&#1091;&#1088;&#1072;\&#1061;&#1091;&#1076;.&#1082;&#1091;&#1083;&#1100;&#1090;.%2010&#1082;&#1083;&#1072;&#1089;\&#1059;&#1082;&#1088;.%20&#1082;&#1091;&#1083;&#1100;&#1090;.%2017-18%20&#1089;&#1090;\&#1052;&#1091;&#1079;&#1080;&#1095;&#1085;&#1072;%20&#1082;&#1091;&#1083;&#1100;&#1090;&#1091;&#1088;&#1072;%2017%20-%2018%20&#1089;&#1090;\Dmitry%20Bortnyansky%20My%20Soul%20%20Ensemble%20Vdohnovenjie.fl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hyperlink" Target="file:///D:\&#1052;&#1086;&#1111;%20&#1076;&#1086;&#1082;&#1091;&#1084;&#1077;&#1085;&#1090;&#1080;\&#1093;&#1091;&#1076;&#1086;&#1078;&#1085;&#1103;%20&#1082;&#1091;&#1083;&#1100;&#1090;&#1091;&#1088;&#1072;\&#1061;&#1091;&#1076;.&#1082;&#1091;&#1083;&#1100;&#1090;.%2010&#1082;&#1083;&#1072;&#1089;\&#1059;&#1082;&#1088;.%20&#1082;&#1091;&#1083;&#1100;&#1090;.%2017-18%20&#1089;&#1090;\&#1052;&#1091;&#1079;&#1080;&#1095;&#1085;&#1072;%20&#1082;&#1091;&#1083;&#1100;&#1090;&#1091;&#1088;&#1072;%2017%20-%2018%20&#1089;&#1090;\&#1042;&#1077;&#1076;&#1077;&#1083;&#1100;.&#1061;&#1077;&#1088;&#1091;&#1074;&#1080;&#1084;&#1089;&#1100;&#1082;&#1072;\1848_4.mp3" TargetMode="Externa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http://storinka-m.kiev.ua/uploaded/malyarstvo/05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D:\&#1052;&#1086;&#1111;%20&#1076;&#1086;&#1082;&#1091;&#1084;&#1077;&#1085;&#1090;&#1080;\&#1093;&#1091;&#1076;&#1086;&#1078;&#1085;&#1103;%20&#1082;&#1091;&#1083;&#1100;&#1090;&#1091;&#1088;&#1072;\&#1061;&#1091;&#1076;.&#1082;&#1091;&#1083;&#1100;&#1090;.%2010&#1082;&#1083;&#1072;&#1089;\&#1059;&#1082;&#1088;.%20&#1082;&#1091;&#1083;&#1100;&#1090;.%2017-18%20&#1089;&#1090;\&#1052;&#1091;&#1079;&#1080;&#1095;&#1085;&#1072;%20&#1082;&#1091;&#1083;&#1100;&#1090;&#1091;&#1088;&#1072;%2017%20-%2018%20&#1089;&#1090;\&#1053;&#1077;&#1084;&#1072;%20&#1074;%20&#1089;&#1074;&#1110;&#1090;&#1110;%20&#1087;&#1088;&#1072;&#1074;&#1076;&#1080;(&#1087;&#1089;&#1072;&#1083;&#1100;&#1084;&#1072;),&#1052;&#1080;&#1082;&#1086;&#1083;&#1072;%20&#1058;&#1086;&#1074;&#1082;&#1072;&#1081;&#1083;&#1086;.fl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8976" y="404664"/>
            <a:ext cx="6839255" cy="4572031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Музична </a:t>
            </a:r>
            <a:r>
              <a:rPr lang="uk-UA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культура</a:t>
            </a:r>
            <a:br>
              <a:rPr lang="uk-UA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</a:br>
            <a:r>
              <a:rPr lang="uk-UA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України</a:t>
            </a:r>
            <a:r>
              <a:rPr lang="uk-UA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/>
            </a:r>
            <a:br>
              <a:rPr lang="uk-UA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</a:br>
            <a:r>
              <a:rPr lang="uk-UA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Х</a:t>
            </a:r>
            <a:r>
              <a:rPr lang="en-US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V</a:t>
            </a:r>
            <a:r>
              <a:rPr lang="uk-UA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ІІ – Х</a:t>
            </a:r>
            <a:r>
              <a:rPr lang="en-US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V</a:t>
            </a:r>
            <a:r>
              <a:rPr lang="uk-UA" sz="6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ІІІ століття</a:t>
            </a:r>
            <a:endParaRPr lang="ru-RU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165304"/>
            <a:ext cx="7022014" cy="692696"/>
          </a:xfrm>
        </p:spPr>
        <p:txBody>
          <a:bodyPr>
            <a:normAutofit/>
          </a:bodyPr>
          <a:lstStyle/>
          <a:p>
            <a:r>
              <a:rPr lang="uk-UA" sz="1600" i="1" dirty="0" smtClean="0">
                <a:solidFill>
                  <a:schemeClr val="tx1"/>
                </a:solidFill>
                <a:latin typeface="Georgia" pitchFamily="18" charset="0"/>
              </a:rPr>
              <a:t>Підготувала вчитель </a:t>
            </a:r>
            <a:r>
              <a:rPr lang="uk-UA" sz="1600" i="1" dirty="0" smtClean="0">
                <a:solidFill>
                  <a:schemeClr val="tx1"/>
                </a:solidFill>
                <a:latin typeface="Georgia" pitchFamily="18" charset="0"/>
              </a:rPr>
              <a:t> художньої </a:t>
            </a:r>
            <a:r>
              <a:rPr lang="uk-UA" sz="1600" i="1" dirty="0" smtClean="0">
                <a:solidFill>
                  <a:schemeClr val="tx1"/>
                </a:solidFill>
                <a:latin typeface="Georgia" pitchFamily="18" charset="0"/>
              </a:rPr>
              <a:t>культури</a:t>
            </a:r>
          </a:p>
          <a:p>
            <a:r>
              <a:rPr lang="uk-UA" sz="1600" i="1" dirty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uk-UA" sz="1600" i="1" dirty="0" smtClean="0">
                <a:solidFill>
                  <a:schemeClr val="tx1"/>
                </a:solidFill>
                <a:latin typeface="Georgia" pitchFamily="18" charset="0"/>
              </a:rPr>
              <a:t>ош І – ІІІ ст. </a:t>
            </a:r>
            <a:r>
              <a:rPr lang="uk-UA" sz="1600" i="1" dirty="0" err="1" smtClean="0">
                <a:solidFill>
                  <a:schemeClr val="tx1"/>
                </a:solidFill>
                <a:latin typeface="Georgia" pitchFamily="18" charset="0"/>
              </a:rPr>
              <a:t>с.Мерва</a:t>
            </a:r>
            <a:r>
              <a:rPr lang="uk-UA" sz="16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uk-UA" sz="16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uk-UA" sz="1600" i="1" dirty="0" err="1" smtClean="0">
                <a:solidFill>
                  <a:schemeClr val="tx1"/>
                </a:solidFill>
                <a:latin typeface="Georgia" pitchFamily="18" charset="0"/>
              </a:rPr>
              <a:t>Грицина</a:t>
            </a:r>
            <a:r>
              <a:rPr lang="uk-UA" sz="16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uk-UA" sz="1600" i="1" dirty="0" smtClean="0">
                <a:solidFill>
                  <a:schemeClr val="tx1"/>
                </a:solidFill>
                <a:latin typeface="Georgia" pitchFamily="18" charset="0"/>
              </a:rPr>
              <a:t>О.М.</a:t>
            </a:r>
            <a:endParaRPr lang="ru-RU" sz="1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09825" y="2422224"/>
            <a:ext cx="6858000" cy="203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21" y="4941238"/>
            <a:ext cx="8281555" cy="164698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«Всякому городу </a:t>
            </a:r>
            <a:r>
              <a:rPr lang="uk-UA" sz="36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нрав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 і права»</a:t>
            </a:r>
            <a:endParaRPr lang="uk-UA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4278" r="2258"/>
          <a:stretch/>
        </p:blipFill>
        <p:spPr bwMode="auto">
          <a:xfrm>
            <a:off x="1967345" y="116632"/>
            <a:ext cx="5084619" cy="482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  <p:sp>
        <p:nvSpPr>
          <p:cNvPr id="3" name="Управляющая кнопка: фильм 2">
            <a:hlinkClick r:id="rId4" action="ppaction://hlinkfile" highlightClick="1"/>
          </p:cNvPr>
          <p:cNvSpPr>
            <a:spLocks noChangeAspect="1"/>
          </p:cNvSpPr>
          <p:nvPr/>
        </p:nvSpPr>
        <p:spPr>
          <a:xfrm>
            <a:off x="7649254" y="6143975"/>
            <a:ext cx="540000" cy="540000"/>
          </a:xfrm>
          <a:prstGeom prst="actionButtonMovi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/>
          <a:srcRect l="50011" t="9802" r="32671" b="53983"/>
          <a:stretch>
            <a:fillRect/>
          </a:stretch>
        </p:blipFill>
        <p:spPr bwMode="auto">
          <a:xfrm>
            <a:off x="2000232" y="3071810"/>
            <a:ext cx="170973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БЕРЕЗОВСКИЙ Максим Созонтович (1745-7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1617662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/>
          <a:srcRect l="32718" t="27739" r="55759" b="49178"/>
          <a:stretch>
            <a:fillRect/>
          </a:stretch>
        </p:blipFill>
        <p:spPr bwMode="auto">
          <a:xfrm>
            <a:off x="3857620" y="4572008"/>
            <a:ext cx="15636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1"/>
            <a:ext cx="8715435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</a:t>
            </a:r>
            <a:r>
              <a:rPr lang="uk-UA" sz="3100" dirty="0" smtClean="0">
                <a:solidFill>
                  <a:srgbClr val="C00000"/>
                </a:solidFill>
                <a:latin typeface="Georgia" pitchFamily="18" charset="0"/>
              </a:rPr>
              <a:t>Хоровий концерт та його творці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43108" y="1000108"/>
            <a:ext cx="6715171" cy="550072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Максим Березовський</a:t>
            </a:r>
          </a:p>
          <a:p>
            <a:endParaRPr lang="uk-UA" sz="3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uk-UA" sz="1800" dirty="0" smtClean="0">
              <a:latin typeface="Georgia" pitchFamily="18" charset="0"/>
            </a:endParaRPr>
          </a:p>
          <a:p>
            <a:endParaRPr lang="uk-UA" sz="1800" dirty="0" smtClean="0">
              <a:latin typeface="Georgia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                 Дмитро Бортнянський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endParaRPr lang="uk-UA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  Артемій Ведель</a:t>
            </a:r>
          </a:p>
          <a:p>
            <a:endParaRPr lang="uk-UA" sz="32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22" y="662223"/>
            <a:ext cx="8281555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Georgia" pitchFamily="18" charset="0"/>
              </a:rPr>
              <a:t>Максим Березовський</a:t>
            </a:r>
            <a:r>
              <a:rPr lang="uk-UA" sz="4400" dirty="0" smtClean="0">
                <a:solidFill>
                  <a:srgbClr val="C00000"/>
                </a:solidFill>
              </a:rPr>
              <a:t/>
            </a:r>
            <a:br>
              <a:rPr lang="uk-UA" sz="4400" dirty="0" smtClean="0">
                <a:solidFill>
                  <a:srgbClr val="C00000"/>
                </a:solidFill>
              </a:rPr>
            </a:br>
            <a:r>
              <a:rPr lang="uk-UA" sz="4400" dirty="0" smtClean="0">
                <a:solidFill>
                  <a:srgbClr val="C00000"/>
                </a:solidFill>
              </a:rPr>
              <a:t/>
            </a:r>
            <a:br>
              <a:rPr lang="uk-UA" sz="4400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                                 </a:t>
            </a:r>
            <a:r>
              <a:rPr lang="uk-UA" sz="4900" dirty="0" smtClean="0">
                <a:solidFill>
                  <a:srgbClr val="C00000"/>
                </a:solidFill>
              </a:rPr>
              <a:t>(1745 – 1777)</a:t>
            </a:r>
            <a:r>
              <a:rPr lang="uk-UA" sz="4900" dirty="0">
                <a:solidFill>
                  <a:srgbClr val="C00000"/>
                </a:solidFill>
              </a:rPr>
              <a:t/>
            </a:r>
            <a:br>
              <a:rPr lang="uk-UA" sz="4900" dirty="0">
                <a:solidFill>
                  <a:srgbClr val="C00000"/>
                </a:solidFill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4941168"/>
            <a:ext cx="4104456" cy="1296144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«Вірую»</a:t>
            </a:r>
            <a:endParaRPr lang="uk-UA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17" descr="БЕРЕЗОВСКИЙ Максим Созонтович (1745-77)"/>
          <p:cNvPicPr>
            <a:picLocks noChangeAspect="1" noChangeArrowheads="1"/>
          </p:cNvPicPr>
          <p:nvPr/>
        </p:nvPicPr>
        <p:blipFill rotWithShape="1">
          <a:blip r:embed="rId2" cstate="print"/>
          <a:srcRect t="5797" b="26436"/>
          <a:stretch/>
        </p:blipFill>
        <p:spPr bwMode="auto">
          <a:xfrm>
            <a:off x="683568" y="1556792"/>
            <a:ext cx="3777680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  <p:sp>
        <p:nvSpPr>
          <p:cNvPr id="7" name="Управляющая кнопка: звук 6">
            <a:hlinkClick r:id="rId4" action="ppaction://hlinkfile" highlightClick="1"/>
          </p:cNvPr>
          <p:cNvSpPr>
            <a:spLocks noChangeAspect="1"/>
          </p:cNvSpPr>
          <p:nvPr/>
        </p:nvSpPr>
        <p:spPr>
          <a:xfrm>
            <a:off x="7044057" y="5345561"/>
            <a:ext cx="720000" cy="720000"/>
          </a:xfrm>
          <a:prstGeom prst="actionButtonSound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42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solidFill>
                  <a:srgbClr val="C00000"/>
                </a:solidFill>
                <a:latin typeface="Georgia" pitchFamily="18" charset="0"/>
              </a:rPr>
              <a:t>Дмитро Бортнянський</a:t>
            </a:r>
            <a:br>
              <a:rPr lang="uk-UA" sz="44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dirty="0">
                <a:solidFill>
                  <a:srgbClr val="C00000"/>
                </a:solidFill>
              </a:rPr>
              <a:t> 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                              </a:t>
            </a:r>
            <a:r>
              <a:rPr lang="uk-UA" sz="4900" dirty="0" smtClean="0">
                <a:solidFill>
                  <a:srgbClr val="C00000"/>
                </a:solidFill>
              </a:rPr>
              <a:t>(1751 – 1825)</a:t>
            </a:r>
            <a:endParaRPr lang="uk-UA" sz="4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628" y="5661248"/>
            <a:ext cx="4788849" cy="936105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«Душа моя»</a:t>
            </a:r>
            <a:endParaRPr lang="uk-UA" sz="5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 rotWithShape="1">
          <a:blip r:embed="rId3" cstate="print"/>
          <a:srcRect l="51582" t="11354" r="34881" b="64644"/>
          <a:stretch/>
        </p:blipFill>
        <p:spPr bwMode="auto">
          <a:xfrm>
            <a:off x="753732" y="921759"/>
            <a:ext cx="3456000" cy="41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фильм 6">
            <a:hlinkClick r:id="rId4" action="ppaction://hlinkfile" highlightClick="1"/>
          </p:cNvPr>
          <p:cNvSpPr>
            <a:spLocks noChangeAspect="1"/>
          </p:cNvSpPr>
          <p:nvPr/>
        </p:nvSpPr>
        <p:spPr>
          <a:xfrm>
            <a:off x="7020272" y="5577236"/>
            <a:ext cx="576000" cy="576000"/>
          </a:xfrm>
          <a:prstGeom prst="actionButtonMovi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40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4241" t="7323" r="26907" b="62251"/>
          <a:stretch>
            <a:fillRect/>
          </a:stretch>
        </p:blipFill>
        <p:spPr>
          <a:xfrm>
            <a:off x="1571604" y="1714488"/>
            <a:ext cx="6040437" cy="4530725"/>
          </a:xfrm>
          <a:prstGeom prst="rect">
            <a:avLst/>
          </a:prstGeom>
          <a:noFill/>
          <a:ln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Пам</a:t>
            </a:r>
            <a:r>
              <a:rPr lang="en-US" b="1" dirty="0" smtClean="0">
                <a:solidFill>
                  <a:srgbClr val="C00000"/>
                </a:solidFill>
              </a:rPr>
              <a:t>’</a:t>
            </a:r>
            <a:r>
              <a:rPr lang="uk-UA" b="1" dirty="0" err="1" smtClean="0">
                <a:solidFill>
                  <a:srgbClr val="C00000"/>
                </a:solidFill>
              </a:rPr>
              <a:t>ятник</a:t>
            </a:r>
            <a:r>
              <a:rPr lang="uk-UA" b="1" dirty="0" smtClean="0">
                <a:solidFill>
                  <a:srgbClr val="C00000"/>
                </a:solidFill>
              </a:rPr>
              <a:t> Бортнянському у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Нью-Йорку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23" y="476672"/>
            <a:ext cx="8281554" cy="3627512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C00000"/>
                </a:solidFill>
                <a:latin typeface="Georgia" pitchFamily="18" charset="0"/>
              </a:rPr>
              <a:t>Артемій </a:t>
            </a:r>
            <a:r>
              <a:rPr lang="uk-UA" sz="4800" dirty="0" smtClean="0">
                <a:solidFill>
                  <a:srgbClr val="C00000"/>
                </a:solidFill>
                <a:latin typeface="Georgia" pitchFamily="18" charset="0"/>
              </a:rPr>
              <a:t>Ведель</a:t>
            </a:r>
            <a:br>
              <a:rPr lang="uk-UA" sz="4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800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48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800" dirty="0" smtClean="0">
                <a:solidFill>
                  <a:srgbClr val="C00000"/>
                </a:solidFill>
                <a:latin typeface="Georgia" pitchFamily="18" charset="0"/>
              </a:rPr>
              <a:t>                         (1767 – 1808)</a:t>
            </a:r>
            <a:endParaRPr lang="uk-UA" sz="4800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301208"/>
            <a:ext cx="5688632" cy="1140147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Херувимська</a:t>
            </a:r>
            <a:r>
              <a:rPr lang="uk-UA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uk-UA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3" cstate="print"/>
          <a:srcRect l="33513" t="29240" r="56239" b="52918"/>
          <a:stretch/>
        </p:blipFill>
        <p:spPr bwMode="auto">
          <a:xfrm>
            <a:off x="971600" y="1484784"/>
            <a:ext cx="2971800" cy="345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звук 6">
            <a:hlinkClick r:id="rId5" action="ppaction://hlinkfile" highlightClick="1">
              <a:snd r:embed="rId4" name="applause.wav"/>
            </a:hlinkClick>
          </p:cNvPr>
          <p:cNvSpPr>
            <a:spLocks noChangeAspect="1"/>
          </p:cNvSpPr>
          <p:nvPr/>
        </p:nvSpPr>
        <p:spPr>
          <a:xfrm>
            <a:off x="7203408" y="5536873"/>
            <a:ext cx="648000" cy="648000"/>
          </a:xfrm>
          <a:prstGeom prst="actionButtonSound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1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350" y="274638"/>
            <a:ext cx="6648449" cy="62507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  На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які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роздуми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надихнула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вас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музика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хорових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концертів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?</a:t>
            </a:r>
            <a:b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</a:br>
            <a: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/>
            </a:r>
            <a:br>
              <a:rPr lang="ru-RU" sz="36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/>
            </a:r>
            <a:b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   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Розкажіть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про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візуальні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асоціації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,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які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можуть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доповнити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та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збагатити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музичний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образ.</a:t>
            </a:r>
            <a:endParaRPr lang="ru-RU" sz="3600" b="1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09825" y="2422224"/>
            <a:ext cx="6858000" cy="203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1" t="21178" r="27450" b="28182"/>
          <a:stretch/>
        </p:blipFill>
        <p:spPr>
          <a:xfrm rot="18642475">
            <a:off x="2928219" y="751936"/>
            <a:ext cx="334216" cy="3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1" t="21178" r="27450" b="28182"/>
          <a:stretch/>
        </p:blipFill>
        <p:spPr>
          <a:xfrm rot="19186380">
            <a:off x="3103093" y="3592377"/>
            <a:ext cx="3342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5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8670" y="764704"/>
            <a:ext cx="6839255" cy="303673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Урок </a:t>
            </a:r>
            <a:r>
              <a:rPr lang="ru-RU" sz="4800" b="1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закінчено</a:t>
            </a:r>
            <a:r>
              <a:rPr lang="ru-RU" sz="4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.</a:t>
            </a:r>
            <a:endParaRPr lang="ru-RU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140968"/>
            <a:ext cx="6192688" cy="2592288"/>
          </a:xfrm>
        </p:spPr>
        <p:txBody>
          <a:bodyPr>
            <a:normAutofit/>
          </a:bodyPr>
          <a:lstStyle/>
          <a:p>
            <a:r>
              <a:rPr lang="ru-RU" sz="6000" b="1" i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Дякую</a:t>
            </a:r>
            <a:r>
              <a:rPr lang="ru-RU" sz="60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 за </a:t>
            </a:r>
            <a:r>
              <a:rPr lang="ru-RU" sz="6000" b="1" i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співпрацю</a:t>
            </a:r>
            <a:r>
              <a:rPr lang="ru-RU" sz="60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!</a:t>
            </a:r>
            <a:endParaRPr lang="ru-RU" sz="60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09825" y="2422224"/>
            <a:ext cx="685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8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285736"/>
            <a:ext cx="3852000" cy="4826057"/>
          </a:xfrm>
          <a:prstGeom prst="rect">
            <a:avLst/>
          </a:prstGeom>
          <a:noFill/>
          <a:ln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192" y="306617"/>
            <a:ext cx="2880000" cy="36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85852" y="3987807"/>
            <a:ext cx="4176000" cy="2560264"/>
          </a:xfrm>
          <a:prstGeom prst="rect">
            <a:avLst/>
          </a:prstGeom>
          <a:noFill/>
          <a:ln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7" b="8987"/>
          <a:stretch>
            <a:fillRect/>
          </a:stretch>
        </p:blipFill>
        <p:spPr>
          <a:xfrm>
            <a:off x="683568" y="142853"/>
            <a:ext cx="3996000" cy="4190929"/>
          </a:xfrm>
          <a:prstGeom prst="rect">
            <a:avLst/>
          </a:prstGeom>
          <a:noFill/>
          <a:ln/>
        </p:spPr>
      </p:pic>
      <p:pic>
        <p:nvPicPr>
          <p:cNvPr id="4" name="Picture 4" descr="57. Народна картина "/>
          <p:cNvPicPr>
            <a:picLocks noChangeAspect="1" noChangeArrowheads="1"/>
          </p:cNvPicPr>
          <p:nvPr/>
        </p:nvPicPr>
        <p:blipFill>
          <a:blip r:embed="rId3" r:link="rId4" cstate="print"/>
          <a:srcRect b="14262"/>
          <a:stretch>
            <a:fillRect/>
          </a:stretch>
        </p:blipFill>
        <p:spPr bwMode="auto">
          <a:xfrm>
            <a:off x="4211960" y="2060848"/>
            <a:ext cx="4140000" cy="434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кола"/>
          <p:cNvPicPr>
            <a:picLocks noChangeAspect="1" noChangeArrowheads="1"/>
          </p:cNvPicPr>
          <p:nvPr/>
        </p:nvPicPr>
        <p:blipFill>
          <a:blip r:embed="rId2" cstate="print"/>
          <a:srcRect l="1296" t="2255" r="4117" b="3031"/>
          <a:stretch>
            <a:fillRect/>
          </a:stretch>
        </p:blipFill>
        <p:spPr>
          <a:xfrm>
            <a:off x="1857356" y="857210"/>
            <a:ext cx="5112000" cy="5882301"/>
          </a:xfrm>
          <a:prstGeom prst="rect">
            <a:avLst/>
          </a:prstGeom>
          <a:noFill/>
          <a:ln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222" y="0"/>
            <a:ext cx="8427058" cy="100010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О.</a:t>
            </a:r>
            <a:r>
              <a:rPr lang="uk-UA" sz="3200" b="1" dirty="0" err="1" smtClean="0">
                <a:solidFill>
                  <a:srgbClr val="C00000"/>
                </a:solidFill>
                <a:latin typeface="Georgia" pitchFamily="18" charset="0"/>
              </a:rPr>
              <a:t>Машкевич</a:t>
            </a:r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. Гобелен </a:t>
            </a:r>
            <a:r>
              <a:rPr lang="uk-UA" sz="3200" b="1" dirty="0" err="1" smtClean="0">
                <a:solidFill>
                  <a:srgbClr val="C00000"/>
                </a:solidFill>
                <a:latin typeface="Georgia" pitchFamily="18" charset="0"/>
              </a:rPr>
              <a:t>“Козак</a:t>
            </a:r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  <a:latin typeface="Georgia" pitchFamily="18" charset="0"/>
              </a:rPr>
              <a:t>Мамай”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7129463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Пам</a:t>
            </a:r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  <a:t>’</a:t>
            </a:r>
            <a:r>
              <a:rPr lang="uk-UA" sz="3200" b="1" dirty="0" err="1" smtClean="0">
                <a:solidFill>
                  <a:srgbClr val="C00000"/>
                </a:solidFill>
                <a:latin typeface="Georgia" pitchFamily="18" charset="0"/>
              </a:rPr>
              <a:t>ятник</a:t>
            </a:r>
            <a:r>
              <a:rPr lang="uk-UA" sz="3200" b="1" dirty="0" smtClean="0">
                <a:solidFill>
                  <a:srgbClr val="C00000"/>
                </a:solidFill>
                <a:latin typeface="Georgia" pitchFamily="18" charset="0"/>
              </a:rPr>
              <a:t> козаку Мамаю у Києві 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5577" cy="62261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Дума</a:t>
            </a:r>
            <a:r>
              <a:rPr lang="uk-UA" sz="4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4000" b="1" dirty="0" smtClean="0">
                <a:latin typeface="Georgia" pitchFamily="18" charset="0"/>
              </a:rPr>
              <a:t>– жанр українського музично – поетичного фольклору, спів – розповідь у супроводі кобзи чи бандури.</a:t>
            </a:r>
            <a:r>
              <a:rPr lang="uk-UA" sz="4000" dirty="0" smtClean="0">
                <a:latin typeface="Georgia" pitchFamily="18" charset="0"/>
              </a:rPr>
              <a:t/>
            </a:r>
            <a:br>
              <a:rPr lang="uk-UA" sz="4000" dirty="0" smtClean="0">
                <a:latin typeface="Georgia" pitchFamily="18" charset="0"/>
              </a:rPr>
            </a:br>
            <a:r>
              <a:rPr lang="uk-UA" sz="4000" dirty="0" smtClean="0">
                <a:latin typeface="Georgia" pitchFamily="18" charset="0"/>
              </a:rPr>
              <a:t/>
            </a:r>
            <a:br>
              <a:rPr lang="uk-UA" sz="4000" dirty="0" smtClean="0">
                <a:latin typeface="Georgia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Жанр думи</a:t>
            </a:r>
            <a:r>
              <a:rPr lang="uk-UA" b="1" dirty="0" smtClean="0">
                <a:solidFill>
                  <a:srgbClr val="003300"/>
                </a:solidFill>
                <a:latin typeface="Georgia" pitchFamily="18" charset="0"/>
              </a:rPr>
              <a:t>  </a:t>
            </a:r>
            <a:r>
              <a:rPr lang="uk-UA" sz="4000" b="1" dirty="0" smtClean="0">
                <a:latin typeface="Georgia" pitchFamily="18" charset="0"/>
              </a:rPr>
              <a:t>–  </a:t>
            </a:r>
            <a:r>
              <a:rPr lang="uk-UA" sz="4000" b="1" dirty="0" err="1" smtClean="0">
                <a:latin typeface="Georgia" pitchFamily="18" charset="0"/>
              </a:rPr>
              <a:t>музично–поетичний</a:t>
            </a:r>
            <a:r>
              <a:rPr lang="uk-UA" sz="4000" b="1" dirty="0" smtClean="0">
                <a:latin typeface="Georgia" pitchFamily="18" charset="0"/>
              </a:rPr>
              <a:t> літопис народу, властивий </a:t>
            </a:r>
            <a:r>
              <a:rPr lang="uk-UA" sz="4000" b="1" u="sng" dirty="0" smtClean="0">
                <a:latin typeface="Georgia" pitchFamily="18" charset="0"/>
              </a:rPr>
              <a:t>винятково</a:t>
            </a:r>
            <a:r>
              <a:rPr lang="uk-UA" sz="4000" b="1" dirty="0" smtClean="0">
                <a:latin typeface="Georgia" pitchFamily="18" charset="0"/>
              </a:rPr>
              <a:t> українській національній культурі.</a:t>
            </a:r>
            <a:endParaRPr lang="ru-RU" sz="4000" b="1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21" y="5715001"/>
            <a:ext cx="7573113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«Нема в світі правди»</a:t>
            </a:r>
            <a:endParaRPr lang="uk-UA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545"/>
            <a:ext cx="7143750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  <p:sp>
        <p:nvSpPr>
          <p:cNvPr id="7" name="Управляющая кнопка: фильм 6">
            <a:hlinkClick r:id="rId4" action="ppaction://hlinkfile" highlightClick="1"/>
          </p:cNvPr>
          <p:cNvSpPr/>
          <p:nvPr/>
        </p:nvSpPr>
        <p:spPr>
          <a:xfrm>
            <a:off x="7812360" y="6075605"/>
            <a:ext cx="612000" cy="576000"/>
          </a:xfrm>
          <a:prstGeom prst="actionButtonMovi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47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285729"/>
            <a:ext cx="6572264" cy="107157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Історичні  пісні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4143380"/>
            <a:ext cx="3818134" cy="209393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Маруся Чурай    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uk-UA" sz="3600" b="1" dirty="0" err="1" smtClean="0">
                <a:solidFill>
                  <a:srgbClr val="C00000"/>
                </a:solidFill>
                <a:latin typeface="Georgia" pitchFamily="18" charset="0"/>
              </a:rPr>
              <a:t>“Дівчина</a:t>
            </a: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 з  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            </a:t>
            </a: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легенди</a:t>
            </a: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”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М.Чурай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4290"/>
            <a:ext cx="2876550" cy="3829050"/>
          </a:xfrm>
          <a:prstGeom prst="rect">
            <a:avLst/>
          </a:prstGeom>
        </p:spPr>
      </p:pic>
      <p:pic>
        <p:nvPicPr>
          <p:cNvPr id="6" name="Рисунок 5" descr="М.Чурай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357298"/>
            <a:ext cx="3643306" cy="5500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овород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17450"/>
            <a:ext cx="2700000" cy="3605344"/>
          </a:xfrm>
          <a:prstGeom prst="rect">
            <a:avLst/>
          </a:prstGeom>
        </p:spPr>
      </p:pic>
      <p:pic>
        <p:nvPicPr>
          <p:cNvPr id="5" name="Рисунок 4" descr="Сковор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673100"/>
            <a:ext cx="2700000" cy="525960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8579" y="3292347"/>
            <a:ext cx="2808000" cy="348136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6572264" cy="2225668"/>
          </a:xfrm>
        </p:spPr>
        <p:txBody>
          <a:bodyPr>
            <a:normAutofit/>
          </a:bodyPr>
          <a:lstStyle/>
          <a:p>
            <a:pPr algn="l"/>
            <a:r>
              <a:rPr lang="uk-UA" sz="6600" b="1" dirty="0" smtClean="0">
                <a:solidFill>
                  <a:srgbClr val="FF0000"/>
                </a:solidFill>
              </a:rPr>
              <a:t>   </a:t>
            </a:r>
            <a:r>
              <a:rPr lang="uk-UA" sz="5400" b="1" dirty="0" smtClean="0">
                <a:solidFill>
                  <a:srgbClr val="C00000"/>
                </a:solidFill>
                <a:latin typeface="Georgia" pitchFamily="18" charset="0"/>
              </a:rPr>
              <a:t>Григорій</a:t>
            </a:r>
            <a:br>
              <a:rPr lang="uk-UA" sz="5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5400" b="1" dirty="0" smtClean="0">
                <a:solidFill>
                  <a:srgbClr val="C00000"/>
                </a:solidFill>
                <a:latin typeface="Georgia" pitchFamily="18" charset="0"/>
              </a:rPr>
              <a:t>         Сковорода</a:t>
            </a:r>
            <a:endParaRPr lang="ru-RU" sz="5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5400000">
            <a:off x="-3218400" y="3208379"/>
            <a:ext cx="6868021" cy="431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4"/>
          <a:stretch/>
        </p:blipFill>
        <p:spPr>
          <a:xfrm rot="16200000">
            <a:off x="5494378" y="3208378"/>
            <a:ext cx="6868021" cy="431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126</Words>
  <Application>Microsoft Office PowerPoint</Application>
  <PresentationFormat>Экран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Музична культура України  ХVІІ – ХVІІІ століття</vt:lpstr>
      <vt:lpstr>Презентация PowerPoint</vt:lpstr>
      <vt:lpstr>Презентация PowerPoint</vt:lpstr>
      <vt:lpstr>О.Машкевич. Гобелен “Козак Мамай”</vt:lpstr>
      <vt:lpstr>Пам’ятник козаку Мамаю у Києві </vt:lpstr>
      <vt:lpstr>Дума – жанр українського музично – поетичного фольклору, спів – розповідь у супроводі кобзи чи бандури.  Жанр думи  –  музично–поетичний літопис народу, властивий винятково українській національній культурі.</vt:lpstr>
      <vt:lpstr>«Нема в світі правди»</vt:lpstr>
      <vt:lpstr>Історичні  пісні</vt:lpstr>
      <vt:lpstr>   Григорій          Сковорода</vt:lpstr>
      <vt:lpstr>«Всякому городу нрав і права»</vt:lpstr>
      <vt:lpstr>  Хоровий концерт та його творці</vt:lpstr>
      <vt:lpstr>Максим Березовський                                    (1745 – 1777) </vt:lpstr>
      <vt:lpstr>Дмитро Бортнянський                                   (1751 – 1825)</vt:lpstr>
      <vt:lpstr>Пам’ятник Бортнянському у  Нью-Йорку</vt:lpstr>
      <vt:lpstr>Артемій Ведель                           (1767 – 1808)</vt:lpstr>
      <vt:lpstr>   На які роздуми надихнула вас музика хорових концертів?        Розкажіть про візуальні асоціації, які можуть доповнити та збагатити музичний образ.</vt:lpstr>
      <vt:lpstr>Урок закінчено.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культура  ХVІІ – ХVІІІ століття</dc:title>
  <dc:creator>Грицина О.М.</dc:creator>
  <cp:lastModifiedBy>Admin</cp:lastModifiedBy>
  <cp:revision>18</cp:revision>
  <dcterms:created xsi:type="dcterms:W3CDTF">2011-01-26T21:25:36Z</dcterms:created>
  <dcterms:modified xsi:type="dcterms:W3CDTF">2012-11-05T08:55:59Z</dcterms:modified>
</cp:coreProperties>
</file>