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6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955A1-C38A-4A57-AB6F-A73FBC1EB44A}" type="datetimeFigureOut">
              <a:rPr lang="uk-UA" smtClean="0"/>
              <a:pPr/>
              <a:t>11.09.2013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76FC-AC07-4F4B-A26B-ACE2F64CF9D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955A1-C38A-4A57-AB6F-A73FBC1EB44A}" type="datetimeFigureOut">
              <a:rPr lang="uk-UA" smtClean="0"/>
              <a:pPr/>
              <a:t>11.09.2013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76FC-AC07-4F4B-A26B-ACE2F64CF9D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955A1-C38A-4A57-AB6F-A73FBC1EB44A}" type="datetimeFigureOut">
              <a:rPr lang="uk-UA" smtClean="0"/>
              <a:pPr/>
              <a:t>11.09.2013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76FC-AC07-4F4B-A26B-ACE2F64CF9D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955A1-C38A-4A57-AB6F-A73FBC1EB44A}" type="datetimeFigureOut">
              <a:rPr lang="uk-UA" smtClean="0"/>
              <a:pPr/>
              <a:t>11.09.2013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76FC-AC07-4F4B-A26B-ACE2F64CF9D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955A1-C38A-4A57-AB6F-A73FBC1EB44A}" type="datetimeFigureOut">
              <a:rPr lang="uk-UA" smtClean="0"/>
              <a:pPr/>
              <a:t>11.09.2013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41976FC-AC07-4F4B-A26B-ACE2F64CF9D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955A1-C38A-4A57-AB6F-A73FBC1EB44A}" type="datetimeFigureOut">
              <a:rPr lang="uk-UA" smtClean="0"/>
              <a:pPr/>
              <a:t>11.09.2013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76FC-AC07-4F4B-A26B-ACE2F64CF9D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955A1-C38A-4A57-AB6F-A73FBC1EB44A}" type="datetimeFigureOut">
              <a:rPr lang="uk-UA" smtClean="0"/>
              <a:pPr/>
              <a:t>11.09.2013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76FC-AC07-4F4B-A26B-ACE2F64CF9D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955A1-C38A-4A57-AB6F-A73FBC1EB44A}" type="datetimeFigureOut">
              <a:rPr lang="uk-UA" smtClean="0"/>
              <a:pPr/>
              <a:t>11.09.2013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76FC-AC07-4F4B-A26B-ACE2F64CF9D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955A1-C38A-4A57-AB6F-A73FBC1EB44A}" type="datetimeFigureOut">
              <a:rPr lang="uk-UA" smtClean="0"/>
              <a:pPr/>
              <a:t>11.09.2013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76FC-AC07-4F4B-A26B-ACE2F64CF9D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955A1-C38A-4A57-AB6F-A73FBC1EB44A}" type="datetimeFigureOut">
              <a:rPr lang="uk-UA" smtClean="0"/>
              <a:pPr/>
              <a:t>11.09.2013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76FC-AC07-4F4B-A26B-ACE2F64CF9D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955A1-C38A-4A57-AB6F-A73FBC1EB44A}" type="datetimeFigureOut">
              <a:rPr lang="uk-UA" smtClean="0"/>
              <a:pPr/>
              <a:t>11.09.2013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76FC-AC07-4F4B-A26B-ACE2F64CF9D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B4955A1-C38A-4A57-AB6F-A73FBC1EB44A}" type="datetimeFigureOut">
              <a:rPr lang="uk-UA" smtClean="0"/>
              <a:pPr/>
              <a:t>11.09.2013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41976FC-AC07-4F4B-A26B-ACE2F64CF9D0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84785"/>
            <a:ext cx="7774632" cy="2115666"/>
          </a:xfrm>
        </p:spPr>
        <p:txBody>
          <a:bodyPr/>
          <a:lstStyle/>
          <a:p>
            <a:r>
              <a:rPr lang="uk-UA" dirty="0"/>
              <a:t>Метод фокальних об’єктів (МФО)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149080"/>
            <a:ext cx="6400800" cy="1752600"/>
          </a:xfrm>
        </p:spPr>
        <p:txBody>
          <a:bodyPr/>
          <a:lstStyle/>
          <a:p>
            <a:r>
              <a:rPr lang="uk-UA" dirty="0" smtClean="0"/>
              <a:t>Підготували Каменчук Марія </a:t>
            </a:r>
          </a:p>
          <a:p>
            <a:r>
              <a:rPr lang="uk-UA" dirty="0" smtClean="0"/>
              <a:t>та Фока Аліна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709160"/>
          </a:xfrm>
        </p:spPr>
        <p:txBody>
          <a:bodyPr/>
          <a:lstStyle/>
          <a:p>
            <a:r>
              <a:rPr lang="uk-UA" dirty="0" smtClean="0"/>
              <a:t>При пошуках нових модифікацій відомих пристроїв і способів, розширенні асортиментів товарів, створенні реклами товарів, сфер застосування відомих речовин, відходів виробництва, а також для тренування уяви.</a:t>
            </a:r>
            <a:endParaRPr lang="uk-UA" dirty="0"/>
          </a:p>
        </p:txBody>
      </p:sp>
      <p:pic>
        <p:nvPicPr>
          <p:cNvPr id="4" name="Picture 12" descr="AAA_18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17032"/>
            <a:ext cx="2578100" cy="2578100"/>
          </a:xfrm>
          <a:prstGeom prst="rect">
            <a:avLst/>
          </a:prstGeom>
          <a:noFill/>
        </p:spPr>
      </p:pic>
      <p:pic>
        <p:nvPicPr>
          <p:cNvPr id="5" name="Picture 5" descr="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4077072"/>
            <a:ext cx="3563937" cy="2232025"/>
          </a:xfrm>
          <a:prstGeom prst="rect">
            <a:avLst/>
          </a:prstGeom>
          <a:noFill/>
        </p:spPr>
      </p:pic>
      <p:sp>
        <p:nvSpPr>
          <p:cNvPr id="6" name="Line 13"/>
          <p:cNvSpPr>
            <a:spLocks noChangeShapeType="1"/>
          </p:cNvSpPr>
          <p:nvPr/>
        </p:nvSpPr>
        <p:spPr bwMode="auto">
          <a:xfrm flipH="1" flipV="1">
            <a:off x="2411760" y="3717032"/>
            <a:ext cx="4464498" cy="1224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 flipH="1">
            <a:off x="1187623" y="5733256"/>
            <a:ext cx="6049069" cy="43204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1475656" y="332656"/>
            <a:ext cx="53285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Застосування</a:t>
            </a:r>
            <a:endParaRPr lang="uk-UA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Застосування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1700808"/>
            <a:ext cx="69847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Метод фокальних об’єктів (МФО) — це метод пошуку нових ідей шляхом приєднання до вихідного об’єкта властивостей або ознак випадкових об’єктів</a:t>
            </a:r>
            <a:endParaRPr lang="uk-UA" sz="2800" dirty="0"/>
          </a:p>
        </p:txBody>
      </p:sp>
      <p:pic>
        <p:nvPicPr>
          <p:cNvPr id="6" name="Picture 7" descr="1230978227_levitron_globe"/>
          <p:cNvPicPr>
            <a:picLocks noChangeAspect="1" noChangeArrowheads="1"/>
          </p:cNvPicPr>
          <p:nvPr/>
        </p:nvPicPr>
        <p:blipFill>
          <a:blip r:embed="rId2" cstate="print"/>
          <a:srcRect l="15321" t="-3119" r="10847" b="32339"/>
          <a:stretch>
            <a:fillRect/>
          </a:stretch>
        </p:blipFill>
        <p:spPr bwMode="auto">
          <a:xfrm>
            <a:off x="539750" y="4076700"/>
            <a:ext cx="2016125" cy="193198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699792" y="4581128"/>
            <a:ext cx="15121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400" b="1" dirty="0" smtClean="0">
                <a:solidFill>
                  <a:schemeClr val="bg1"/>
                </a:solidFill>
              </a:rPr>
              <a:t>+</a:t>
            </a:r>
            <a:endParaRPr lang="ru-RU" sz="5400" b="1" dirty="0">
              <a:solidFill>
                <a:schemeClr val="bg1"/>
              </a:solidFill>
            </a:endParaRPr>
          </a:p>
        </p:txBody>
      </p:sp>
      <p:pic>
        <p:nvPicPr>
          <p:cNvPr id="8" name="Picture 8" descr="per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838" y="4149725"/>
            <a:ext cx="1781175" cy="1800225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 flipV="1">
            <a:off x="5652120" y="4653136"/>
            <a:ext cx="9625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400" b="1" dirty="0" smtClean="0">
                <a:solidFill>
                  <a:schemeClr val="bg1"/>
                </a:solidFill>
              </a:rPr>
              <a:t>=</a:t>
            </a:r>
            <a:endParaRPr lang="ru-RU" sz="5400" b="1" dirty="0">
              <a:solidFill>
                <a:schemeClr val="bg1"/>
              </a:solidFill>
            </a:endParaRPr>
          </a:p>
        </p:txBody>
      </p:sp>
      <p:pic>
        <p:nvPicPr>
          <p:cNvPr id="10" name="Picture 11" descr="96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950" y="4292600"/>
            <a:ext cx="1727200" cy="172720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611560" y="6093296"/>
            <a:ext cx="17197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dirty="0" err="1" smtClean="0">
                <a:solidFill>
                  <a:schemeClr val="bg1"/>
                </a:solidFill>
              </a:rPr>
              <a:t>круглий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419872" y="6093296"/>
            <a:ext cx="18722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/>
              <a:t> </a:t>
            </a:r>
            <a:r>
              <a:rPr lang="ru-RU" sz="3200" b="1" dirty="0" smtClean="0">
                <a:solidFill>
                  <a:schemeClr val="bg1"/>
                </a:solidFill>
              </a:rPr>
              <a:t>легкий</a:t>
            </a:r>
            <a:r>
              <a:rPr lang="ru-RU" b="1" dirty="0" smtClean="0"/>
              <a:t>               </a:t>
            </a:r>
            <a:endParaRPr lang="ru-RU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020272" y="6093296"/>
            <a:ext cx="12052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dirty="0" smtClean="0">
                <a:solidFill>
                  <a:schemeClr val="bg1"/>
                </a:solidFill>
              </a:rPr>
              <a:t>мяч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solidFill>
                  <a:srgbClr val="FF0000"/>
                </a:solidFill>
              </a:rPr>
              <a:t>Метою </a:t>
            </a:r>
            <a:r>
              <a:rPr lang="uk-UA" dirty="0"/>
              <a:t>методу є вдосконалювання об’єкта за рахунок одержання великої кількості оригінальних модифікацій об’єкта з несподіваними властивостями.</a:t>
            </a:r>
            <a:br>
              <a:rPr lang="uk-UA" dirty="0"/>
            </a:br>
            <a:r>
              <a:rPr lang="uk-UA" dirty="0">
                <a:solidFill>
                  <a:srgbClr val="FF0000"/>
                </a:solidFill>
              </a:rPr>
              <a:t>Суть методу </a:t>
            </a:r>
            <a:r>
              <a:rPr lang="uk-UA" dirty="0"/>
              <a:t>полягає в перенесенні ознак випадково обраних об’єктів на об’єкт, що вдосконалюється, який лежить ніби у фокусі перенесення й тому називається фокальним. Утворені незвичайні сполучення розвиваються шляхом вільних асоціацій.</a:t>
            </a:r>
            <a:br>
              <a:rPr lang="uk-UA" dirty="0"/>
            </a:b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Історія створення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Метод фокальних об’єктів </a:t>
            </a:r>
            <a:r>
              <a:rPr lang="uk-UA" dirty="0" smtClean="0"/>
              <a:t>створив </a:t>
            </a:r>
            <a:r>
              <a:rPr lang="uk-UA" dirty="0"/>
              <a:t>у 1923 р. Е.</a:t>
            </a:r>
            <a:r>
              <a:rPr lang="uk-UA" dirty="0" err="1"/>
              <a:t>Кунце</a:t>
            </a:r>
            <a:r>
              <a:rPr lang="uk-UA" dirty="0"/>
              <a:t> — професор Берлінського університету, в 1950-х рр. його удосконалив Ч.</a:t>
            </a:r>
            <a:r>
              <a:rPr lang="uk-UA" dirty="0" err="1"/>
              <a:t>Вайтинг</a:t>
            </a:r>
            <a:r>
              <a:rPr lang="uk-UA" dirty="0"/>
              <a:t> у США. Цей метод відзначається простотою і значними, практично необмеженими можливостями пошуку нових точок зору щодо вирішуваної проблеми. У методі використовуються асоціативний пошук і евристичні властивості випадковості.</a:t>
            </a:r>
            <a:br>
              <a:rPr lang="uk-UA" dirty="0"/>
            </a:b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Алгоритм дій при використанні МФО: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 fontScale="70000" lnSpcReduction="20000"/>
          </a:bodyPr>
          <a:lstStyle/>
          <a:p>
            <a:r>
              <a:rPr lang="uk-UA" dirty="0"/>
              <a:t>•    Виділити об’єкт, що підлягає вдосконаленню. Фокальним об’єктом (ФО) може бути як окремий предмет, річ, товар або . послуга, так і організація в цілому або її окремі підрозділи. При обранні фокального об’єкта визначте мету його вдосконалення — це буде критерій, за яким потім відбиратимуться ідеї.</a:t>
            </a:r>
            <a:br>
              <a:rPr lang="uk-UA" dirty="0"/>
            </a:br>
            <a:r>
              <a:rPr lang="uk-UA" dirty="0"/>
              <a:t>•    Вибрати три-чотири випадкові об’єкти (відкривши будь-яку книгу, газету тощо).</a:t>
            </a:r>
            <a:br>
              <a:rPr lang="uk-UA" dirty="0"/>
            </a:br>
            <a:r>
              <a:rPr lang="uk-UA" dirty="0"/>
              <a:t>•    Виписати для кожного з них кілька характерних ознак (властивостей). Краще використовувати випадкові слова з різних галузей: техніка, поезія, фантастика, явища природи, живі об’єкти та ін. Слова не повинні належати до тієї ж галузі, що й сам фокальний об’єкт. При виборі властивостей слід уникати банальних означень, таких </a:t>
            </a:r>
            <a:r>
              <a:rPr lang="uk-UA" dirty="0" smtClean="0"/>
              <a:t>як гарний</a:t>
            </a:r>
            <a:r>
              <a:rPr lang="uk-UA" dirty="0"/>
              <a:t>, жовтий, трикутний, важкий, надійний тощо. Вони властиві майже будь-якому об’єкту, тому високою є ймовірність того, що при асоціюванні з фокальним об’єктом вони не дадуть цікавого сполучення. Можна вибирати властивості, ознаки, які об’єкт виявляє іноді. Наприклад: лампочка — згасла, автомобіль — що буксує, вітер — завиваючий, кішка — брудна, листок — дірявий. </a:t>
            </a:r>
            <a:br>
              <a:rPr lang="uk-UA" dirty="0"/>
            </a:b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709160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•    Отримані ознаки перенести на ФО й одержати нові сполучення. Нові сполучення розвити шляхом вільних асоціацій. При генерації нових ідей на основі отриманих словосполучень важливо розвивати ланцюжки асоціацій, давати кілька варіантів відповідей на запитання: «Що це може бути?», «Де це можна використати?», «Кому це потрібно?».</a:t>
            </a:r>
            <a:br>
              <a:rPr lang="uk-UA" dirty="0" smtClean="0"/>
            </a:br>
            <a:r>
              <a:rPr lang="uk-UA" dirty="0" smtClean="0"/>
              <a:t>•    Зафіксувати всі цікаві ідеї.</a:t>
            </a:r>
            <a:br>
              <a:rPr lang="uk-UA" dirty="0" smtClean="0"/>
            </a:br>
            <a:r>
              <a:rPr lang="uk-UA" dirty="0" smtClean="0"/>
              <a:t>•    Оцінити нові ідеї й відібрати найбільш ефективні з погляду реалізації. 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Результат застосування МФО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Результатом застосування МФО є список ідей і пропозицій щодо нових модифікацій об’єкта. При відборі найбільш ефективних пропозицій зазвичай залучають експертів.</a:t>
            </a:r>
            <a:br>
              <a:rPr lang="uk-UA" dirty="0"/>
            </a:br>
            <a:endParaRPr lang="uk-UA" dirty="0"/>
          </a:p>
        </p:txBody>
      </p:sp>
      <p:pic>
        <p:nvPicPr>
          <p:cNvPr id="4" name="Picture 10" descr="Mirr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789040"/>
            <a:ext cx="2304256" cy="2366533"/>
          </a:xfrm>
          <a:prstGeom prst="rect">
            <a:avLst/>
          </a:prstGeom>
          <a:noFill/>
        </p:spPr>
      </p:pic>
      <p:pic>
        <p:nvPicPr>
          <p:cNvPr id="5" name="Picture 8" descr="����� ����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3933056"/>
            <a:ext cx="2740025" cy="2054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Переваги МФО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Достоїнствами МФО є його універсальність, простота освоєння й необмежені можливості пошуку нових підходів до проблеми, нешаблонність висунутих ідей. Проте цей метод має й недоліки. Його неможливо застосувати при вирішенні складних завдань, адже в ньому відсутні системні правила відбору й критерії оцінювання одержуваних ідей.</a:t>
            </a:r>
            <a:br>
              <a:rPr lang="uk-UA" dirty="0"/>
            </a:br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61</TotalTime>
  <Words>228</Words>
  <Application>Microsoft Office PowerPoint</Application>
  <PresentationFormat>Экран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Метод фокальних об’єктів (МФО) </vt:lpstr>
      <vt:lpstr>Слайд 2</vt:lpstr>
      <vt:lpstr>Застосування</vt:lpstr>
      <vt:lpstr>Слайд 4</vt:lpstr>
      <vt:lpstr>Історія створення</vt:lpstr>
      <vt:lpstr>Алгоритм дій при використанні МФО: </vt:lpstr>
      <vt:lpstr>Слайд 7</vt:lpstr>
      <vt:lpstr>Результат застосування МФО</vt:lpstr>
      <vt:lpstr>Переваги МФО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 фокальних об’єктів (МФО) </dc:title>
  <dc:creator>user</dc:creator>
  <cp:lastModifiedBy>user</cp:lastModifiedBy>
  <cp:revision>2</cp:revision>
  <dcterms:created xsi:type="dcterms:W3CDTF">2013-09-10T15:29:58Z</dcterms:created>
  <dcterms:modified xsi:type="dcterms:W3CDTF">2013-09-11T17:37:05Z</dcterms:modified>
</cp:coreProperties>
</file>