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19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4267200"/>
          </a:xfrm>
        </p:spPr>
        <p:txBody>
          <a:bodyPr/>
          <a:lstStyle/>
          <a:p>
            <a:r>
              <a:rPr lang="ru-RU" sz="5400" dirty="0"/>
              <a:t>Презентация на тему :</a:t>
            </a:r>
            <a:br>
              <a:rPr lang="ru-RU" sz="5400" dirty="0"/>
            </a:br>
            <a:r>
              <a:rPr lang="ru-RU" sz="6600" dirty="0"/>
              <a:t>«Организация прогнозирования и </a:t>
            </a:r>
            <a:r>
              <a:rPr lang="ru-RU" sz="6600" dirty="0" smtClean="0"/>
              <a:t>планирования»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400800" cy="12192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73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849694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Рекомендуемая структура бизнес — плана:</a:t>
            </a:r>
          </a:p>
          <a:p>
            <a:r>
              <a:rPr lang="ru-RU" sz="3200" dirty="0"/>
              <a:t> Резюме.</a:t>
            </a:r>
          </a:p>
          <a:p>
            <a:r>
              <a:rPr lang="ru-RU" sz="2800" dirty="0"/>
              <a:t>1. Описание предприятия.</a:t>
            </a:r>
          </a:p>
          <a:p>
            <a:r>
              <a:rPr lang="ru-RU" sz="2000" dirty="0"/>
              <a:t> 1.1 Реквизиты, отраслевая принадлежность, форма собственности, юридический статус, фамилия, имя, отчество руководителя и главного бухгалтера предприятия.</a:t>
            </a:r>
          </a:p>
          <a:p>
            <a:r>
              <a:rPr lang="ru-RU" sz="2000" dirty="0"/>
              <a:t> 1.2. Основные направления и цели деятельности предприятия.</a:t>
            </a:r>
          </a:p>
          <a:p>
            <a:r>
              <a:rPr lang="ru-RU" sz="2000" dirty="0"/>
              <a:t> 1.3. История создания и современное состояние предприятия.</a:t>
            </a:r>
          </a:p>
          <a:p>
            <a:r>
              <a:rPr lang="ru-RU" sz="2000" dirty="0"/>
              <a:t> 1.4. Достижения и неудачи.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477345"/>
            <a:ext cx="5076056" cy="338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5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313" y="391553"/>
            <a:ext cx="86979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2. Продукция и услуги.</a:t>
            </a:r>
          </a:p>
          <a:p>
            <a:r>
              <a:rPr lang="ru-RU" sz="2000" dirty="0"/>
              <a:t> 2.1.Описание производимой продукции, характеристика отличительных качеств и уникальность. </a:t>
            </a:r>
          </a:p>
          <a:p>
            <a:r>
              <a:rPr lang="ru-RU" sz="2000" dirty="0"/>
              <a:t> 2.2 Лицензии и патентные права.</a:t>
            </a:r>
          </a:p>
          <a:p>
            <a:r>
              <a:rPr lang="ru-RU" sz="3600" dirty="0"/>
              <a:t>3. План маркетинга.</a:t>
            </a:r>
          </a:p>
          <a:p>
            <a:r>
              <a:rPr lang="ru-RU" sz="2000" dirty="0"/>
              <a:t> 3.1 Оценка потенциальных покупателей.</a:t>
            </a:r>
          </a:p>
          <a:p>
            <a:r>
              <a:rPr lang="ru-RU" sz="2000" dirty="0"/>
              <a:t> 3.2 Оценка конкурентов.</a:t>
            </a:r>
          </a:p>
          <a:p>
            <a:r>
              <a:rPr lang="ru-RU" sz="2000" dirty="0"/>
              <a:t> 3.3.Комплексное исследование рынков сбыта.</a:t>
            </a:r>
          </a:p>
          <a:p>
            <a:r>
              <a:rPr lang="ru-RU" sz="2000" dirty="0"/>
              <a:t> 3.4. Стратегия маркетинга.</a:t>
            </a:r>
          </a:p>
          <a:p>
            <a:r>
              <a:rPr lang="ru-RU" sz="4000" dirty="0"/>
              <a:t>4. Научно-исследовательские и проектно-конструкторские работы.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15867"/>
            <a:ext cx="9036496" cy="194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56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13690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5. Производственный план.</a:t>
            </a:r>
          </a:p>
          <a:p>
            <a:r>
              <a:rPr lang="ru-RU" dirty="0"/>
              <a:t> 5.1. Экономический потенциал.</a:t>
            </a:r>
          </a:p>
          <a:p>
            <a:r>
              <a:rPr lang="ru-RU" dirty="0"/>
              <a:t> 5.2 Технический потенциал.</a:t>
            </a:r>
          </a:p>
          <a:p>
            <a:r>
              <a:rPr lang="ru-RU" dirty="0"/>
              <a:t> 5.3 Материально-техническое обеспечение.</a:t>
            </a:r>
          </a:p>
          <a:p>
            <a:r>
              <a:rPr lang="ru-RU" dirty="0"/>
              <a:t> 5.4 Кадровый потенциал.</a:t>
            </a:r>
          </a:p>
          <a:p>
            <a:r>
              <a:rPr lang="ru-RU" dirty="0"/>
              <a:t> 5.5 Правовая защита.</a:t>
            </a:r>
          </a:p>
          <a:p>
            <a:r>
              <a:rPr lang="ru-RU" sz="3200" dirty="0"/>
              <a:t>6. Организационный план управления.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2708920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7. Финансовый план.</a:t>
            </a:r>
          </a:p>
          <a:p>
            <a:r>
              <a:rPr lang="ru-RU" dirty="0"/>
              <a:t> 7.1 Анализ и прогноз финансового состояния.</a:t>
            </a:r>
          </a:p>
          <a:p>
            <a:r>
              <a:rPr lang="ru-RU" dirty="0"/>
              <a:t> 7.2 Потребность в инвестициях.</a:t>
            </a:r>
          </a:p>
          <a:p>
            <a:r>
              <a:rPr lang="ru-RU" dirty="0"/>
              <a:t> 7.3 Финансирование проекта.</a:t>
            </a:r>
          </a:p>
          <a:p>
            <a:r>
              <a:rPr lang="ru-RU" dirty="0"/>
              <a:t> 7.4 Производственные издержки.</a:t>
            </a:r>
          </a:p>
          <a:p>
            <a:r>
              <a:rPr lang="ru-RU" dirty="0"/>
              <a:t> 7.5 Коммерческая прибыль.</a:t>
            </a:r>
          </a:p>
          <a:p>
            <a:r>
              <a:rPr lang="ru-RU" dirty="0"/>
              <a:t> 7.6. Риски и меры по их снижению.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5157192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8. Юридические аспекты. </a:t>
            </a:r>
          </a:p>
        </p:txBody>
      </p:sp>
    </p:spTree>
    <p:extLst>
      <p:ext uri="{BB962C8B-B14F-4D97-AF65-F5344CB8AC3E}">
        <p14:creationId xmlns:p14="http://schemas.microsoft.com/office/powerpoint/2010/main" val="1932742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60648"/>
            <a:ext cx="66247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Резюме составляется после разработки бизнес-плана. .В нём чётко и кратко излагается суть проекта приводятся основные финансовые результаты и подчёркивается инвестиционная привлекательность проекта надёжность и </a:t>
            </a:r>
            <a:r>
              <a:rPr lang="ru-RU" sz="3200" dirty="0" err="1"/>
              <a:t>инновационность</a:t>
            </a:r>
            <a:r>
              <a:rPr lang="ru-RU" sz="3200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367" y="4149080"/>
            <a:ext cx="2381250" cy="273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0929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26064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199" y="101103"/>
            <a:ext cx="8526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Система </a:t>
            </a:r>
            <a:r>
              <a:rPr lang="ru-RU" sz="2400" dirty="0"/>
              <a:t>показателей </a:t>
            </a:r>
            <a:r>
              <a:rPr lang="ru-RU" sz="2400" dirty="0" smtClean="0"/>
              <a:t>планов-прогнозов. Система </a:t>
            </a:r>
            <a:r>
              <a:rPr lang="ru-RU" sz="2400" dirty="0"/>
              <a:t>планов-прогнозов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3872" y="112474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Развитие экономики характеризуется системой показателей.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772816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Показатель — количественное выражение экономической категории, процесса или явления.</a:t>
            </a:r>
          </a:p>
          <a:p>
            <a:r>
              <a:rPr lang="ru-RU" sz="2400" dirty="0"/>
              <a:t>Кроме показателей в практике прогнозирования и планирования используются нормативы и лимиты.</a:t>
            </a:r>
          </a:p>
          <a:p>
            <a:r>
              <a:rPr lang="ru-RU" sz="2400" dirty="0"/>
              <a:t>Норматив — показатель в относительном выражении.</a:t>
            </a:r>
          </a:p>
          <a:p>
            <a:r>
              <a:rPr lang="ru-RU" sz="2400" dirty="0"/>
              <a:t>Лимиты — ресурсные показатели, представляющие предельно допустимую величину затрат ресурса.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819804"/>
            <a:ext cx="4320480" cy="203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44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5277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 зависимости от уровня управления показатели подразделяются на макроэкономические, отраслевые и региональные показатели.</a:t>
            </a:r>
          </a:p>
          <a:p>
            <a:r>
              <a:rPr lang="ru-RU" sz="2000" dirty="0"/>
              <a:t>Все показатели подразделяются на натуральные и стоимостные, абсолютные и относительные, количественные и качественные, утверждаемые, индикативные и расчётные. </a:t>
            </a:r>
          </a:p>
          <a:p>
            <a:r>
              <a:rPr lang="ru-RU" sz="2000" dirty="0"/>
              <a:t>При переходе к рыночным отношениям значительно сокращается круг директивных показателей. </a:t>
            </a:r>
          </a:p>
          <a:p>
            <a:r>
              <a:rPr lang="ru-RU" sz="2000" dirty="0"/>
              <a:t>Утверждаемые директивные показатели:</a:t>
            </a:r>
          </a:p>
          <a:p>
            <a:r>
              <a:rPr lang="ru-RU" sz="2000" dirty="0"/>
              <a:t>— государственный заказ;</a:t>
            </a:r>
          </a:p>
          <a:p>
            <a:r>
              <a:rPr lang="ru-RU" sz="2000" dirty="0"/>
              <a:t>— государственные централизованные инвестиции;</a:t>
            </a:r>
          </a:p>
          <a:p>
            <a:r>
              <a:rPr lang="ru-RU" sz="2000" dirty="0"/>
              <a:t>— ставки налогов;</a:t>
            </a:r>
          </a:p>
          <a:p>
            <a:r>
              <a:rPr lang="ru-RU" sz="2000" dirty="0"/>
              <a:t>— социальные нормативы;</a:t>
            </a:r>
          </a:p>
          <a:p>
            <a:r>
              <a:rPr lang="ru-RU" sz="2000" dirty="0"/>
              <a:t>— некоторые экономические нормативы (предельный уровень рентабельности для предприятий монополистов).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456482"/>
            <a:ext cx="4457700" cy="240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476672"/>
            <a:ext cx="83529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Для формирования стратегии и тактики развития экономики разрабатывается система прогнозов — планов. </a:t>
            </a:r>
          </a:p>
          <a:p>
            <a:r>
              <a:rPr lang="ru-RU" sz="2400" dirty="0"/>
              <a:t>По масштабам прогнозирования различают:</a:t>
            </a:r>
          </a:p>
          <a:p>
            <a:r>
              <a:rPr lang="ru-RU" sz="2400" dirty="0"/>
              <a:t>—макроэкономические,</a:t>
            </a:r>
          </a:p>
          <a:p>
            <a:r>
              <a:rPr lang="ru-RU" sz="2400" dirty="0"/>
              <a:t>—отраслевые,</a:t>
            </a:r>
          </a:p>
          <a:p>
            <a:r>
              <a:rPr lang="ru-RU" sz="2400" dirty="0"/>
              <a:t>—региональные.</a:t>
            </a:r>
          </a:p>
          <a:p>
            <a:r>
              <a:rPr lang="ru-RU" sz="2400" dirty="0"/>
              <a:t>—планы — прогнозы развития народно — хозяйственных комплексов,</a:t>
            </a:r>
          </a:p>
          <a:p>
            <a:r>
              <a:rPr lang="ru-RU" sz="2400" dirty="0"/>
              <a:t>—планы — прогнозы звеньев развития экономики (предприятий, организаций, отдельных производств и продуктов).</a:t>
            </a:r>
          </a:p>
          <a:p>
            <a:r>
              <a:rPr lang="ru-RU" sz="2400" dirty="0"/>
              <a:t>Во временном аспекте различают долгосрочные (5—15,20 лет), среднесрочные (от 1 года до 5-ти лет), краткосрочные (от месяца до года) и оперативные ( день, неделя, декада) планы — прогнозы.</a:t>
            </a:r>
          </a:p>
        </p:txBody>
      </p:sp>
    </p:spTree>
    <p:extLst>
      <p:ext uri="{BB962C8B-B14F-4D97-AF65-F5344CB8AC3E}">
        <p14:creationId xmlns:p14="http://schemas.microsoft.com/office/powerpoint/2010/main" val="72864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Основные органы в государстве, занимающиеся прогнозированием и планированием и их задачи.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628800"/>
            <a:ext cx="78488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Основными задачами Министерства экономики являются:</a:t>
            </a:r>
          </a:p>
          <a:p>
            <a:r>
              <a:rPr lang="ru-RU" dirty="0"/>
              <a:t>• разработка государственной экономической политики, обеспечивающей преодоление экономического кризиса, рациональное использование собственного ресурсного потенциала и повышение уровня жизни народа; v</a:t>
            </a:r>
          </a:p>
          <a:p>
            <a:r>
              <a:rPr lang="ru-RU" dirty="0"/>
              <a:t>• координация деятельности в сферах бюджетно-финансовой, налоговой, денежно-кредитной, инвестиционной, ценовой и социальной политики в интересах решения общегосударственных задач;</a:t>
            </a:r>
          </a:p>
          <a:p>
            <a:r>
              <a:rPr lang="ru-RU" dirty="0"/>
              <a:t>• создание условий для формирования экономической среды, способствующей активизации инновационной и инвестиционной деятельности субъектов хозяйствования, повышению конкурентоспособности продукции и услуг и эффективности внешней торговли, механизма защиты интересов товаропроизводителей и потребителей. </a:t>
            </a:r>
          </a:p>
          <a:p>
            <a:r>
              <a:rPr lang="ru-RU" dirty="0"/>
              <a:t>Региональные органы управления решают вопросы социально-экономического развития регионов.</a:t>
            </a:r>
          </a:p>
        </p:txBody>
      </p:sp>
    </p:spTree>
    <p:extLst>
      <p:ext uri="{BB962C8B-B14F-4D97-AF65-F5344CB8AC3E}">
        <p14:creationId xmlns:p14="http://schemas.microsoft.com/office/powerpoint/2010/main" val="21940850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Порядок разработки государственных планов-прогнозов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836712"/>
            <a:ext cx="77768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Процесс разработки государственных планов-прогнозов включает четыре этапа. На первом этапе осуществляется аналитическая работа и производится комплексный анализ и оценка социально-экономической ситуации в стране, определяется уровень развития и результаты </a:t>
            </a:r>
            <a:r>
              <a:rPr lang="ru-RU" dirty="0" smtClean="0"/>
              <a:t>функционирования </a:t>
            </a:r>
            <a:r>
              <a:rPr lang="ru-RU" dirty="0"/>
              <a:t>экономики.</a:t>
            </a:r>
          </a:p>
          <a:p>
            <a:r>
              <a:rPr lang="ru-RU" dirty="0"/>
              <a:t>На этом этапе параллельно проводится научно-исследовательская работа по разработке вариантов макроэкономического прогноза.</a:t>
            </a:r>
          </a:p>
          <a:p>
            <a:r>
              <a:rPr lang="ru-RU" dirty="0"/>
              <a:t>На втором этапе Министерство экономики на основе концепции развития определяет основные цели, задачи и приоритеты развития экономики на плановый период.</a:t>
            </a:r>
          </a:p>
          <a:p>
            <a:r>
              <a:rPr lang="ru-RU" dirty="0"/>
              <a:t>На третьем этапе, исходя из основных положений концепции развития, предложений министерств, ведомств и региональных органов управления, разрабатывается проект плана-прогноза.</a:t>
            </a:r>
          </a:p>
          <a:p>
            <a:r>
              <a:rPr lang="ru-RU" dirty="0"/>
              <a:t>На четвёртом этапе проект представляется для согласования и уточнения в Совет Министров, после согласования в Совете Министров — на согласование Президенту и после согласования с Президентом — на утверждение Национальному Собранию. После утверждения проект превращается в план-прогноз. Одновременно с проектом плана — прогноза согласовывается и утверждается Государственный Бюджет.</a:t>
            </a:r>
          </a:p>
        </p:txBody>
      </p:sp>
    </p:spTree>
    <p:extLst>
      <p:ext uri="{BB962C8B-B14F-4D97-AF65-F5344CB8AC3E}">
        <p14:creationId xmlns:p14="http://schemas.microsoft.com/office/powerpoint/2010/main" val="171998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02641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Прогнозирование и планирование на микроуровне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764704"/>
            <a:ext cx="73448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На микроуровне объектами планирования являются: спрос, производство продукции и услуг, объёмы продаж, потребности в материальных и трудовых ресурсах, издержки производства и реализации продукции, уровень цен на продукцию и услуги, техническое развитие.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861048"/>
            <a:ext cx="4693956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33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6632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Субъектами планирования являются </a:t>
            </a:r>
            <a:r>
              <a:rPr lang="ru-RU" sz="2800" dirty="0" smtClean="0"/>
              <a:t>планово-экономические </a:t>
            </a:r>
            <a:r>
              <a:rPr lang="ru-RU" sz="2800" dirty="0"/>
              <a:t>и финансовые органы, маркетинговые и технические службы. </a:t>
            </a:r>
          </a:p>
          <a:p>
            <a:r>
              <a:rPr lang="ru-RU" sz="2800" dirty="0"/>
              <a:t> Планы — прогнозы разрабатываются как в целом по предприятию, так и по его структурным подразделениям.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05" y="3068960"/>
            <a:ext cx="5518165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81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При переходе к рыночным отношениям особая значимость придаётся разработке бизнес — планов. Бизнес — план разрабатывается для выработки стратегии развития предприятия, определения потребностей в инвестициях. для оценки эффективности финансовых вложений, для привлечения финансовых ресурсов и потенциальных партнёров.</a:t>
            </a:r>
          </a:p>
          <a:p>
            <a:r>
              <a:rPr lang="ru-RU" sz="2000" dirty="0"/>
              <a:t>В зависимости от назначения разрабатываются производственные и инвестиционные бизнес — планы. Правила разработки инвестиционных бизнес — планов определены Постановлением Министерства экономики от 31.08.2005 г. № 158.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574763"/>
            <a:ext cx="3528392" cy="328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6711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45</TotalTime>
  <Words>872</Words>
  <Application>Microsoft Office PowerPoint</Application>
  <PresentationFormat>Экран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Презентация на тему : «Организация прогнозирования и планирования»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«Организация прогнозирования и планирования»</dc:title>
  <dc:creator>'L.M.d.t.W.C.90.2.10</dc:creator>
  <cp:lastModifiedBy>Пользователь Windows</cp:lastModifiedBy>
  <cp:revision>7</cp:revision>
  <dcterms:created xsi:type="dcterms:W3CDTF">2014-03-06T20:10:15Z</dcterms:created>
  <dcterms:modified xsi:type="dcterms:W3CDTF">2014-06-06T06:10:12Z</dcterms:modified>
</cp:coreProperties>
</file>