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7" r:id="rId4"/>
    <p:sldMasterId id="2147483652" r:id="rId5"/>
    <p:sldMasterId id="2147483653" r:id="rId6"/>
    <p:sldMasterId id="2147483658" r:id="rId7"/>
    <p:sldMasterId id="2147483655" r:id="rId8"/>
    <p:sldMasterId id="2147483656" r:id="rId9"/>
  </p:sldMasterIdLst>
  <p:sldIdLst>
    <p:sldId id="256" r:id="rId10"/>
    <p:sldId id="257" r:id="rId11"/>
    <p:sldId id="258" r:id="rId12"/>
    <p:sldId id="261" r:id="rId13"/>
    <p:sldId id="260" r:id="rId14"/>
    <p:sldId id="259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EF2D4-988C-4DB9-9D6B-0BAB1226AB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CDA1E-C60A-4FC7-A121-8387899BF2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668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668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92070-FA98-446E-BFA2-008E70C372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632F6-188F-469E-8895-1DFA328532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30018-56B0-4E78-99B7-EE6E812E94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BD414-19D0-4411-A839-395C352A91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29CEE-045D-47A8-B54B-AE5A4BA29D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E9EE8-5467-4488-9E90-09CD6D2B85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31E68-4671-47BF-9804-5F0C6073C6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472DB-331A-4B07-96FD-D13813F120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A1F19-3AB4-44BC-BF98-83C4F997E4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D7B7B-D671-4AA4-AFE4-FA1EB6F856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D5DD3-B86A-48D6-8B89-6A70DB019C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352AC-B367-4DC0-9354-F3B54BFFF8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20214-015B-41FD-924F-F5562B6513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CEFD2-B286-4609-B69F-032B608BC3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79DC2-4635-4CCF-92F3-DCE46510E4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A0D07-277E-4F2A-B561-40088AE7FB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F142B-C520-4DDB-B2D3-72F229DDD0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EA4A6-10FB-49A2-83EE-F020F8F20E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58FCC-D125-45D1-B984-8EC8919E14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C4755-31A6-4637-A0FE-5DD869A853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1D743-57D9-412A-AEAF-3DC70B09D1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D5229-08D9-4521-8D67-9A4CD18510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428E7-6ECE-44B3-9FC5-29A0D5759C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9C5FD-E7F3-476C-89F2-33051FCD2D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8B865-705F-4B80-AF22-C5DC1F7D4A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37B2F-B2F9-430D-B9CB-1D31D508F3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1EE1F-1E3A-42FE-A13A-D2A3A6A796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38092-93DB-499B-865B-A6F820C394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83E64-F8B8-4AEF-B7D4-1D0FDF83AA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4C2F5-6232-437E-848C-E8EB69207A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CAABC-562E-44EF-BFE2-27A59C8387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C26DD-02E9-461E-B95A-46E617F055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F7D25-1BB2-413B-9F7E-7A400D5A0B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C793D-B0AC-4D1F-8643-6EAEA53051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E7E35-8963-4378-88DC-1A2E972D83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C30ED-9108-45F7-9A99-7BC1D25ACA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668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668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F9E2A-4755-47C8-AB67-CA585FD2EA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CB06-555B-43D7-AD3D-DF61CABD53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76E56-6712-47CF-9AE2-2E86464DA6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6D1F3-8A66-4D41-BC39-03C269AEF5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F3B1E-1A51-4D42-A075-A20DDE434B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268F8-8EED-448E-899E-32C77E5E33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F5FBE-6751-4667-8C5E-D9A522133C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4D959-36CA-48BE-AF63-1D3CE42370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8C833-AB13-489C-B12D-E0C6F5EB71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4B0FD-A64D-4566-9DE8-BBF753E8BC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12A52-FCCE-43DE-8AD4-745F240B12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C358B-951C-4FA4-B2D8-C54AB2CFC4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618B3-ECB8-46B6-A2CE-3482A3DB5F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B5048-AA20-4448-8644-352D41365B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D4231-848A-4175-928E-759621B46F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678F3-D1F8-4C04-92C2-B960CFBA56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E980E-40CF-4804-AE7C-6CE8389831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128D7-384F-4CAC-9907-3E6BFD511F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8A3AA-312A-4B4D-A54D-EE1A48D4DC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C08B2-3C75-419E-8502-3F87F4CF66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ED16B-CBA3-408F-8599-A89E241530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CFEF3-EC56-44B6-8C91-A3A22B9E4A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FA758-2D1B-4B43-BBB4-31DEEBA269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CEAEF-C99D-4EBC-BD14-41679B9B2F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A930F-A24A-44AE-8BBF-AB4F8A0A1C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DF975-DF90-4069-A623-89A6B52F5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372E6-AA95-4BFB-8F05-7429E600E2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59B30-BD81-488F-8D69-9FF87801AF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B87A9-C985-47F3-98F8-45BD0C6C29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D3A33-0375-4CDA-9690-8A8C7DF612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9FC4F-B07D-4FDA-A20F-6849106A4C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8C237-55D8-4157-9312-46D5168260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E8C27-D191-4A5F-8C42-27D463FBE9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3DACA-F81F-41C3-B006-6B5BECFD29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F6300-10CD-47A9-A404-632E792DBE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9B6125-DABE-4E51-9D84-860FD61D62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668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668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48B6D-C516-4114-9E35-82ED079671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F9470-6FE5-49CA-AFDE-F6D81EEB9C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1EB04-86CD-42A0-BFDE-D3973F1CCD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82231-6BDF-4621-9D01-B21A97B0F6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F21FF-0DD9-4CE6-8B4A-3E90F56470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7346F-E879-4E13-8593-BB3BB922AE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8586A-3014-4122-B8B4-79F8EECF11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58FB7-04C3-4981-AEE2-2D3B3568B6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7F9A6-4A41-44E6-A280-8B2F8CCBFC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7F28C-6554-434E-9F98-2FC52A96DE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52B56-37F9-4AB6-B2DA-BCF12FD58C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2BB1F-FC5B-4A3F-AE58-9752267895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B3BC8-D056-492E-B34B-FA845C7AC8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9A9EF-632D-4806-8F6D-B1563A5F41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8E821-9A9A-45EB-B7B4-9DACEE7E85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01AD9-97E4-45F4-A72F-4EA282FB44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1A0FB-E28B-465D-8078-AD6851A962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D28E8-3ABA-49CD-B938-11A1A01547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ABB92-F3A8-47A2-9BBB-8F31D80457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6DF6C-9492-4B38-9FBE-B5447D7341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DCCD4-6FD3-4F5A-B352-18B23AC7ED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5CEF3-D0B6-4219-9424-2FE7CBC799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068CF-B706-458B-A540-22CCA6918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6708F-6C68-4014-8936-61ACBF139C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6357C-D858-4D5B-9229-445C268C05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62200"/>
            <a:ext cx="82296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F7B96C5-1E2E-40F8-B91B-3FD3EF056A7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63A9F4-82F9-468E-956E-8E49C34FD6B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565967C-63FD-41F4-B7F3-8172816EEEE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62200"/>
            <a:ext cx="82296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A55E96-67D6-4A0D-BF66-36E2939F263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658B963-F009-42D5-95FE-EAB7951A627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0634C0-CC67-4614-98C9-A93A78D726C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62200"/>
            <a:ext cx="82296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F352730-946D-4EA4-8A91-1F997FE05F5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EF544D-9097-414F-A420-A8A5CE3F91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CB2DFB-AE23-4F47-B969-4AE3F2051CA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786" y="285728"/>
            <a:ext cx="7772400" cy="1470025"/>
          </a:xfrm>
        </p:spPr>
        <p:txBody>
          <a:bodyPr/>
          <a:lstStyle/>
          <a:p>
            <a:r>
              <a:rPr lang="uk-UA" sz="6600" b="1" dirty="0" smtClean="0"/>
              <a:t>РАФАЕЛЬ САНТІ</a:t>
            </a:r>
            <a:endParaRPr lang="ru-RU" sz="6600" b="1" dirty="0"/>
          </a:p>
        </p:txBody>
      </p:sp>
      <p:pic>
        <p:nvPicPr>
          <p:cNvPr id="2054" name="Picture 6" descr="&amp;Fcy;&amp;acy;&amp;jcy;&amp;lcy;:Sanzio 00.jpg"/>
          <p:cNvPicPr>
            <a:picLocks noChangeAspect="1" noChangeArrowheads="1"/>
          </p:cNvPicPr>
          <p:nvPr/>
        </p:nvPicPr>
        <p:blipFill>
          <a:blip r:embed="rId2"/>
          <a:srcRect b="23622"/>
          <a:stretch>
            <a:fillRect/>
          </a:stretch>
        </p:blipFill>
        <p:spPr bwMode="auto">
          <a:xfrm>
            <a:off x="2714612" y="2357430"/>
            <a:ext cx="4000528" cy="412921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143644"/>
            <a:ext cx="8686800" cy="71435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Портрет </a:t>
            </a:r>
            <a:r>
              <a:rPr lang="ru-RU" b="1" dirty="0" err="1" smtClean="0"/>
              <a:t>Анджело</a:t>
            </a:r>
            <a:r>
              <a:rPr lang="ru-RU" b="1" dirty="0" smtClean="0"/>
              <a:t> </a:t>
            </a:r>
            <a:r>
              <a:rPr lang="ru-RU" b="1" dirty="0" err="1" smtClean="0"/>
              <a:t>Доні</a:t>
            </a:r>
            <a:r>
              <a:rPr lang="ru-RU" b="1" dirty="0" smtClean="0"/>
              <a:t>.        </a:t>
            </a:r>
            <a:r>
              <a:rPr lang="ru-RU" b="1" dirty="0" err="1" smtClean="0"/>
              <a:t>Вагітна</a:t>
            </a:r>
            <a:r>
              <a:rPr lang="ru-RU" b="1" dirty="0" smtClean="0"/>
              <a:t> </a:t>
            </a:r>
            <a:r>
              <a:rPr lang="ru-RU" b="1" dirty="0" err="1" smtClean="0"/>
              <a:t>пані</a:t>
            </a:r>
            <a:endParaRPr lang="ru-RU" b="1" dirty="0"/>
          </a:p>
        </p:txBody>
      </p:sp>
      <p:pic>
        <p:nvPicPr>
          <p:cNvPr id="128002" name="Picture 2" descr="&amp;Fcy;&amp;acy;&amp;jcy;&amp;lcy;:Raffaello Ritratto di Agnolo Do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286249" cy="6142258"/>
          </a:xfrm>
          <a:prstGeom prst="rect">
            <a:avLst/>
          </a:prstGeom>
          <a:noFill/>
        </p:spPr>
      </p:pic>
      <p:pic>
        <p:nvPicPr>
          <p:cNvPr id="128004" name="Picture 4" descr="&amp;Fcy;&amp;acy;&amp;jcy;&amp;lcy;:Raphael-LaDonnaGravida(1505-150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3885" y="0"/>
            <a:ext cx="4710115" cy="617365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86454"/>
            <a:ext cx="9144000" cy="85725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Портрет </a:t>
            </a:r>
            <a:r>
              <a:rPr lang="ru-RU" b="1" dirty="0" err="1" smtClean="0"/>
              <a:t>Балтазара</a:t>
            </a:r>
            <a:r>
              <a:rPr lang="ru-RU" b="1" dirty="0" smtClean="0"/>
              <a:t>                  </a:t>
            </a:r>
            <a:r>
              <a:rPr lang="ru-RU" b="1" dirty="0" smtClean="0"/>
              <a:t>Кардинал 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</a:t>
            </a:r>
            <a:r>
              <a:rPr lang="ru-RU" b="1" dirty="0" err="1" smtClean="0"/>
              <a:t>Кастильоне</a:t>
            </a:r>
            <a:r>
              <a:rPr lang="ru-RU" b="1" dirty="0" smtClean="0"/>
              <a:t>                    Бернардо </a:t>
            </a:r>
            <a:r>
              <a:rPr lang="ru-RU" b="1" dirty="0" err="1" smtClean="0"/>
              <a:t>Довіці</a:t>
            </a:r>
            <a:endParaRPr lang="ru-RU" b="1" dirty="0"/>
          </a:p>
        </p:txBody>
      </p:sp>
      <p:pic>
        <p:nvPicPr>
          <p:cNvPr id="129026" name="Picture 2" descr="&amp;Fcy;&amp;acy;&amp;jcy;&amp;lcy;:Baldassare Castiglione, by Raffaello Sanzio, from C2RMF retouch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4876" cy="5869140"/>
          </a:xfrm>
          <a:prstGeom prst="rect">
            <a:avLst/>
          </a:prstGeom>
          <a:noFill/>
        </p:spPr>
      </p:pic>
      <p:pic>
        <p:nvPicPr>
          <p:cNvPr id="129028" name="Picture 4" descr="&amp;Fcy;&amp;acy;&amp;jcy;&amp;lcy;:Bernardo Doviz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2587" y="0"/>
            <a:ext cx="4371414" cy="585789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ru-RU" b="1" dirty="0" err="1" smtClean="0"/>
              <a:t>Мадонни</a:t>
            </a:r>
            <a:r>
              <a:rPr lang="ru-RU" b="1" dirty="0" smtClean="0"/>
              <a:t> </a:t>
            </a:r>
            <a:r>
              <a:rPr lang="ru-RU" b="1" dirty="0" err="1" smtClean="0"/>
              <a:t>пензля</a:t>
            </a:r>
            <a:r>
              <a:rPr lang="ru-RU" b="1" dirty="0" smtClean="0"/>
              <a:t> </a:t>
            </a:r>
            <a:r>
              <a:rPr lang="ru-RU" b="1" dirty="0" err="1" smtClean="0"/>
              <a:t>Рафаєля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072594" cy="5268931"/>
          </a:xfrm>
        </p:spPr>
        <p:txBody>
          <a:bodyPr/>
          <a:lstStyle/>
          <a:p>
            <a:r>
              <a:rPr lang="ru-RU" dirty="0" smtClean="0"/>
              <a:t>Твори </a:t>
            </a:r>
            <a:r>
              <a:rPr lang="ru-RU" dirty="0" err="1" smtClean="0"/>
              <a:t>Рафаеля</a:t>
            </a:r>
            <a:r>
              <a:rPr lang="ru-RU" dirty="0" smtClean="0"/>
              <a:t> </a:t>
            </a:r>
            <a:r>
              <a:rPr lang="ru-RU" dirty="0" err="1" smtClean="0"/>
              <a:t>зображають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Мадонн, </a:t>
            </a:r>
            <a:r>
              <a:rPr lang="ru-RU" dirty="0" err="1" smtClean="0"/>
              <a:t>яких</a:t>
            </a:r>
            <a:r>
              <a:rPr lang="ru-RU" dirty="0" smtClean="0"/>
              <a:t> художник </a:t>
            </a:r>
            <a:r>
              <a:rPr lang="ru-RU" dirty="0" err="1" smtClean="0"/>
              <a:t>малював</a:t>
            </a:r>
            <a:r>
              <a:rPr lang="ru-RU" dirty="0" smtClean="0"/>
              <a:t> </a:t>
            </a:r>
            <a:r>
              <a:rPr lang="ru-RU" dirty="0" err="1" smtClean="0"/>
              <a:t>поетично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водночас</a:t>
            </a:r>
            <a:r>
              <a:rPr lang="ru-RU" dirty="0" smtClean="0"/>
              <a:t> просто за </a:t>
            </a:r>
            <a:r>
              <a:rPr lang="ru-RU" dirty="0" err="1" smtClean="0"/>
              <a:t>своєю</a:t>
            </a:r>
            <a:r>
              <a:rPr lang="ru-RU" dirty="0" smtClean="0"/>
              <a:t> </a:t>
            </a:r>
            <a:r>
              <a:rPr lang="ru-RU" dirty="0" err="1" smtClean="0"/>
              <a:t>композицією</a:t>
            </a:r>
            <a:r>
              <a:rPr lang="ru-RU" dirty="0" smtClean="0"/>
              <a:t>. </a:t>
            </a:r>
            <a:r>
              <a:rPr lang="ru-RU" dirty="0" err="1" smtClean="0"/>
              <a:t>Ні</a:t>
            </a:r>
            <a:r>
              <a:rPr lang="ru-RU" dirty="0" smtClean="0"/>
              <a:t> до </a:t>
            </a:r>
            <a:r>
              <a:rPr lang="ru-RU" dirty="0" err="1" smtClean="0"/>
              <a:t>ні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Рафаеля</a:t>
            </a:r>
            <a:r>
              <a:rPr lang="ru-RU" dirty="0" smtClean="0"/>
              <a:t> </a:t>
            </a:r>
            <a:r>
              <a:rPr lang="ru-RU" dirty="0" err="1" smtClean="0"/>
              <a:t>жоден</a:t>
            </a:r>
            <a:r>
              <a:rPr lang="ru-RU" dirty="0" smtClean="0"/>
              <a:t> художник не </a:t>
            </a:r>
            <a:r>
              <a:rPr lang="ru-RU" dirty="0" err="1" smtClean="0"/>
              <a:t>спромігся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стільки</a:t>
            </a:r>
            <a:r>
              <a:rPr lang="ru-RU" dirty="0" smtClean="0"/>
              <a:t> </a:t>
            </a:r>
            <a:r>
              <a:rPr lang="ru-RU" dirty="0" err="1" smtClean="0"/>
              <a:t>довершених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різноманітних</a:t>
            </a:r>
            <a:r>
              <a:rPr lang="ru-RU" dirty="0" smtClean="0"/>
              <a:t> картин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зображенням</a:t>
            </a:r>
            <a:r>
              <a:rPr lang="ru-RU" dirty="0" smtClean="0"/>
              <a:t> </a:t>
            </a:r>
            <a:r>
              <a:rPr lang="ru-RU" dirty="0" err="1" smtClean="0"/>
              <a:t>Мадонни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немовлям</a:t>
            </a:r>
            <a:r>
              <a:rPr lang="ru-RU" dirty="0" smtClean="0"/>
              <a:t>. </a:t>
            </a:r>
            <a:r>
              <a:rPr lang="ru-RU" dirty="0" err="1" smtClean="0"/>
              <a:t>Діва</a:t>
            </a:r>
            <a:r>
              <a:rPr lang="ru-RU" dirty="0" smtClean="0"/>
              <a:t> </a:t>
            </a:r>
            <a:r>
              <a:rPr lang="ru-RU" dirty="0" err="1" smtClean="0"/>
              <a:t>Марія</a:t>
            </a:r>
            <a:r>
              <a:rPr lang="ru-RU" dirty="0" smtClean="0"/>
              <a:t> на </a:t>
            </a:r>
            <a:r>
              <a:rPr lang="ru-RU" dirty="0" err="1" smtClean="0"/>
              <a:t>його</a:t>
            </a:r>
            <a:r>
              <a:rPr lang="ru-RU" dirty="0" smtClean="0"/>
              <a:t> картинах то </a:t>
            </a:r>
            <a:r>
              <a:rPr lang="ru-RU" dirty="0" err="1" smtClean="0"/>
              <a:t>зовсім</a:t>
            </a:r>
            <a:r>
              <a:rPr lang="ru-RU" dirty="0" smtClean="0"/>
              <a:t> юна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ніжна</a:t>
            </a:r>
            <a:r>
              <a:rPr lang="ru-RU" dirty="0" smtClean="0"/>
              <a:t>, то </a:t>
            </a:r>
            <a:r>
              <a:rPr lang="ru-RU" dirty="0" err="1" smtClean="0"/>
              <a:t>зображена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простої</a:t>
            </a:r>
            <a:r>
              <a:rPr lang="ru-RU" dirty="0" smtClean="0"/>
              <a:t> </a:t>
            </a:r>
            <a:r>
              <a:rPr lang="ru-RU" dirty="0" err="1" smtClean="0"/>
              <a:t>напрацьованої</a:t>
            </a:r>
            <a:r>
              <a:rPr lang="ru-RU" dirty="0" smtClean="0"/>
              <a:t> та </a:t>
            </a:r>
            <a:r>
              <a:rPr lang="ru-RU" dirty="0" err="1" smtClean="0"/>
              <a:t>стомленої</a:t>
            </a:r>
            <a:r>
              <a:rPr lang="ru-RU" dirty="0" smtClean="0"/>
              <a:t> селянки. Мадонна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надійно</a:t>
            </a:r>
            <a:r>
              <a:rPr lang="ru-RU" dirty="0" smtClean="0"/>
              <a:t> </a:t>
            </a:r>
            <a:r>
              <a:rPr lang="ru-RU" dirty="0" err="1" smtClean="0"/>
              <a:t>тримає</a:t>
            </a:r>
            <a:r>
              <a:rPr lang="ru-RU" dirty="0" smtClean="0"/>
              <a:t> </a:t>
            </a:r>
            <a:r>
              <a:rPr lang="ru-RU" dirty="0" err="1" smtClean="0"/>
              <a:t>немовля</a:t>
            </a:r>
            <a:r>
              <a:rPr lang="ru-RU" dirty="0" smtClean="0"/>
              <a:t> </a:t>
            </a:r>
            <a:r>
              <a:rPr lang="ru-RU" dirty="0" err="1" smtClean="0"/>
              <a:t>Ісуса</a:t>
            </a:r>
            <a:r>
              <a:rPr lang="ru-RU" dirty="0" smtClean="0"/>
              <a:t> у руках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бавиться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ним на </a:t>
            </a:r>
            <a:r>
              <a:rPr lang="ru-RU" dirty="0" err="1" smtClean="0"/>
              <a:t>тлі</a:t>
            </a:r>
            <a:r>
              <a:rPr lang="ru-RU" dirty="0" smtClean="0"/>
              <a:t> </a:t>
            </a:r>
            <a:r>
              <a:rPr lang="ru-RU" dirty="0" err="1" smtClean="0"/>
              <a:t>різноманітних</a:t>
            </a:r>
            <a:r>
              <a:rPr lang="ru-RU" dirty="0" smtClean="0"/>
              <a:t> </a:t>
            </a:r>
            <a:r>
              <a:rPr lang="ru-RU" dirty="0" err="1" smtClean="0"/>
              <a:t>пейзажів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strips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857892"/>
            <a:ext cx="8686800" cy="1000108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Мадонна Великого                       </a:t>
            </a:r>
            <a:r>
              <a:rPr lang="ru-RU" sz="2800" dirty="0" smtClean="0"/>
              <a:t>Мадонна </a:t>
            </a:r>
            <a:r>
              <a:rPr lang="ru-RU" sz="2800" dirty="0" err="1" smtClean="0"/>
              <a:t>Темпі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    герцога</a:t>
            </a:r>
            <a:endParaRPr lang="ru-RU" sz="2800" dirty="0"/>
          </a:p>
        </p:txBody>
      </p:sp>
      <p:pic>
        <p:nvPicPr>
          <p:cNvPr id="130050" name="Picture 2" descr="&amp;Fcy;&amp;acy;&amp;jcy;&amp;lcy;:Raphael - Madonna dell Grandu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60498" cy="5929330"/>
          </a:xfrm>
          <a:prstGeom prst="rect">
            <a:avLst/>
          </a:prstGeom>
          <a:noFill/>
        </p:spPr>
      </p:pic>
      <p:pic>
        <p:nvPicPr>
          <p:cNvPr id="130052" name="Picture 4" descr="&amp;Fcy;&amp;acy;&amp;jcy;&amp;lcy;:Raffael 0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7" y="-1"/>
            <a:ext cx="4071934" cy="5944429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357958"/>
            <a:ext cx="9144000" cy="500042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Мадонна на луці        Мадонна з гвоздиками </a:t>
            </a:r>
            <a:endParaRPr lang="ru-RU" dirty="0"/>
          </a:p>
        </p:txBody>
      </p:sp>
      <p:pic>
        <p:nvPicPr>
          <p:cNvPr id="132098" name="Picture 2" descr="&amp;Fcy;&amp;acy;&amp;jcy;&amp;lcy;:Raffael 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4478237" cy="6072207"/>
          </a:xfrm>
          <a:prstGeom prst="rect">
            <a:avLst/>
          </a:prstGeom>
          <a:noFill/>
        </p:spPr>
      </p:pic>
      <p:pic>
        <p:nvPicPr>
          <p:cNvPr id="132100" name="Picture 4" descr="&amp;Fcy;&amp;acy;&amp;jcy;&amp;lcy;:Raphael Madonna of the Pink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3945" y="0"/>
            <a:ext cx="4630055" cy="6072206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357958"/>
            <a:ext cx="9144000" cy="500042"/>
          </a:xfrm>
        </p:spPr>
        <p:txBody>
          <a:bodyPr/>
          <a:lstStyle/>
          <a:p>
            <a:pPr>
              <a:buNone/>
            </a:pPr>
            <a:r>
              <a:rPr lang="uk-UA" b="1" dirty="0" smtClean="0"/>
              <a:t> Мадонна з </a:t>
            </a:r>
            <a:r>
              <a:rPr lang="uk-UA" b="1" dirty="0" err="1" smtClean="0"/>
              <a:t>цигликом</a:t>
            </a:r>
            <a:r>
              <a:rPr lang="ru-RU" b="1" i="1" dirty="0" smtClean="0"/>
              <a:t>   </a:t>
            </a:r>
            <a:r>
              <a:rPr lang="ru-RU" b="1" dirty="0" smtClean="0"/>
              <a:t>Мадонна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немовлям</a:t>
            </a:r>
            <a:endParaRPr lang="ru-RU" b="1" dirty="0"/>
          </a:p>
        </p:txBody>
      </p:sp>
      <p:pic>
        <p:nvPicPr>
          <p:cNvPr id="133122" name="Picture 2" descr="&amp;Fcy;&amp;acy;&amp;jcy;&amp;lcy;:Madonna del cardellino (Raffaello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4540291" cy="6429397"/>
          </a:xfrm>
          <a:prstGeom prst="rect">
            <a:avLst/>
          </a:prstGeom>
          <a:noFill/>
        </p:spPr>
      </p:pic>
      <p:pic>
        <p:nvPicPr>
          <p:cNvPr id="133124" name="Picture 4" descr="&amp;Fcy;&amp;acy;&amp;jcy;&amp;lcy;:Raffaello Madonna col Bambino 14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9129" y="0"/>
            <a:ext cx="4564871" cy="642939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143644"/>
            <a:ext cx="9001156" cy="571504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/>
              <a:t>Сікстинська Мадонна</a:t>
            </a:r>
            <a:endParaRPr lang="ru-RU" b="1" dirty="0"/>
          </a:p>
        </p:txBody>
      </p:sp>
      <p:pic>
        <p:nvPicPr>
          <p:cNvPr id="134146" name="Picture 2" descr="http://upload.wikimedia.org/wikipedia/commons/thumb/2/25/Raffael%2C_Sixtinska_madonnan.jpg/275px-Raffael%2C_Sixtinska_madonn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0"/>
            <a:ext cx="4572032" cy="610158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143644"/>
            <a:ext cx="8229600" cy="549253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/>
              <a:t>Фреска </a:t>
            </a:r>
            <a:r>
              <a:rPr lang="uk-UA" b="1" dirty="0" err="1" smtClean="0"/>
              <a:t>“Афінська</a:t>
            </a:r>
            <a:r>
              <a:rPr lang="uk-UA" b="1" dirty="0" smtClean="0"/>
              <a:t> </a:t>
            </a:r>
            <a:r>
              <a:rPr lang="uk-UA" b="1" dirty="0" err="1" smtClean="0"/>
              <a:t>школа”</a:t>
            </a:r>
            <a:endParaRPr lang="ru-RU" b="1" dirty="0"/>
          </a:p>
        </p:txBody>
      </p:sp>
      <p:pic>
        <p:nvPicPr>
          <p:cNvPr id="135170" name="Picture 2" descr="&amp;Fcy;&amp;acy;&amp;jcy;&amp;lcy;:Raffael 0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581787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428736"/>
            <a:ext cx="5715040" cy="3763963"/>
          </a:xfrm>
        </p:spPr>
        <p:txBody>
          <a:bodyPr/>
          <a:lstStyle/>
          <a:p>
            <a:pPr algn="ctr"/>
            <a:r>
              <a:rPr lang="vi-VN" sz="3600" b="1" dirty="0" smtClean="0"/>
              <a:t>Рафае́ль Са́нті</a:t>
            </a:r>
            <a:r>
              <a:rPr lang="vi-VN" sz="3600" dirty="0" smtClean="0"/>
              <a:t>  — італійський живописець, графік, скульптор і архітектор епохи Відродження. Втілив у своїх творах гуманістичні ідеали високого Відродження.</a:t>
            </a:r>
            <a:endParaRPr lang="ru-RU" sz="3600" dirty="0"/>
          </a:p>
        </p:txBody>
      </p:sp>
      <p:pic>
        <p:nvPicPr>
          <p:cNvPr id="119810" name="Picture 2" descr="&amp;Fcy;&amp;acy;&amp;jcy;&amp;lcy;:Raffaello, studio per la trasfigurazione 03.jpg"/>
          <p:cNvPicPr>
            <a:picLocks noChangeAspect="1" noChangeArrowheads="1"/>
          </p:cNvPicPr>
          <p:nvPr/>
        </p:nvPicPr>
        <p:blipFill>
          <a:blip r:embed="rId2"/>
          <a:srcRect t="3944" b="9859"/>
          <a:stretch>
            <a:fillRect/>
          </a:stretch>
        </p:blipFill>
        <p:spPr bwMode="auto">
          <a:xfrm>
            <a:off x="0" y="1"/>
            <a:ext cx="2071670" cy="2387669"/>
          </a:xfrm>
          <a:prstGeom prst="rect">
            <a:avLst/>
          </a:prstGeom>
          <a:noFill/>
        </p:spPr>
      </p:pic>
      <p:pic>
        <p:nvPicPr>
          <p:cNvPr id="119812" name="Picture 4" descr="&amp;Fcy;&amp;acy;&amp;jcy;&amp;lcy;:Raffaello, studio per la cupola della cappella chigi 02.jpg"/>
          <p:cNvPicPr>
            <a:picLocks noChangeAspect="1" noChangeArrowheads="1"/>
          </p:cNvPicPr>
          <p:nvPr/>
        </p:nvPicPr>
        <p:blipFill>
          <a:blip r:embed="rId3"/>
          <a:srcRect r="14109"/>
          <a:stretch>
            <a:fillRect/>
          </a:stretch>
        </p:blipFill>
        <p:spPr bwMode="auto">
          <a:xfrm>
            <a:off x="7143768" y="0"/>
            <a:ext cx="2000232" cy="2384419"/>
          </a:xfrm>
          <a:prstGeom prst="rect">
            <a:avLst/>
          </a:prstGeom>
          <a:noFill/>
        </p:spPr>
      </p:pic>
      <p:pic>
        <p:nvPicPr>
          <p:cNvPr id="119814" name="Picture 6" descr="&amp;Fcy;&amp;acy;&amp;jcy;&amp;lcy;:Raffaello, studio per san tommaso, pala degli oddi.jpg"/>
          <p:cNvPicPr>
            <a:picLocks noChangeAspect="1" noChangeArrowheads="1"/>
          </p:cNvPicPr>
          <p:nvPr/>
        </p:nvPicPr>
        <p:blipFill>
          <a:blip r:embed="rId4"/>
          <a:srcRect l="8183" t="13780" r="2728" b="5906"/>
          <a:stretch>
            <a:fillRect/>
          </a:stretch>
        </p:blipFill>
        <p:spPr bwMode="auto">
          <a:xfrm>
            <a:off x="0" y="4180648"/>
            <a:ext cx="2143108" cy="2677352"/>
          </a:xfrm>
          <a:prstGeom prst="rect">
            <a:avLst/>
          </a:prstGeom>
          <a:noFill/>
        </p:spPr>
      </p:pic>
      <p:pic>
        <p:nvPicPr>
          <p:cNvPr id="119816" name="Picture 8" descr="&amp;Fcy;&amp;acy;&amp;jcy;&amp;lcy;:Raffaello, studio per una delle sibille.jpg"/>
          <p:cNvPicPr>
            <a:picLocks noChangeAspect="1" noChangeArrowheads="1"/>
          </p:cNvPicPr>
          <p:nvPr/>
        </p:nvPicPr>
        <p:blipFill>
          <a:blip r:embed="rId5"/>
          <a:srcRect b="17746"/>
          <a:stretch>
            <a:fillRect/>
          </a:stretch>
        </p:blipFill>
        <p:spPr bwMode="auto">
          <a:xfrm>
            <a:off x="7143767" y="4250817"/>
            <a:ext cx="2000233" cy="260718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</p:spPr>
        <p:txBody>
          <a:bodyPr/>
          <a:lstStyle/>
          <a:p>
            <a:r>
              <a:rPr lang="ru-RU" b="1" dirty="0" smtClean="0"/>
              <a:t>Три </a:t>
            </a:r>
            <a:r>
              <a:rPr lang="ru-RU" b="1" dirty="0" err="1" smtClean="0"/>
              <a:t>ранні</a:t>
            </a:r>
            <a:r>
              <a:rPr lang="ru-RU" b="1" dirty="0" smtClean="0"/>
              <a:t> </a:t>
            </a:r>
            <a:r>
              <a:rPr lang="ru-RU" b="1" dirty="0" err="1" smtClean="0"/>
              <a:t>шедеври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8929750" cy="3763963"/>
          </a:xfrm>
        </p:spPr>
        <p:txBody>
          <a:bodyPr/>
          <a:lstStyle/>
          <a:p>
            <a:r>
              <a:rPr lang="ru-RU" dirty="0" smtClean="0"/>
              <a:t>В 1504 </a:t>
            </a:r>
            <a:r>
              <a:rPr lang="ru-RU" dirty="0" err="1" smtClean="0"/>
              <a:t>році</a:t>
            </a:r>
            <a:r>
              <a:rPr lang="ru-RU" dirty="0" smtClean="0"/>
              <a:t> художник </a:t>
            </a:r>
            <a:r>
              <a:rPr lang="ru-RU" dirty="0" err="1" smtClean="0"/>
              <a:t>приїхав</a:t>
            </a:r>
            <a:r>
              <a:rPr lang="ru-RU" dirty="0" smtClean="0"/>
              <a:t> до </a:t>
            </a:r>
            <a:r>
              <a:rPr lang="ru-RU" dirty="0" err="1" smtClean="0"/>
              <a:t>Флоренції</a:t>
            </a:r>
            <a:r>
              <a:rPr lang="ru-RU" dirty="0" smtClean="0"/>
              <a:t> — центру </a:t>
            </a:r>
            <a:r>
              <a:rPr lang="ru-RU" dirty="0" err="1" smtClean="0"/>
              <a:t>тогочасного</a:t>
            </a:r>
            <a:r>
              <a:rPr lang="ru-RU" dirty="0" smtClean="0"/>
              <a:t> </a:t>
            </a:r>
            <a:r>
              <a:rPr lang="ru-RU" dirty="0" err="1" smtClean="0"/>
              <a:t>Відродження</a:t>
            </a:r>
            <a:r>
              <a:rPr lang="ru-RU" dirty="0" smtClean="0"/>
              <a:t> у </a:t>
            </a:r>
            <a:r>
              <a:rPr lang="ru-RU" dirty="0" err="1" smtClean="0"/>
              <a:t>мистецтві</a:t>
            </a:r>
            <a:r>
              <a:rPr lang="ru-RU" dirty="0" smtClean="0"/>
              <a:t> </a:t>
            </a:r>
            <a:r>
              <a:rPr lang="ru-RU" dirty="0" err="1" smtClean="0"/>
              <a:t>Італії</a:t>
            </a:r>
            <a:r>
              <a:rPr lang="ru-RU" dirty="0" smtClean="0"/>
              <a:t>. З </a:t>
            </a:r>
            <a:r>
              <a:rPr lang="ru-RU" dirty="0" err="1" smtClean="0"/>
              <a:t>містом</a:t>
            </a:r>
            <a:r>
              <a:rPr lang="ru-RU" dirty="0" smtClean="0"/>
              <a:t> </a:t>
            </a:r>
            <a:r>
              <a:rPr lang="ru-RU" dirty="0" err="1" smtClean="0"/>
              <a:t>пов'язана</a:t>
            </a:r>
            <a:r>
              <a:rPr lang="ru-RU" dirty="0" smtClean="0"/>
              <a:t> </a:t>
            </a:r>
            <a:r>
              <a:rPr lang="ru-RU" dirty="0" err="1" smtClean="0"/>
              <a:t>творчість</a:t>
            </a:r>
            <a:r>
              <a:rPr lang="ru-RU" dirty="0" smtClean="0"/>
              <a:t> да </a:t>
            </a:r>
            <a:r>
              <a:rPr lang="ru-RU" dirty="0" err="1" smtClean="0"/>
              <a:t>Вінчі</a:t>
            </a:r>
            <a:r>
              <a:rPr lang="ru-RU" dirty="0" smtClean="0"/>
              <a:t>, </a:t>
            </a:r>
            <a:r>
              <a:rPr lang="ru-RU" dirty="0" err="1" smtClean="0"/>
              <a:t>Мікеланджело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велетнів</a:t>
            </a:r>
            <a:r>
              <a:rPr lang="ru-RU" dirty="0" smtClean="0"/>
              <a:t> </a:t>
            </a:r>
            <a:r>
              <a:rPr lang="ru-RU" dirty="0" err="1" smtClean="0"/>
              <a:t>італійської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До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періоду</a:t>
            </a:r>
            <a:r>
              <a:rPr lang="ru-RU" dirty="0" smtClean="0"/>
              <a:t> належать три </a:t>
            </a:r>
            <a:r>
              <a:rPr lang="ru-RU" dirty="0" err="1" smtClean="0"/>
              <a:t>маленькі</a:t>
            </a:r>
            <a:r>
              <a:rPr lang="ru-RU" dirty="0" smtClean="0"/>
              <a:t> </a:t>
            </a:r>
            <a:r>
              <a:rPr lang="ru-RU" dirty="0" err="1" smtClean="0"/>
              <a:t>шедеври</a:t>
            </a:r>
            <a:r>
              <a:rPr lang="ru-RU" dirty="0" smtClean="0"/>
              <a:t> молодого художника:</a:t>
            </a:r>
          </a:p>
          <a:p>
            <a:r>
              <a:rPr lang="ru-RU" dirty="0" smtClean="0"/>
              <a:t>«Мадонна </a:t>
            </a:r>
            <a:r>
              <a:rPr lang="ru-RU" dirty="0" err="1" smtClean="0"/>
              <a:t>Конестабіле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«Сон </a:t>
            </a:r>
            <a:r>
              <a:rPr lang="ru-RU" dirty="0" err="1" smtClean="0"/>
              <a:t>лицаря</a:t>
            </a:r>
            <a:r>
              <a:rPr lang="ru-RU" dirty="0" smtClean="0"/>
              <a:t>» (</a:t>
            </a:r>
            <a:r>
              <a:rPr lang="ru-RU" dirty="0" err="1" smtClean="0"/>
              <a:t>Лицар</a:t>
            </a:r>
            <a:r>
              <a:rPr lang="ru-RU" dirty="0" smtClean="0"/>
              <a:t> на </a:t>
            </a:r>
            <a:r>
              <a:rPr lang="ru-RU" dirty="0" err="1" smtClean="0"/>
              <a:t>перетині</a:t>
            </a:r>
            <a:r>
              <a:rPr lang="ru-RU" dirty="0" smtClean="0"/>
              <a:t> </a:t>
            </a:r>
            <a:r>
              <a:rPr lang="ru-RU" dirty="0" err="1" smtClean="0"/>
              <a:t>шляхів</a:t>
            </a:r>
            <a:r>
              <a:rPr lang="ru-RU" dirty="0" smtClean="0"/>
              <a:t>)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Заручини</a:t>
            </a:r>
            <a:r>
              <a:rPr lang="ru-RU" dirty="0" smtClean="0"/>
              <a:t> </a:t>
            </a:r>
            <a:r>
              <a:rPr lang="ru-RU" dirty="0" err="1" smtClean="0"/>
              <a:t>Діви</a:t>
            </a:r>
            <a:r>
              <a:rPr lang="ru-RU" dirty="0" smtClean="0"/>
              <a:t> </a:t>
            </a:r>
            <a:r>
              <a:rPr lang="ru-RU" dirty="0" err="1" smtClean="0"/>
              <a:t>Марії</a:t>
            </a:r>
            <a:r>
              <a:rPr lang="ru-RU" dirty="0" smtClean="0"/>
              <a:t>».</a:t>
            </a:r>
          </a:p>
          <a:p>
            <a:endParaRPr lang="ru-RU" dirty="0"/>
          </a:p>
        </p:txBody>
      </p:sp>
    </p:spTree>
  </p:cSld>
  <p:clrMapOvr>
    <a:masterClrMapping/>
  </p:clrMapOvr>
  <p:transition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143644"/>
            <a:ext cx="8229600" cy="714356"/>
          </a:xfrm>
        </p:spPr>
        <p:txBody>
          <a:bodyPr/>
          <a:lstStyle/>
          <a:p>
            <a:pPr algn="ctr"/>
            <a:r>
              <a:rPr lang="ru-RU" sz="4400" b="1" dirty="0" smtClean="0"/>
              <a:t>Мадонна </a:t>
            </a:r>
            <a:r>
              <a:rPr lang="ru-RU" sz="4400" b="1" dirty="0" err="1" smtClean="0"/>
              <a:t>Конестабіле</a:t>
            </a:r>
            <a:endParaRPr lang="ru-RU" sz="4400" b="1" dirty="0"/>
          </a:p>
        </p:txBody>
      </p:sp>
      <p:pic>
        <p:nvPicPr>
          <p:cNvPr id="4" name="Picture 2" descr="&amp;Fcy;&amp;acy;&amp;jcy;&amp;lcy;:Raffael 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6357982" cy="627432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215082"/>
            <a:ext cx="8229600" cy="549253"/>
          </a:xfrm>
        </p:spPr>
        <p:txBody>
          <a:bodyPr/>
          <a:lstStyle/>
          <a:p>
            <a:pPr algn="ctr"/>
            <a:r>
              <a:rPr lang="ru-RU" b="1" dirty="0" err="1" smtClean="0"/>
              <a:t>Заручини</a:t>
            </a:r>
            <a:r>
              <a:rPr lang="ru-RU" b="1" dirty="0" smtClean="0"/>
              <a:t> </a:t>
            </a:r>
            <a:r>
              <a:rPr lang="ru-RU" sz="3600" b="1" dirty="0" err="1" smtClean="0"/>
              <a:t>Діви</a:t>
            </a:r>
            <a:r>
              <a:rPr lang="ru-RU" b="1" dirty="0" smtClean="0"/>
              <a:t> </a:t>
            </a:r>
            <a:r>
              <a:rPr lang="ru-RU" b="1" dirty="0" err="1" smtClean="0"/>
              <a:t>Марії</a:t>
            </a:r>
            <a:endParaRPr lang="ru-RU" b="1" dirty="0"/>
          </a:p>
        </p:txBody>
      </p:sp>
      <p:pic>
        <p:nvPicPr>
          <p:cNvPr id="4" name="Picture 4" descr="&amp;Fcy;&amp;acy;&amp;jcy;&amp;lcy;:Raffael 0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-1"/>
            <a:ext cx="4166525" cy="6286521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286520"/>
            <a:ext cx="8229600" cy="571480"/>
          </a:xfrm>
        </p:spPr>
        <p:txBody>
          <a:bodyPr/>
          <a:lstStyle/>
          <a:p>
            <a:pPr algn="ctr"/>
            <a:r>
              <a:rPr lang="ru-RU" sz="3600" b="1" dirty="0" smtClean="0"/>
              <a:t>Сон </a:t>
            </a:r>
            <a:r>
              <a:rPr lang="ru-RU" sz="3600" b="1" dirty="0" err="1" smtClean="0"/>
              <a:t>лицаря</a:t>
            </a:r>
            <a:endParaRPr lang="ru-RU" sz="3600" b="1" dirty="0"/>
          </a:p>
        </p:txBody>
      </p:sp>
      <p:pic>
        <p:nvPicPr>
          <p:cNvPr id="4" name="Picture 6" descr="&amp;Fcy;&amp;acy;&amp;jcy;&amp;lcy;:Vision of a Knig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-1"/>
            <a:ext cx="6368556" cy="635795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623056"/>
          </a:xfrm>
        </p:spPr>
        <p:txBody>
          <a:bodyPr/>
          <a:lstStyle/>
          <a:p>
            <a:r>
              <a:rPr lang="ru-RU" b="1" dirty="0" err="1" smtClean="0"/>
              <a:t>Рафаель</a:t>
            </a:r>
            <a:r>
              <a:rPr lang="ru-RU" b="1" dirty="0" smtClean="0"/>
              <a:t> як портретист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3978277"/>
          </a:xfrm>
        </p:spPr>
        <p:txBody>
          <a:bodyPr/>
          <a:lstStyle/>
          <a:p>
            <a:r>
              <a:rPr lang="ru-RU" sz="2800" dirty="0" err="1" smtClean="0"/>
              <a:t>Серед</a:t>
            </a:r>
            <a:r>
              <a:rPr lang="ru-RU" sz="2800" dirty="0" smtClean="0"/>
              <a:t> перших </a:t>
            </a:r>
            <a:r>
              <a:rPr lang="ru-RU" sz="2800" dirty="0" err="1" smtClean="0"/>
              <a:t>портретних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зображень</a:t>
            </a:r>
            <a:r>
              <a:rPr lang="ru-RU" sz="2800" dirty="0" smtClean="0"/>
              <a:t> художника — </a:t>
            </a:r>
            <a:r>
              <a:rPr lang="ru-RU" sz="2800" dirty="0" err="1" smtClean="0"/>
              <a:t>портрети</a:t>
            </a:r>
            <a:r>
              <a:rPr lang="ru-RU" sz="2800" dirty="0" smtClean="0"/>
              <a:t> </a:t>
            </a:r>
            <a:r>
              <a:rPr lang="ru-RU" sz="2800" dirty="0" err="1" smtClean="0"/>
              <a:t>Аджело</a:t>
            </a:r>
            <a:r>
              <a:rPr lang="ru-RU" sz="2800" dirty="0" smtClean="0"/>
              <a:t> та </a:t>
            </a:r>
            <a:r>
              <a:rPr lang="ru-RU" sz="2800" dirty="0" err="1" smtClean="0"/>
              <a:t>Маддалени</a:t>
            </a:r>
            <a:r>
              <a:rPr lang="ru-RU" sz="2800" dirty="0" smtClean="0"/>
              <a:t> </a:t>
            </a:r>
            <a:r>
              <a:rPr lang="ru-RU" sz="2800" dirty="0" err="1" smtClean="0"/>
              <a:t>Доні</a:t>
            </a:r>
            <a:r>
              <a:rPr lang="ru-RU" sz="2800" dirty="0" smtClean="0"/>
              <a:t>.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подав </a:t>
            </a:r>
            <a:r>
              <a:rPr lang="ru-RU" sz="2800" dirty="0" err="1" smtClean="0"/>
              <a:t>подружжя</a:t>
            </a:r>
            <a:r>
              <a:rPr lang="ru-RU" sz="2800" dirty="0" smtClean="0"/>
              <a:t> на </a:t>
            </a:r>
            <a:r>
              <a:rPr lang="ru-RU" sz="2800" dirty="0" err="1" smtClean="0"/>
              <a:t>тлі</a:t>
            </a:r>
            <a:r>
              <a:rPr lang="ru-RU" sz="2800" dirty="0" smtClean="0"/>
              <a:t> далекого пейзажа. </a:t>
            </a:r>
            <a:r>
              <a:rPr lang="ru-RU" sz="2800" dirty="0" err="1" smtClean="0"/>
              <a:t>Позування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було</a:t>
            </a:r>
            <a:r>
              <a:rPr lang="ru-RU" sz="2800" dirty="0" smtClean="0"/>
              <a:t> </a:t>
            </a:r>
            <a:r>
              <a:rPr lang="ru-RU" sz="2800" dirty="0" err="1" smtClean="0"/>
              <a:t>довгим</a:t>
            </a:r>
            <a:r>
              <a:rPr lang="ru-RU" sz="2800" dirty="0" smtClean="0"/>
              <a:t>, тому </a:t>
            </a:r>
            <a:r>
              <a:rPr lang="ru-RU" sz="2800" dirty="0" err="1" smtClean="0"/>
              <a:t>вимога</a:t>
            </a:r>
            <a:r>
              <a:rPr lang="ru-RU" sz="2800" dirty="0" smtClean="0"/>
              <a:t> </a:t>
            </a:r>
            <a:r>
              <a:rPr lang="ru-RU" sz="2800" dirty="0" err="1" smtClean="0"/>
              <a:t>довго</a:t>
            </a:r>
            <a:r>
              <a:rPr lang="ru-RU" sz="2800" dirty="0" smtClean="0"/>
              <a:t> </a:t>
            </a:r>
            <a:r>
              <a:rPr lang="ru-RU" sz="2800" dirty="0" err="1" smtClean="0"/>
              <a:t>сидіти</a:t>
            </a:r>
            <a:r>
              <a:rPr lang="ru-RU" sz="2800" dirty="0" smtClean="0"/>
              <a:t> без </a:t>
            </a:r>
            <a:r>
              <a:rPr lang="ru-RU" sz="2800" dirty="0" err="1" smtClean="0"/>
              <a:t>рухів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відбилася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відвертою</a:t>
            </a:r>
            <a:r>
              <a:rPr lang="ru-RU" sz="2800" dirty="0" smtClean="0"/>
              <a:t> </a:t>
            </a:r>
            <a:r>
              <a:rPr lang="ru-RU" sz="2800" dirty="0" err="1" smtClean="0"/>
              <a:t>нудьгою</a:t>
            </a:r>
            <a:r>
              <a:rPr lang="ru-RU" sz="2800" dirty="0" smtClean="0"/>
              <a:t> на </a:t>
            </a:r>
            <a:r>
              <a:rPr lang="ru-RU" sz="2800" dirty="0" err="1" smtClean="0"/>
              <a:t>обличчі</a:t>
            </a:r>
            <a:r>
              <a:rPr lang="ru-RU" sz="2800" dirty="0" smtClean="0"/>
              <a:t> </a:t>
            </a:r>
            <a:r>
              <a:rPr lang="ru-RU" sz="2800" dirty="0" err="1" smtClean="0"/>
              <a:t>Маддалени</a:t>
            </a:r>
            <a:r>
              <a:rPr lang="ru-RU" sz="2800" dirty="0" smtClean="0"/>
              <a:t> </a:t>
            </a:r>
            <a:r>
              <a:rPr lang="ru-RU" sz="2800" dirty="0" err="1" smtClean="0"/>
              <a:t>Доні</a:t>
            </a:r>
            <a:r>
              <a:rPr lang="ru-RU" sz="2800" dirty="0" smtClean="0"/>
              <a:t>. </a:t>
            </a:r>
            <a:r>
              <a:rPr lang="ru-RU" sz="2800" dirty="0" err="1" smtClean="0"/>
              <a:t>Молодий</a:t>
            </a:r>
            <a:r>
              <a:rPr lang="ru-RU" sz="2800" dirty="0" smtClean="0"/>
              <a:t> художник </a:t>
            </a:r>
            <a:r>
              <a:rPr lang="ru-RU" sz="2800" dirty="0" err="1" smtClean="0"/>
              <a:t>старанно</a:t>
            </a:r>
            <a:r>
              <a:rPr lang="ru-RU" sz="2800" dirty="0" smtClean="0"/>
              <a:t> </a:t>
            </a:r>
            <a:r>
              <a:rPr lang="ru-RU" sz="2800" dirty="0" err="1" smtClean="0"/>
              <a:t>відтворив</a:t>
            </a:r>
            <a:r>
              <a:rPr lang="ru-RU" sz="2800" dirty="0" smtClean="0"/>
              <a:t> каблучки на руках </a:t>
            </a:r>
            <a:r>
              <a:rPr lang="ru-RU" sz="2800" dirty="0" err="1" smtClean="0"/>
              <a:t>Анджело</a:t>
            </a:r>
            <a:r>
              <a:rPr lang="ru-RU" sz="2800" dirty="0" smtClean="0"/>
              <a:t> </a:t>
            </a:r>
            <a:r>
              <a:rPr lang="ru-RU" sz="2800" dirty="0" err="1" smtClean="0"/>
              <a:t>чи</a:t>
            </a:r>
            <a:r>
              <a:rPr lang="ru-RU" sz="2800" dirty="0" smtClean="0"/>
              <a:t> </a:t>
            </a:r>
            <a:r>
              <a:rPr lang="ru-RU" sz="2800" dirty="0" err="1" smtClean="0"/>
              <a:t>ювелірну</a:t>
            </a:r>
            <a:r>
              <a:rPr lang="ru-RU" sz="2800" dirty="0" smtClean="0"/>
              <a:t> прикрасу </a:t>
            </a:r>
            <a:r>
              <a:rPr lang="ru-RU" sz="2800" dirty="0" err="1" smtClean="0"/>
              <a:t>з</a:t>
            </a:r>
            <a:r>
              <a:rPr lang="ru-RU" sz="2800" dirty="0" smtClean="0"/>
              <a:t> великою </a:t>
            </a:r>
            <a:r>
              <a:rPr lang="ru-RU" sz="2800" dirty="0" err="1" smtClean="0"/>
              <a:t>перлиною</a:t>
            </a:r>
            <a:r>
              <a:rPr lang="ru-RU" sz="2800" dirty="0" smtClean="0"/>
              <a:t> на </a:t>
            </a:r>
            <a:r>
              <a:rPr lang="ru-RU" sz="2800" dirty="0" err="1" smtClean="0"/>
              <a:t>Маддалені</a:t>
            </a:r>
            <a:r>
              <a:rPr lang="ru-RU" sz="2800" dirty="0" smtClean="0"/>
              <a:t>, </a:t>
            </a:r>
            <a:r>
              <a:rPr lang="ru-RU" sz="2800" dirty="0" err="1" smtClean="0"/>
              <a:t>її</a:t>
            </a:r>
            <a:r>
              <a:rPr lang="ru-RU" sz="2800" dirty="0" smtClean="0"/>
              <a:t> </a:t>
            </a:r>
            <a:r>
              <a:rPr lang="ru-RU" sz="2800" dirty="0" err="1" smtClean="0"/>
              <a:t>коштовне</a:t>
            </a:r>
            <a:r>
              <a:rPr lang="ru-RU" sz="2800" dirty="0" smtClean="0"/>
              <a:t> </a:t>
            </a:r>
            <a:r>
              <a:rPr lang="ru-RU" sz="2800" dirty="0" err="1" smtClean="0"/>
              <a:t>вбрання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червону</a:t>
            </a:r>
            <a:r>
              <a:rPr lang="ru-RU" sz="2800" dirty="0" smtClean="0"/>
              <a:t> </a:t>
            </a:r>
            <a:r>
              <a:rPr lang="ru-RU" sz="2800" dirty="0" err="1" smtClean="0"/>
              <a:t>сукню</a:t>
            </a:r>
            <a:r>
              <a:rPr lang="ru-RU" sz="2800" dirty="0" smtClean="0"/>
              <a:t>, </a:t>
            </a:r>
            <a:r>
              <a:rPr lang="ru-RU" sz="2800" dirty="0" err="1" smtClean="0"/>
              <a:t>сині</a:t>
            </a:r>
            <a:r>
              <a:rPr lang="ru-RU" sz="2800" dirty="0" smtClean="0"/>
              <a:t> рукава, </a:t>
            </a:r>
            <a:r>
              <a:rPr lang="ru-RU" sz="2800" dirty="0" err="1" smtClean="0"/>
              <a:t>прозору</a:t>
            </a:r>
            <a:r>
              <a:rPr lang="ru-RU" sz="2800" dirty="0" smtClean="0"/>
              <a:t> </a:t>
            </a:r>
            <a:r>
              <a:rPr lang="ru-RU" sz="2800" dirty="0" err="1" smtClean="0"/>
              <a:t>хустку</a:t>
            </a:r>
            <a:r>
              <a:rPr lang="ru-RU" sz="2800" dirty="0" smtClean="0"/>
              <a:t> на плечах. Але </a:t>
            </a:r>
            <a:r>
              <a:rPr lang="ru-RU" sz="2800" dirty="0" err="1" smtClean="0"/>
              <a:t>психологічний</a:t>
            </a:r>
            <a:r>
              <a:rPr lang="ru-RU" sz="2800" dirty="0" smtClean="0"/>
              <a:t> стан </a:t>
            </a:r>
            <a:r>
              <a:rPr lang="ru-RU" sz="2800" dirty="0" err="1" smtClean="0"/>
              <a:t>персонажів</a:t>
            </a:r>
            <a:r>
              <a:rPr lang="ru-RU" sz="2800" dirty="0" smtClean="0"/>
              <a:t> </a:t>
            </a:r>
            <a:r>
              <a:rPr lang="ru-RU" sz="2800" dirty="0" err="1" smtClean="0"/>
              <a:t>ще</a:t>
            </a:r>
            <a:r>
              <a:rPr lang="ru-RU" sz="2800" dirty="0" smtClean="0"/>
              <a:t> мало </a:t>
            </a:r>
            <a:r>
              <a:rPr lang="ru-RU" sz="2800" dirty="0" err="1" smtClean="0"/>
              <a:t>відтворений</a:t>
            </a:r>
            <a:r>
              <a:rPr lang="ru-RU" sz="2800" dirty="0" smtClean="0"/>
              <a:t> в портретах.</a:t>
            </a:r>
            <a:endParaRPr lang="ru-RU" sz="2800" dirty="0"/>
          </a:p>
        </p:txBody>
      </p:sp>
    </p:spTree>
  </p:cSld>
  <p:clrMapOvr>
    <a:masterClrMapping/>
  </p:clrMapOvr>
  <p:transition>
    <p:cover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786454"/>
            <a:ext cx="8858312" cy="107154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Портрет </a:t>
            </a:r>
            <a:r>
              <a:rPr lang="ru-RU" b="1" dirty="0" err="1" smtClean="0"/>
              <a:t>Маддалени</a:t>
            </a:r>
            <a:r>
              <a:rPr lang="ru-RU" b="1" dirty="0" smtClean="0"/>
              <a:t>            </a:t>
            </a:r>
            <a:r>
              <a:rPr lang="ru-RU" b="1" dirty="0" err="1" smtClean="0"/>
              <a:t>Гвідобальдо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         </a:t>
            </a:r>
            <a:r>
              <a:rPr lang="ru-RU" b="1" dirty="0" err="1" smtClean="0"/>
              <a:t>Доні</a:t>
            </a:r>
            <a:r>
              <a:rPr lang="ru-RU" b="1" dirty="0" smtClean="0"/>
              <a:t>                      </a:t>
            </a:r>
            <a:r>
              <a:rPr lang="ru-RU" b="1" dirty="0" err="1" smtClean="0"/>
              <a:t>Монтефельтро</a:t>
            </a:r>
            <a:endParaRPr lang="ru-RU" b="1" dirty="0"/>
          </a:p>
        </p:txBody>
      </p:sp>
      <p:pic>
        <p:nvPicPr>
          <p:cNvPr id="121858" name="Picture 2" descr="&amp;Fcy;&amp;acy;&amp;jcy;&amp;lcy;:Raphael - Maddele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4000528" cy="5802220"/>
          </a:xfrm>
          <a:prstGeom prst="rect">
            <a:avLst/>
          </a:prstGeom>
          <a:noFill/>
        </p:spPr>
      </p:pic>
      <p:pic>
        <p:nvPicPr>
          <p:cNvPr id="121860" name="Picture 4" descr="&amp;Fcy;&amp;acy;&amp;jcy;&amp;lcy;:Guidobaldo montefeltro 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0"/>
            <a:ext cx="4559726" cy="578645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715016"/>
            <a:ext cx="8858312" cy="107157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b="1" dirty="0" smtClean="0"/>
              <a:t>Донна </a:t>
            </a:r>
            <a:r>
              <a:rPr lang="ru-RU" b="1" dirty="0" err="1" smtClean="0"/>
              <a:t>Велата</a:t>
            </a:r>
            <a:r>
              <a:rPr lang="ru-RU" b="1" dirty="0" smtClean="0"/>
              <a:t>,                    </a:t>
            </a:r>
            <a:r>
              <a:rPr lang="ru-RU" b="1" dirty="0" err="1" smtClean="0"/>
              <a:t>Джуліано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сеньора </a:t>
            </a:r>
            <a:r>
              <a:rPr lang="ru-RU" b="1" dirty="0" err="1" smtClean="0"/>
              <a:t>під</a:t>
            </a:r>
            <a:r>
              <a:rPr lang="ru-RU" b="1" dirty="0" smtClean="0"/>
              <a:t> </a:t>
            </a:r>
            <a:r>
              <a:rPr lang="ru-RU" b="1" dirty="0" err="1" smtClean="0"/>
              <a:t>покривалом</a:t>
            </a:r>
            <a:r>
              <a:rPr lang="ru-RU" b="1" dirty="0" smtClean="0"/>
              <a:t>         де </a:t>
            </a:r>
            <a:r>
              <a:rPr lang="ru-RU" b="1" dirty="0" err="1" smtClean="0"/>
              <a:t>Медичі</a:t>
            </a:r>
            <a:endParaRPr lang="ru-RU" b="1" dirty="0"/>
          </a:p>
        </p:txBody>
      </p:sp>
      <p:pic>
        <p:nvPicPr>
          <p:cNvPr id="126978" name="Picture 2" descr="&amp;Fcy;&amp;acy;&amp;jcy;&amp;lcy;:Donna vela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5775158"/>
          </a:xfrm>
          <a:prstGeom prst="rect">
            <a:avLst/>
          </a:prstGeom>
          <a:noFill/>
        </p:spPr>
      </p:pic>
      <p:pic>
        <p:nvPicPr>
          <p:cNvPr id="126980" name="Picture 4" descr="&amp;Fcy;&amp;acy;&amp;jcy;&amp;lcy;:Raffaello, giuliano de' medic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2025" y="0"/>
            <a:ext cx="4371975" cy="570547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</p:sld>
</file>

<file path=ppt/theme/theme1.xml><?xml version="1.0" encoding="utf-8"?>
<a:theme xmlns:a="http://schemas.openxmlformats.org/drawingml/2006/main" name="188">
  <a:themeElements>
    <a:clrScheme name="verticle ridges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verticle rid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rticle ridg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ticle ridg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le ridg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ticle ridg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le ridg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ticle ridg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le ridg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ticle ridg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le ridg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ticle ridg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le ridg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ticle ridg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le ridg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ticle ridg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rticle ridg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rticle ridg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verticle ridges">
  <a:themeElements>
    <a:clrScheme name="1_verticle ridges 13">
      <a:dk1>
        <a:srgbClr val="C0C0C0"/>
      </a:dk1>
      <a:lt1>
        <a:srgbClr val="FFFFFF"/>
      </a:lt1>
      <a:dk2>
        <a:srgbClr val="CC0066"/>
      </a:dk2>
      <a:lt2>
        <a:srgbClr val="FFCCCC"/>
      </a:lt2>
      <a:accent1>
        <a:srgbClr val="993366"/>
      </a:accent1>
      <a:accent2>
        <a:srgbClr val="FF9999"/>
      </a:accent2>
      <a:accent3>
        <a:srgbClr val="E2AAB8"/>
      </a:accent3>
      <a:accent4>
        <a:srgbClr val="DADADA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1_verticle rid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verticle ridg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erticle ridg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erticle ridg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erticle ridg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erticle ridg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erticle ridg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erticle ridg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erticle ridg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erticle ridg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erticle ridg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erticle ridg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erticle ridg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erticle ridg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erticle ridg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erticle ridg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erticle ridg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CC0066"/>
      </a:lt1>
      <a:dk2>
        <a:srgbClr val="660033"/>
      </a:dk2>
      <a:lt2>
        <a:srgbClr val="C0C0C0"/>
      </a:lt2>
      <a:accent1>
        <a:srgbClr val="993366"/>
      </a:accent1>
      <a:accent2>
        <a:srgbClr val="FF9999"/>
      </a:accent2>
      <a:accent3>
        <a:srgbClr val="E2AA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CC0066"/>
      </a:lt1>
      <a:dk2>
        <a:srgbClr val="660033"/>
      </a:dk2>
      <a:lt2>
        <a:srgbClr val="C0C0C0"/>
      </a:lt2>
      <a:accent1>
        <a:srgbClr val="993366"/>
      </a:accent1>
      <a:accent2>
        <a:srgbClr val="FF9999"/>
      </a:accent2>
      <a:accent3>
        <a:srgbClr val="E2AA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verticle ridges">
  <a:themeElements>
    <a:clrScheme name="2_verticle ridges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2_verticle rid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verticle ridg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erticle ridg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erticle ridg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erticle ridg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erticle ridg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erticle ridg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erticle ridg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erticle ridg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erticle ridg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erticle ridg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erticle ridg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erticle ridg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erticle ridg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erticle ridg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erticle ridg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erticle ridg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008080"/>
      </a:lt1>
      <a:dk2>
        <a:srgbClr val="004E4C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008080"/>
      </a:lt1>
      <a:dk2>
        <a:srgbClr val="004E4C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188</Template>
  <TotalTime>228</TotalTime>
  <Words>169</Words>
  <Application>Microsoft Office PowerPoint</Application>
  <PresentationFormat>Экран (4:3)</PresentationFormat>
  <Paragraphs>28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188</vt:lpstr>
      <vt:lpstr>1_colormaster</vt:lpstr>
      <vt:lpstr>2_colormaster</vt:lpstr>
      <vt:lpstr>1_verticle ridges</vt:lpstr>
      <vt:lpstr>4_colormaster</vt:lpstr>
      <vt:lpstr>5_colormaster</vt:lpstr>
      <vt:lpstr>2_verticle ridges</vt:lpstr>
      <vt:lpstr>7_colormaster</vt:lpstr>
      <vt:lpstr>8_colormaster</vt:lpstr>
      <vt:lpstr>РАФАЕЛЬ САНТІ</vt:lpstr>
      <vt:lpstr>Слайд 2</vt:lpstr>
      <vt:lpstr>Три ранні шедеври </vt:lpstr>
      <vt:lpstr>Слайд 4</vt:lpstr>
      <vt:lpstr>Слайд 5</vt:lpstr>
      <vt:lpstr>Слайд 6</vt:lpstr>
      <vt:lpstr>Рафаель як портретист </vt:lpstr>
      <vt:lpstr>Слайд 8</vt:lpstr>
      <vt:lpstr>Слайд 9</vt:lpstr>
      <vt:lpstr>Слайд 10</vt:lpstr>
      <vt:lpstr>Слайд 11</vt:lpstr>
      <vt:lpstr>Мадонни пензля Рафаєля 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РАФАЕЛЬ САНТІ</dc:title>
  <dc:creator>Olya</dc:creator>
  <cp:lastModifiedBy>Olya</cp:lastModifiedBy>
  <cp:revision>24</cp:revision>
  <dcterms:created xsi:type="dcterms:W3CDTF">2013-10-02T12:15:52Z</dcterms:created>
  <dcterms:modified xsi:type="dcterms:W3CDTF">2013-10-02T16:03:58Z</dcterms:modified>
</cp:coreProperties>
</file>