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7" r:id="rId10"/>
    <p:sldId id="270" r:id="rId11"/>
    <p:sldId id="269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>
      <p:cViewPr>
        <p:scale>
          <a:sx n="119" d="100"/>
          <a:sy n="119" d="100"/>
        </p:scale>
        <p:origin x="-84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2CB6523-71BB-44E3-9147-7B758B41EA0A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5B53E7-2213-4752-BD3D-48D6DA3B45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8791" y="1196752"/>
            <a:ext cx="812171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Турецьке</a:t>
            </a:r>
            <a:r>
              <a:rPr lang="ru-RU" sz="72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гончарне</a:t>
            </a:r>
          </a:p>
          <a:p>
            <a:pPr algn="ctr"/>
            <a:r>
              <a:rPr lang="ru-RU" sz="72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cap="none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мистецтво</a:t>
            </a:r>
            <a:endParaRPr lang="ru-RU" sz="72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86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628800"/>
            <a:ext cx="4572000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dirty="0" smtClean="0">
                <a:solidFill>
                  <a:sysClr val="windowText" lastClr="000000"/>
                </a:solidFill>
              </a:rPr>
              <a:t>В середині ХХ ст. в гончарному мистецтві Туреччини намітилося повернення до османських форм та стилів. Головні центри виробництва в наш час знаходяться в </a:t>
            </a:r>
            <a:r>
              <a:rPr lang="uk-UA" dirty="0" err="1" smtClean="0">
                <a:solidFill>
                  <a:sysClr val="windowText" lastClr="000000"/>
                </a:solidFill>
              </a:rPr>
              <a:t>Ізніку</a:t>
            </a:r>
            <a:r>
              <a:rPr lang="uk-UA" dirty="0" smtClean="0">
                <a:solidFill>
                  <a:sysClr val="windowText" lastClr="000000"/>
                </a:solidFill>
              </a:rPr>
              <a:t> та </a:t>
            </a:r>
            <a:r>
              <a:rPr lang="uk-UA" dirty="0" err="1" smtClean="0">
                <a:solidFill>
                  <a:sysClr val="windowText" lastClr="000000"/>
                </a:solidFill>
              </a:rPr>
              <a:t>Кютахьє</a:t>
            </a:r>
            <a:r>
              <a:rPr lang="uk-UA" dirty="0" smtClean="0">
                <a:solidFill>
                  <a:sysClr val="windowText" lastClr="000000"/>
                </a:solidFill>
              </a:rPr>
              <a:t>, причому в обох містах виготовляється широкий асортимент класичної, неокласичної та сучасної кераміки. І сьогодні вражає найвища якість, чистота дизайну, фарб та розмаїття цих унікальних виробів.</a:t>
            </a:r>
            <a:endParaRPr lang="uk-UA" dirty="0">
              <a:solidFill>
                <a:sysClr val="windowText" lastClr="000000"/>
              </a:solidFill>
            </a:endParaRPr>
          </a:p>
        </p:txBody>
      </p:sp>
      <p:pic>
        <p:nvPicPr>
          <p:cNvPr id="5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628800"/>
            <a:ext cx="375602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27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Содержимое 3" descr="музей тур керамики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556792"/>
            <a:ext cx="6286500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64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1628799"/>
            <a:ext cx="4536504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безуспішно</a:t>
            </a:r>
            <a:r>
              <a:rPr lang="ru-RU" dirty="0"/>
              <a:t>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 </a:t>
            </a:r>
            <a:r>
              <a:rPr lang="ru-RU" dirty="0" err="1"/>
              <a:t>секрети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. Лише на початку </a:t>
            </a:r>
            <a:r>
              <a:rPr lang="en-US" dirty="0"/>
              <a:t>I </a:t>
            </a:r>
            <a:r>
              <a:rPr lang="ru-RU" dirty="0"/>
              <a:t>тис. н. е</a:t>
            </a:r>
            <a:r>
              <a:rPr lang="ru-RU" dirty="0" smtClean="0"/>
              <a:t>. </a:t>
            </a:r>
            <a:r>
              <a:rPr lang="ru-RU" dirty="0" err="1"/>
              <a:t>гончарі</a:t>
            </a:r>
            <a:r>
              <a:rPr lang="ru-RU" dirty="0"/>
              <a:t> </a:t>
            </a:r>
            <a:r>
              <a:rPr lang="ru-RU" dirty="0" err="1"/>
              <a:t>Туреччини</a:t>
            </a:r>
            <a:r>
              <a:rPr lang="ru-RU" dirty="0"/>
              <a:t> та </a:t>
            </a:r>
            <a:r>
              <a:rPr lang="ru-RU" dirty="0" err="1"/>
              <a:t>Ірану</a:t>
            </a:r>
            <a:r>
              <a:rPr lang="ru-RU" dirty="0"/>
              <a:t> </a:t>
            </a:r>
            <a:r>
              <a:rPr lang="ru-RU" dirty="0" err="1"/>
              <a:t>винайшли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майоліки</a:t>
            </a:r>
            <a:r>
              <a:rPr lang="ru-RU" dirty="0"/>
              <a:t> - посуду та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прикрашених</a:t>
            </a:r>
            <a:r>
              <a:rPr lang="ru-RU" dirty="0"/>
              <a:t> </a:t>
            </a:r>
            <a:r>
              <a:rPr lang="ru-RU" dirty="0" err="1"/>
              <a:t>кольоровими</a:t>
            </a:r>
            <a:r>
              <a:rPr lang="ru-RU" dirty="0"/>
              <a:t> складами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орнаментів</a:t>
            </a:r>
            <a:r>
              <a:rPr lang="ru-RU" dirty="0"/>
              <a:t> і </a:t>
            </a:r>
            <a:r>
              <a:rPr lang="ru-RU" dirty="0" err="1"/>
              <a:t>покритих</a:t>
            </a:r>
            <a:r>
              <a:rPr lang="ru-RU" dirty="0"/>
              <a:t> </a:t>
            </a:r>
            <a:r>
              <a:rPr lang="ru-RU" dirty="0" err="1"/>
              <a:t>глазур’ю</a:t>
            </a:r>
            <a:r>
              <a:rPr lang="ru-RU" dirty="0"/>
              <a:t>.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майоліка</a:t>
            </a:r>
            <a:r>
              <a:rPr lang="ru-RU" dirty="0"/>
              <a:t> </a:t>
            </a:r>
            <a:r>
              <a:rPr lang="ru-RU" dirty="0" err="1"/>
              <a:t>знайшла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монументальній</a:t>
            </a:r>
            <a:r>
              <a:rPr lang="ru-RU" dirty="0"/>
              <a:t> </a:t>
            </a:r>
            <a:r>
              <a:rPr lang="ru-RU" dirty="0" err="1"/>
              <a:t>архітектурі</a:t>
            </a:r>
            <a:r>
              <a:rPr lang="ru-RU" dirty="0"/>
              <a:t>, особливо </a:t>
            </a:r>
            <a:r>
              <a:rPr lang="ru-RU" dirty="0" err="1"/>
              <a:t>культовій</a:t>
            </a:r>
            <a:r>
              <a:rPr lang="ru-RU" dirty="0"/>
              <a:t> </a:t>
            </a:r>
            <a:r>
              <a:rPr lang="ru-RU" dirty="0" err="1"/>
              <a:t>архітектурі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і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Кавказу і </a:t>
            </a:r>
            <a:r>
              <a:rPr lang="ru-RU" dirty="0" err="1"/>
              <a:t>арабських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" y="1628800"/>
            <a:ext cx="3393941" cy="4524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643154"/>
            <a:ext cx="4896544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В </a:t>
            </a:r>
            <a:r>
              <a:rPr lang="en-US" dirty="0"/>
              <a:t>XV </a:t>
            </a:r>
            <a:r>
              <a:rPr lang="uk-UA" dirty="0"/>
              <a:t>ст. завдяки багатим покладам високоякісної білої глини керамічне виробництво розвивалося у м. </a:t>
            </a:r>
            <a:r>
              <a:rPr lang="uk-UA" dirty="0" err="1"/>
              <a:t>Ізнік</a:t>
            </a:r>
            <a:r>
              <a:rPr lang="uk-UA" dirty="0"/>
              <a:t> (</a:t>
            </a:r>
            <a:r>
              <a:rPr lang="uk-UA" dirty="0" err="1"/>
              <a:t>Нікея</a:t>
            </a:r>
            <a:r>
              <a:rPr lang="uk-UA" dirty="0"/>
              <a:t>), що знаходилось поблизу столиці Стамбула. Кераміка </a:t>
            </a:r>
            <a:r>
              <a:rPr lang="uk-UA" dirty="0" err="1"/>
              <a:t>Ізніка</a:t>
            </a:r>
            <a:r>
              <a:rPr lang="uk-UA" dirty="0"/>
              <a:t> виготовлялася зі світлої глини, оздоблювалась </a:t>
            </a:r>
            <a:r>
              <a:rPr lang="uk-UA" dirty="0" err="1"/>
              <a:t>підглазурним</a:t>
            </a:r>
            <a:r>
              <a:rPr lang="uk-UA" dirty="0"/>
              <a:t> розписом кобальтом. Розписи цієї кераміки дуже вишукані, орнаментика включає рослинні мотиви, серед яких основне місце належить квітам з заокругленими пелюстками, в’юнким стеблам з дрібним листям та завитками, а також традиційним арабескам. Серед рослинних мотивів переважає квітка лотоса. Вплив китайської культури виявляється у поширенні мотиву «китайські хмари» (стилізована </a:t>
            </a:r>
            <a:r>
              <a:rPr lang="uk-UA" dirty="0" err="1"/>
              <a:t>петлеподібна</a:t>
            </a:r>
            <a:r>
              <a:rPr lang="uk-UA" dirty="0"/>
              <a:t> фігура).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43154"/>
            <a:ext cx="2590800" cy="252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52071"/>
            <a:ext cx="3605808" cy="241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811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t39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6518"/>
            <a:ext cx="5264150" cy="3976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8840"/>
            <a:ext cx="2903984" cy="2663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842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306" y="1772816"/>
            <a:ext cx="5004048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В середині </a:t>
            </a:r>
            <a:r>
              <a:rPr lang="en-US" dirty="0" smtClean="0"/>
              <a:t>XV</a:t>
            </a:r>
            <a:r>
              <a:rPr lang="uk-UA" dirty="0" smtClean="0"/>
              <a:t>І ст. остаточно складаються специфічні риси декоративного оздоблення турецької кераміки. Його основу складає багата рослинна орнаментика, характерна для всього турецького мистецтва. Це пояснюється впливом мусульманської релігії Улюбленими елементами розпису стають квіти — тюльпани, гвоздики, рози, гіацинти, квіти персику, груші, іноді — іриси. Улюблений мотив — тюльпан, що вважався священною квіткою. Ідеальні квіти повинні були бути червоним та </a:t>
            </a:r>
            <a:r>
              <a:rPr lang="uk-UA" dirty="0" err="1" smtClean="0"/>
              <a:t>кінжалоподібної</a:t>
            </a:r>
            <a:r>
              <a:rPr lang="uk-UA" dirty="0" smtClean="0"/>
              <a:t> форми.</a:t>
            </a:r>
            <a:endParaRPr lang="uk-UA" dirty="0"/>
          </a:p>
        </p:txBody>
      </p:sp>
      <p:pic>
        <p:nvPicPr>
          <p:cNvPr id="5" name="Рисунок 3" descr="082067f131591f1ab6d1573ea0854e1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674615" cy="437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96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786313" cy="3589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t37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841750" cy="500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3" descr="0_11ac2_b9cc7ae2_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3244" y="1618292"/>
            <a:ext cx="5748338" cy="431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3" descr="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6173454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79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1536077"/>
            <a:ext cx="3589093" cy="25853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візерунки</a:t>
            </a:r>
            <a:r>
              <a:rPr lang="ru-RU" dirty="0"/>
              <a:t> на них - </a:t>
            </a:r>
            <a:r>
              <a:rPr lang="ru-RU" dirty="0" err="1"/>
              <a:t>розкішні</a:t>
            </a:r>
            <a:r>
              <a:rPr lang="ru-RU" dirty="0"/>
              <a:t> </a:t>
            </a:r>
            <a:r>
              <a:rPr lang="ru-RU" dirty="0" err="1"/>
              <a:t>орнаменти</a:t>
            </a:r>
            <a:r>
              <a:rPr lang="ru-RU" dirty="0"/>
              <a:t> </a:t>
            </a:r>
            <a:r>
              <a:rPr lang="ru-RU" dirty="0" err="1"/>
              <a:t>синього</a:t>
            </a:r>
            <a:r>
              <a:rPr lang="ru-RU" dirty="0"/>
              <a:t>, </a:t>
            </a:r>
            <a:r>
              <a:rPr lang="ru-RU" dirty="0" err="1"/>
              <a:t>блакитного</a:t>
            </a:r>
            <a:r>
              <a:rPr lang="ru-RU" dirty="0"/>
              <a:t>, </a:t>
            </a:r>
            <a:r>
              <a:rPr lang="ru-RU" dirty="0" err="1"/>
              <a:t>ультрамариновий</a:t>
            </a:r>
            <a:r>
              <a:rPr lang="ru-RU" dirty="0"/>
              <a:t> </a:t>
            </a:r>
            <a:r>
              <a:rPr lang="ru-RU" dirty="0" err="1"/>
              <a:t>тонів</a:t>
            </a:r>
            <a:r>
              <a:rPr lang="ru-RU" dirty="0"/>
              <a:t>, </a:t>
            </a:r>
            <a:r>
              <a:rPr lang="ru-RU" dirty="0" err="1"/>
              <a:t>жовті</a:t>
            </a:r>
            <a:r>
              <a:rPr lang="ru-RU" dirty="0"/>
              <a:t> вставки, </a:t>
            </a:r>
            <a:r>
              <a:rPr lang="ru-RU" dirty="0" err="1"/>
              <a:t>білі</a:t>
            </a:r>
            <a:r>
              <a:rPr lang="ru-RU" dirty="0"/>
              <a:t> </a:t>
            </a:r>
            <a:r>
              <a:rPr lang="ru-RU" dirty="0" err="1"/>
              <a:t>букви</a:t>
            </a:r>
            <a:r>
              <a:rPr lang="ru-RU" dirty="0"/>
              <a:t> </a:t>
            </a:r>
            <a:r>
              <a:rPr lang="ru-RU" dirty="0" err="1"/>
              <a:t>арабських</a:t>
            </a:r>
            <a:r>
              <a:rPr lang="ru-RU" dirty="0"/>
              <a:t> </a:t>
            </a:r>
            <a:r>
              <a:rPr lang="ru-RU" dirty="0" err="1"/>
              <a:t>написів</a:t>
            </a:r>
            <a:r>
              <a:rPr lang="ru-RU" dirty="0"/>
              <a:t>, </a:t>
            </a:r>
            <a:r>
              <a:rPr lang="ru-RU" dirty="0" err="1"/>
              <a:t>жовті</a:t>
            </a:r>
            <a:r>
              <a:rPr lang="ru-RU" dirty="0"/>
              <a:t> та </a:t>
            </a:r>
            <a:r>
              <a:rPr lang="ru-RU" dirty="0" err="1"/>
              <a:t>червоні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, розетки, </a:t>
            </a:r>
            <a:r>
              <a:rPr lang="ru-RU" dirty="0" err="1"/>
              <a:t>геометричні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-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виконані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фарб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36077"/>
            <a:ext cx="4572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smtClean="0"/>
              <a:t>Кераміка виготовлялась з добре обробленої світлої глини, що після випалу покривалася ангобом. </a:t>
            </a:r>
            <a:endParaRPr lang="uk-UA" dirty="0"/>
          </a:p>
        </p:txBody>
      </p:sp>
      <p:pic>
        <p:nvPicPr>
          <p:cNvPr id="7" name="Содержимое 3" descr="0_11abf_665e7bd3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564461"/>
            <a:ext cx="4896544" cy="367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98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600718"/>
            <a:ext cx="3942184" cy="5078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en-US" dirty="0" smtClean="0">
                <a:solidFill>
                  <a:schemeClr val="tx1"/>
                </a:solidFill>
              </a:rPr>
              <a:t>XV</a:t>
            </a:r>
            <a:r>
              <a:rPr lang="uk-UA" dirty="0" smtClean="0">
                <a:solidFill>
                  <a:schemeClr val="tx1"/>
                </a:solidFill>
              </a:rPr>
              <a:t>І ст. на виробах все частіше з’являються зображення живих істот та людей. На кружках, вазах, чашах малюють зайців, оленів, ланей, собак, левів, барсів, качок, </a:t>
            </a:r>
            <a:r>
              <a:rPr lang="uk-UA" dirty="0" err="1" smtClean="0">
                <a:solidFill>
                  <a:schemeClr val="tx1"/>
                </a:solidFill>
              </a:rPr>
              <a:t>павлінів</a:t>
            </a:r>
            <a:r>
              <a:rPr lang="uk-UA" dirty="0" smtClean="0">
                <a:solidFill>
                  <a:schemeClr val="tx1"/>
                </a:solidFill>
              </a:rPr>
              <a:t> та інших птахів, риб, а також фантастичних істот (драконів). Поява фігурних сюжетів свідчить про те, що мусульманська релігія не змогла повністю придушити свободу творчості художників. В </a:t>
            </a:r>
            <a:r>
              <a:rPr lang="en-US" dirty="0" smtClean="0">
                <a:solidFill>
                  <a:schemeClr val="tx1"/>
                </a:solidFill>
              </a:rPr>
              <a:t>XV</a:t>
            </a:r>
            <a:r>
              <a:rPr lang="uk-UA" dirty="0" smtClean="0">
                <a:solidFill>
                  <a:schemeClr val="tx1"/>
                </a:solidFill>
              </a:rPr>
              <a:t>ІІ ст. новаторством в декоративному оздобленні кераміки стає золочення, що виконувалось шляхом накладення чи нанесення на глазуровану поверхню розчину з дрібно розтертим золотом та передбачало подальший випал.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" name="Рисунок 3" descr="28937740_Ahmed_I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584"/>
            <a:ext cx="3384376" cy="516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80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Содержимое 5" descr="asso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776969"/>
            <a:ext cx="5505450" cy="412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2276872"/>
            <a:ext cx="5064937" cy="379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79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Другая 17">
      <a:dk1>
        <a:sysClr val="windowText" lastClr="000000"/>
      </a:dk1>
      <a:lt1>
        <a:sysClr val="window" lastClr="FFFFFF"/>
      </a:lt1>
      <a:dk2>
        <a:srgbClr val="FFC30B"/>
      </a:dk2>
      <a:lt2>
        <a:srgbClr val="EAEBDE"/>
      </a:lt2>
      <a:accent1>
        <a:srgbClr val="BF9000"/>
      </a:accent1>
      <a:accent2>
        <a:srgbClr val="BF9000"/>
      </a:accent2>
      <a:accent3>
        <a:srgbClr val="8F6C00"/>
      </a:accent3>
      <a:accent4>
        <a:srgbClr val="C0BEAF"/>
      </a:accent4>
      <a:accent5>
        <a:srgbClr val="FFC000"/>
      </a:accent5>
      <a:accent6>
        <a:srgbClr val="E8B7B7"/>
      </a:accent6>
      <a:hlink>
        <a:srgbClr val="DB5353"/>
      </a:hlink>
      <a:folHlink>
        <a:srgbClr val="90363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</TotalTime>
  <Words>456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Інна</dc:creator>
  <cp:lastModifiedBy>Admin</cp:lastModifiedBy>
  <cp:revision>11</cp:revision>
  <dcterms:created xsi:type="dcterms:W3CDTF">2012-11-15T19:33:32Z</dcterms:created>
  <dcterms:modified xsi:type="dcterms:W3CDTF">2014-12-18T20:09:23Z</dcterms:modified>
</cp:coreProperties>
</file>