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5E3B9-6ACE-425C-A42B-7C63F34E2BC3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2776-C56D-4AD6-8D9D-FA35368EDB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F9CB-8A4D-440B-9F16-8794EB7EF06B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1E13-20D7-4492-9FED-F3FF876D9A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hyperlink" Target="http://www.ebk.net.ua/Book/synopsis/biografii/part2/014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&#1051;&#1102;&#1073;&#1095;&#1077;&#1085;&#1082;&#1086;_&#1040;&#1088;&#1082;&#1072;&#1076;&#1110;&#1081;_&#1055;&#1072;&#1085;&#1072;&#1089;&#1086;&#1074;&#1080;&#1095;" TargetMode="External"/><Relationship Id="rId5" Type="http://schemas.openxmlformats.org/officeDocument/2006/relationships/hyperlink" Target="http://www.day.kiev.ua/ru/article/ukraina-incognita/v-totalitarnoy-nochi-istorii-okonchanie" TargetMode="External"/><Relationship Id="rId4" Type="http://schemas.openxmlformats.org/officeDocument/2006/relationships/hyperlink" Target="http://skaz.com.ua/literatura/3815/index.html?page=5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eoncity Лана Хан"/>
          <p:cNvPicPr>
            <a:picLocks noChangeAspect="1" noChangeArrowheads="1"/>
          </p:cNvPicPr>
          <p:nvPr/>
        </p:nvPicPr>
        <p:blipFill>
          <a:blip r:embed="rId2" cstate="print"/>
          <a:srcRect l="434" r="241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scene3d>
            <a:camera prst="orthographicFront">
              <a:rot lat="21299997" lon="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971600" y="170080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Аркад</a:t>
            </a:r>
            <a:r>
              <a:rPr lang="uk-UA" sz="9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ій </a:t>
            </a:r>
            <a:r>
              <a:rPr lang="uk-UA" sz="8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Любченко</a:t>
            </a:r>
            <a:endParaRPr lang="ru-RU" sz="8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725144"/>
            <a:ext cx="4320480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Підготували </a:t>
            </a:r>
          </a:p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Учениці 2 лінгвістичного класу </a:t>
            </a:r>
          </a:p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Ніжинського ліцею </a:t>
            </a:r>
          </a:p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Ніжинської міської ради</a:t>
            </a:r>
          </a:p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 при НДУ ім. М. Гоголя</a:t>
            </a:r>
          </a:p>
          <a:p>
            <a:r>
              <a:rPr lang="uk-UA" sz="1600" smtClean="0">
                <a:latin typeface="Adobe Heiti Std R" pitchFamily="34" charset="-128"/>
                <a:ea typeface="Adobe Heiti Std R" pitchFamily="34" charset="-128"/>
              </a:rPr>
              <a:t>Крамер Оксана і Крістіна </a:t>
            </a:r>
            <a:endParaRPr lang="ru-RU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0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sp>
        <p:nvSpPr>
          <p:cNvPr id="8" name="TextBox 7"/>
          <p:cNvSpPr txBox="1"/>
          <p:nvPr/>
        </p:nvSpPr>
        <p:spPr>
          <a:xfrm>
            <a:off x="1043608" y="1844824"/>
            <a:ext cx="6912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3000"/>
              <a:buBlip>
                <a:blip r:embed="rId3"/>
              </a:buBlip>
            </a:pPr>
            <a:r>
              <a:rPr lang="de-DE" sz="2000">
                <a:hlinkClick r:id="rId4"/>
              </a:rPr>
              <a:t>http://skaz.com.ua/literatura/3815/index.html?page=53</a:t>
            </a:r>
            <a:endParaRPr lang="uk-UA" sz="2000"/>
          </a:p>
          <a:p>
            <a:pPr>
              <a:buClr>
                <a:schemeClr val="accent6">
                  <a:lumMod val="50000"/>
                </a:schemeClr>
              </a:buClr>
              <a:buSzPct val="113000"/>
              <a:buBlip>
                <a:blip r:embed="rId3"/>
              </a:buBlip>
            </a:pPr>
            <a:r>
              <a:rPr lang="de-DE" sz="2000">
                <a:hlinkClick r:id="rId5"/>
              </a:rPr>
              <a:t>http://www.day.kiev.ua/ru/article/ukraina-incognita/v-totalitarnoy-nochi-istorii-okonchanie</a:t>
            </a:r>
            <a:endParaRPr lang="uk-UA" sz="2000"/>
          </a:p>
          <a:p>
            <a:pPr>
              <a:buClr>
                <a:schemeClr val="accent6">
                  <a:lumMod val="50000"/>
                </a:schemeClr>
              </a:buClr>
              <a:buSzPct val="113000"/>
              <a:buBlip>
                <a:blip r:embed="rId3"/>
              </a:buBlip>
            </a:pPr>
            <a:r>
              <a:rPr lang="de-DE" sz="2000">
                <a:hlinkClick r:id="rId6"/>
              </a:rPr>
              <a:t>http://uk.wikipedia.org/wiki/</a:t>
            </a:r>
            <a:r>
              <a:rPr lang="uk-UA" sz="2000">
                <a:hlinkClick r:id="rId6"/>
              </a:rPr>
              <a:t>Любченко_Аркадій_Панасович</a:t>
            </a:r>
            <a:endParaRPr lang="uk-UA" sz="2000"/>
          </a:p>
          <a:p>
            <a:pPr>
              <a:buClr>
                <a:schemeClr val="accent6">
                  <a:lumMod val="50000"/>
                </a:schemeClr>
              </a:buClr>
              <a:buSzPct val="113000"/>
              <a:buBlip>
                <a:blip r:embed="rId3"/>
              </a:buBlip>
            </a:pPr>
            <a:r>
              <a:rPr lang="de-DE" sz="2000">
                <a:hlinkClick r:id="rId7"/>
              </a:rPr>
              <a:t>http://www.ebk.net.ua/Book/synopsis/biografii/part2/014.htm</a:t>
            </a:r>
            <a:endParaRPr lang="uk-UA" smtClean="0"/>
          </a:p>
          <a:p>
            <a:pPr>
              <a:buClr>
                <a:schemeClr val="accent6">
                  <a:lumMod val="50000"/>
                </a:schemeClr>
              </a:buClr>
              <a:buSzPct val="113000"/>
            </a:pPr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2843808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Список джерел</a:t>
            </a:r>
            <a:endParaRPr lang="ru-RU" sz="360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краина - 68-я в мире по качеству жизни :: donbass.ua - новости Донб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34076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Дякую за увагу!</a:t>
            </a:r>
            <a:r>
              <a:rPr lang="uk-UA" sz="720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ru-RU" sz="720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0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5602" name="Picture 2" descr="http://upload.wikimedia.org/wikipedia/uk/7/77/%D0%90_%D0%9B%D1%8E%D0%B1%D1%87%D0%B5%D0%BD%D0%BA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982466" cy="3833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71287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smtClean="0">
                <a:latin typeface="Cambria" pitchFamily="18" charset="0"/>
                <a:ea typeface="Adobe Gothic Std B" pitchFamily="34" charset="-128"/>
                <a:cs typeface="David" pitchFamily="34" charset="-79"/>
              </a:rPr>
              <a:t>Народився   А. Любченко </a:t>
            </a:r>
            <a:r>
              <a:rPr lang="ru-RU" sz="2000" b="1" smtClean="0">
                <a:solidFill>
                  <a:srgbClr val="7030A0"/>
                </a:solidFill>
                <a:latin typeface="Cambria" pitchFamily="18" charset="0"/>
                <a:ea typeface="Adobe Gothic Std B" pitchFamily="34" charset="-128"/>
                <a:cs typeface="David" pitchFamily="34" charset="-79"/>
              </a:rPr>
              <a:t>7 березня 1899 </a:t>
            </a:r>
            <a:r>
              <a:rPr lang="ru-RU" sz="2000" smtClean="0">
                <a:latin typeface="Cambria" pitchFamily="18" charset="0"/>
                <a:ea typeface="Adobe Gothic Std B" pitchFamily="34" charset="-128"/>
                <a:cs typeface="David" pitchFamily="34" charset="-79"/>
              </a:rPr>
              <a:t>р. </a:t>
            </a:r>
            <a:r>
              <a:rPr lang="ru-RU" sz="2000" u="sng" smtClean="0">
                <a:latin typeface="Cambria" pitchFamily="18" charset="0"/>
                <a:ea typeface="Adobe Gothic Std B" pitchFamily="34" charset="-128"/>
                <a:cs typeface="David" pitchFamily="34" charset="-79"/>
              </a:rPr>
              <a:t>в с. Старо-Животові Уманської округи</a:t>
            </a:r>
            <a:r>
              <a:rPr lang="ru-RU" sz="2000" smtClean="0">
                <a:latin typeface="Cambria" pitchFamily="18" charset="0"/>
                <a:ea typeface="Adobe Gothic Std B" pitchFamily="34" charset="-128"/>
                <a:cs typeface="David" pitchFamily="34" charset="-79"/>
              </a:rPr>
              <a:t>, навчався в церковнопарафіяльній школі, потім у гімназії.</a:t>
            </a:r>
            <a:endParaRPr lang="ru-RU" sz="2000">
              <a:latin typeface="Cambria" pitchFamily="18" charset="0"/>
              <a:ea typeface="Adobe Gothic Std B" pitchFamily="34" charset="-128"/>
              <a:cs typeface="David" pitchFamily="34" charset="-79"/>
            </a:endParaRPr>
          </a:p>
        </p:txBody>
      </p:sp>
      <p:pic>
        <p:nvPicPr>
          <p:cNvPr id="25604" name="Picture 4" descr="c:\users\ocherik\appdata\local\temp\finereader11\media\image3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3514725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5733256"/>
            <a:ext cx="48245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А.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 </a:t>
            </a:r>
            <a:r>
              <a:rPr lang="ru-RU" sz="1400" b="1" i="1" smtClean="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Любченко 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(зліва) з товаришем.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/>
            </a:r>
            <a:b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</a:br>
            <a:r>
              <a:rPr lang="ru-RU" sz="1400" b="1" i="1" smtClean="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Фото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 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зроблене </a:t>
            </a:r>
            <a:r>
              <a:rPr lang="ru-RU" sz="1400" b="1" i="1" smtClean="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.під 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час навчання у Сквирській гімназії.</a:t>
            </a:r>
            <a:endParaRPr lang="ru-RU" sz="1400" b="1">
              <a:solidFill>
                <a:schemeClr val="accent1">
                  <a:lumMod val="50000"/>
                </a:schemeClr>
              </a:solidFill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0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4578" name="Picture 2" descr="Письменники літературного об’єднання «Гарт», Харків, 1924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5099562" cy="3858670"/>
          </a:xfrm>
          <a:prstGeom prst="rect">
            <a:avLst/>
          </a:prstGeom>
          <a:noFill/>
          <a:scene3d>
            <a:camera prst="orthographicFront">
              <a:rot lat="0" lon="600002" rev="3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3131840" y="18864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Письменники «Гарту», 1924 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38437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Сидять у першому ряду (зліва направо): </a:t>
            </a:r>
            <a:r>
              <a:rPr lang="ru-RU" sz="1600" b="1" u="sng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Аркадій Любченко,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Валеріян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Поліщук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,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Микола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Хвильовий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, Василь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Еллан-Блакитний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,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Павло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Тичина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,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Гордій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 Коцюба,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Володимир</a:t>
            </a: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 </a:t>
            </a:r>
            <a:r>
              <a:rPr lang="ru-RU" sz="1600" b="1" err="1">
                <a:solidFill>
                  <a:schemeClr val="accent2">
                    <a:lumMod val="75000"/>
                  </a:schemeClr>
                </a:solidFill>
                <a:cs typeface="Adobe Devanagari" pitchFamily="18" charset="0"/>
              </a:rPr>
              <a:t>Сосюра</a:t>
            </a:r>
            <a:endParaRPr lang="ru-RU" sz="1600" b="1">
              <a:solidFill>
                <a:schemeClr val="accent2">
                  <a:lumMod val="75000"/>
                </a:schemeClr>
              </a:solidFill>
              <a:cs typeface="Adobe Devanagari" pitchFamily="18" charset="0"/>
            </a:endParaRPr>
          </a:p>
        </p:txBody>
      </p:sp>
      <p:pic>
        <p:nvPicPr>
          <p:cNvPr id="24580" name="Picture 4" descr="c:\users\ocherik\appdata\local\temp\finereader11\media\image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1063">
            <a:off x="213191" y="3371085"/>
            <a:ext cx="4213498" cy="3192480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427984" y="5517232"/>
            <a:ext cx="17281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Харків</a:t>
            </a: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1927р</a:t>
            </a: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. «</a:t>
            </a:r>
            <a:r>
              <a:rPr lang="ru-RU" b="1" i="1">
                <a:solidFill>
                  <a:srgbClr val="002060"/>
                </a:solidFill>
              </a:rPr>
              <a:t>Вапліте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2132856"/>
            <a:ext cx="792088" cy="792088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627784" y="5229200"/>
            <a:ext cx="432048" cy="2160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-1604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3558" name="Picture 6" descr="c:\users\ocherik\appdata\local\temp\finereader11\media\image40.jpeg"/>
          <p:cNvPicPr>
            <a:picLocks noChangeAspect="1" noChangeArrowheads="1"/>
          </p:cNvPicPr>
          <p:nvPr/>
        </p:nvPicPr>
        <p:blipFill>
          <a:blip r:embed="rId3" cstate="print"/>
          <a:srcRect t="68974" r="14963"/>
          <a:stretch>
            <a:fillRect/>
          </a:stretch>
        </p:blipFill>
        <p:spPr bwMode="auto">
          <a:xfrm>
            <a:off x="4564965" y="476672"/>
            <a:ext cx="4579035" cy="25369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3140968"/>
            <a:ext cx="4392488" cy="2862322"/>
          </a:xfrm>
          <a:prstGeom prst="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У час війни працював у харківській газеті «Нова Україна», аж поки з'ясувалося, як писав Ю. Шерех-Шевельов, що «це була більше німецька газета, ніж українська». Цей період знайшов відображення у «Щоденнику» А. Любченка (виданий лише на Заході)</a:t>
            </a: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23560" name="Picture 8" descr="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032448" cy="5699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0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2530" name="Picture 2" descr="Аркадій Любченко Новини Рівненська обласна універсальна наукова біблі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2376264" cy="38911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404664"/>
            <a:ext cx="5184576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Перший із них, що відбувся у хронологічних межах Розстріляного Відродження (від першої прозової збірки 1926 року до другої — «</a:t>
            </a:r>
            <a:r>
              <a:rPr lang="ru-RU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Вона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» 1929 року. У цей період виходять найкращі твори письменника — оповідання «</a:t>
            </a:r>
            <a:r>
              <a:rPr lang="ru-RU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Два листи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», «</a:t>
            </a:r>
            <a:r>
              <a:rPr lang="ru-RU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Образа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», «</a:t>
            </a:r>
            <a:r>
              <a:rPr lang="ru-RU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Гайдар (степова легенда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)», новела «</a:t>
            </a:r>
            <a:r>
              <a:rPr lang="de-DE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Via dolorosa</a:t>
            </a:r>
            <a:r>
              <a:rPr lang="de-DE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»,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повість «</a:t>
            </a:r>
            <a:r>
              <a:rPr lang="ru-RU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Вертеп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» (1929). </a:t>
            </a:r>
            <a:endParaRPr lang="ru-RU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22532" name="Picture 4" descr="Вертеп. Оповідання. Щоденник - Аркадій Любч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52936"/>
            <a:ext cx="2520280" cy="3657556"/>
          </a:xfrm>
          <a:prstGeom prst="rect">
            <a:avLst/>
          </a:prstGeom>
          <a:noFill/>
        </p:spPr>
      </p:pic>
      <p:pic>
        <p:nvPicPr>
          <p:cNvPr id="22534" name="Picture 6" descr="c:\users\ocherik\appdata\local\temp\finereader11\media\image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3456384" cy="48828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445224"/>
            <a:ext cx="30243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/>
              <a:t>А. Любченко. Малюнок виконано А</a:t>
            </a:r>
            <a:r>
              <a:rPr lang="ru-RU" i="1"/>
              <a:t>. </a:t>
            </a:r>
            <a:r>
              <a:rPr lang="ru-RU" i="1" smtClean="0"/>
              <a:t>Петрицьким у </a:t>
            </a:r>
            <a:r>
              <a:rPr lang="ru-RU" i="1"/>
              <a:t>20-тих роках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-1604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1506" name="Picture 2" descr="СССР начала 1930-х как открытая миру страна &quot; Сountermovemen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023674" cy="3528392"/>
          </a:xfrm>
          <a:prstGeom prst="rect">
            <a:avLst/>
          </a:prstGeom>
          <a:noFill/>
        </p:spPr>
      </p:pic>
      <p:sp>
        <p:nvSpPr>
          <p:cNvPr id="21508" name="AutoShape 4" descr="http://www.litmir.net/BookBinary/204096/1399651001/i_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www.litmir.net/BookBinary/204096/1399651001/i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857500" cy="3752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365104"/>
            <a:ext cx="6552728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Cambria" pitchFamily="18" charset="0"/>
              </a:rPr>
              <a:t>Наступний етап творчості А. Любченка хронологічно збігається з найчорнішими для України роками (1930–1940). Письменник дивом не став жертвою сталінських репресій проти української інтелігенції</a:t>
            </a:r>
            <a:endParaRPr lang="ru-RU" sz="2000" b="1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-1604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pic>
        <p:nvPicPr>
          <p:cNvPr id="20486" name="Picture 6" descr="c:\users\ocherik\appdata\local\temp\finereader11\media\image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5312648" cy="3313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252028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/>
              <a:t> Любченко А. (стоїть 2-ий зліва) серед донецьких робітників- екскурсантів у Харківському будинку літератури ім В. Блакитного. 1929 р.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0488" name="Picture 8" descr="c:\users\ocherik\appdata\local\temp\finereader11\media\image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824536" cy="3037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805264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/>
              <a:t>А. Любченко під час хвороби. 1933р.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-1604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sp>
        <p:nvSpPr>
          <p:cNvPr id="3" name="TextBox 2"/>
          <p:cNvSpPr txBox="1"/>
          <p:nvPr/>
        </p:nvSpPr>
        <p:spPr>
          <a:xfrm>
            <a:off x="3923928" y="476672"/>
            <a:ext cx="367240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Cambria" pitchFamily="18" charset="0"/>
              </a:rPr>
              <a:t>Останній період творчості письменника — 1941–1945 рр.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19458" name="Picture 2" descr="В тоталитарной ночи истории Газета &quot;Ден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528392" cy="5998268"/>
          </a:xfrm>
          <a:prstGeom prst="rect">
            <a:avLst/>
          </a:prstGeom>
          <a:noFill/>
        </p:spPr>
      </p:pic>
      <p:pic>
        <p:nvPicPr>
          <p:cNvPr id="19460" name="Picture 4" descr="http://www.day.kiev.ua/sites/default/files/styles/article_220/public/main/articles/17052013/8photo1.jpg?itok=d_iUSH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3784420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3928" y="5013176"/>
            <a:ext cx="32403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663300"/>
                </a:solidFill>
              </a:rPr>
              <a:t>ЄВГЕН </a:t>
            </a:r>
            <a:r>
              <a:rPr lang="ru-RU">
                <a:solidFill>
                  <a:srgbClr val="663300"/>
                </a:solidFill>
              </a:rPr>
              <a:t>МАЛАНЮК</a:t>
            </a:r>
            <a:r>
              <a:rPr lang="ru-RU">
                <a:solidFill>
                  <a:srgbClr val="663300"/>
                </a:solidFill>
              </a:rPr>
              <a:t>, </a:t>
            </a:r>
            <a:r>
              <a:rPr lang="ru-RU" smtClean="0">
                <a:solidFill>
                  <a:srgbClr val="663300"/>
                </a:solidFill>
              </a:rPr>
              <a:t>АРКАДІЙ </a:t>
            </a:r>
            <a:r>
              <a:rPr lang="ru-RU">
                <a:solidFill>
                  <a:srgbClr val="663300"/>
                </a:solidFill>
              </a:rPr>
              <a:t>ЛЮБЧЕНКО </a:t>
            </a:r>
            <a:r>
              <a:rPr lang="ru-RU">
                <a:solidFill>
                  <a:srgbClr val="663300"/>
                </a:solidFill>
              </a:rPr>
              <a:t>І</a:t>
            </a:r>
            <a:r>
              <a:rPr lang="ru-RU" smtClean="0">
                <a:solidFill>
                  <a:srgbClr val="663300"/>
                </a:solidFill>
              </a:rPr>
              <a:t> </a:t>
            </a:r>
            <a:r>
              <a:rPr lang="ru-RU">
                <a:solidFill>
                  <a:srgbClr val="663300"/>
                </a:solidFill>
              </a:rPr>
              <a:t>УЛАС САМЧУК</a:t>
            </a:r>
            <a:r>
              <a:rPr lang="ru-RU">
                <a:solidFill>
                  <a:srgbClr val="663300"/>
                </a:solidFill>
              </a:rPr>
              <a:t>. </a:t>
            </a:r>
            <a:r>
              <a:rPr lang="ru-RU" smtClean="0">
                <a:solidFill>
                  <a:srgbClr val="663300"/>
                </a:solidFill>
              </a:rPr>
              <a:t>ЛЬВІВ</a:t>
            </a:r>
            <a:r>
              <a:rPr lang="ru-RU">
                <a:solidFill>
                  <a:srgbClr val="663300"/>
                </a:solidFill>
              </a:rPr>
              <a:t>. 1943 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язательный шаг для поиска информации - поход в библиотеку - Фото 902/2"/>
          <p:cNvPicPr>
            <a:picLocks noChangeAspect="1" noChangeArrowheads="1"/>
          </p:cNvPicPr>
          <p:nvPr/>
        </p:nvPicPr>
        <p:blipFill>
          <a:blip r:embed="rId2" cstate="print"/>
          <a:srcRect l="4200" t="5600" r="4200" b="6300"/>
          <a:stretch>
            <a:fillRect/>
          </a:stretch>
        </p:blipFill>
        <p:spPr bwMode="auto">
          <a:xfrm>
            <a:off x="0" y="-1604"/>
            <a:ext cx="9144000" cy="6859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27584" y="5229200"/>
            <a:ext cx="576064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smtClean="0">
                <a:latin typeface="Cambria" pitchFamily="18" charset="0"/>
              </a:rPr>
              <a:t>Помер письменник </a:t>
            </a:r>
            <a: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  <a:t>25 лютого 1945 </a:t>
            </a:r>
            <a:r>
              <a:rPr lang="ru-RU" sz="2400" smtClean="0">
                <a:latin typeface="Cambria" pitchFamily="18" charset="0"/>
              </a:rPr>
              <a:t>року в Німеччині після невдало прооперованої виразки шлунка.</a:t>
            </a:r>
            <a:endParaRPr lang="ru-RU" sz="2400">
              <a:latin typeface="Cambria" pitchFamily="18" charset="0"/>
            </a:endParaRPr>
          </a:p>
        </p:txBody>
      </p:sp>
      <p:sp>
        <p:nvSpPr>
          <p:cNvPr id="18434" name="AutoShape 2" descr="В тоталитарной ночи истории (Окончание) Газета &quot;Де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В тоталитарной ночи истории (Окончание) Газета &quot;День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В тоталитарной ночи истории (Окончание) Газета &quot;День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В тоталитарной ночи истории (Окончание) Газета &quot;Ден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66675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307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2014-09-21T08:31:28Z</dcterms:created>
  <dcterms:modified xsi:type="dcterms:W3CDTF">2014-09-21T14:15:51Z</dcterms:modified>
</cp:coreProperties>
</file>