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8024" y="3573016"/>
            <a:ext cx="3313355" cy="1702160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/>
              <a:t>Ринковий</a:t>
            </a:r>
            <a:r>
              <a:rPr lang="ru-RU" sz="3200" dirty="0"/>
              <a:t> попит, </a:t>
            </a:r>
            <a:r>
              <a:rPr lang="ru-RU" sz="3200" dirty="0" err="1"/>
              <a:t>ринкова</a:t>
            </a:r>
            <a:r>
              <a:rPr lang="ru-RU" sz="3200" dirty="0"/>
              <a:t> </a:t>
            </a:r>
            <a:r>
              <a:rPr lang="ru-RU" sz="3200" dirty="0" err="1"/>
              <a:t>пропозиція</a:t>
            </a:r>
            <a:r>
              <a:rPr lang="ru-RU" sz="3200" dirty="0"/>
              <a:t> і </a:t>
            </a:r>
            <a:r>
              <a:rPr lang="ru-RU" sz="3200" dirty="0" err="1"/>
              <a:t>фактори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на них </a:t>
            </a:r>
            <a:r>
              <a:rPr lang="ru-RU" sz="3200" dirty="0" err="1"/>
              <a:t>впливають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5733256"/>
            <a:ext cx="2934979" cy="304064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Боженко Марія 11-Б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70892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функціонує</a:t>
            </a:r>
            <a:r>
              <a:rPr lang="ru-RU" dirty="0"/>
              <a:t> </a:t>
            </a:r>
            <a:r>
              <a:rPr lang="ru-RU" dirty="0" err="1"/>
              <a:t>ринкова</a:t>
            </a:r>
            <a:r>
              <a:rPr lang="ru-RU" dirty="0"/>
              <a:t> </a:t>
            </a:r>
            <a:r>
              <a:rPr lang="ru-RU" dirty="0" err="1"/>
              <a:t>економіка</a:t>
            </a:r>
            <a:r>
              <a:rPr lang="ru-RU" dirty="0"/>
              <a:t>, </a:t>
            </a:r>
            <a:r>
              <a:rPr lang="ru-RU" dirty="0" err="1"/>
              <a:t>свідчить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механізм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. </a:t>
            </a:r>
            <a:r>
              <a:rPr lang="ru-RU" dirty="0" err="1"/>
              <a:t>Важливими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є попит і </a:t>
            </a:r>
            <a:r>
              <a:rPr lang="ru-RU" dirty="0" err="1"/>
              <a:t>пропозиція</a:t>
            </a:r>
            <a:r>
              <a:rPr lang="ru-RU" dirty="0"/>
              <a:t>. </a:t>
            </a:r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і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формує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на </a:t>
            </a:r>
            <a:r>
              <a:rPr lang="ru-RU" dirty="0" err="1"/>
              <a:t>товари</a:t>
            </a:r>
            <a:r>
              <a:rPr lang="ru-RU" dirty="0"/>
              <a:t> та </a:t>
            </a:r>
            <a:r>
              <a:rPr lang="ru-RU" dirty="0" err="1"/>
              <a:t>послуги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341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816" y="712039"/>
            <a:ext cx="5832647" cy="3509049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1800" dirty="0"/>
              <a:t>У </a:t>
            </a:r>
            <a:r>
              <a:rPr lang="ru-RU" sz="1800" dirty="0" err="1"/>
              <a:t>певному</a:t>
            </a:r>
            <a:r>
              <a:rPr lang="ru-RU" sz="1800" dirty="0"/>
              <a:t> </a:t>
            </a:r>
            <a:r>
              <a:rPr lang="ru-RU" sz="1800" dirty="0" err="1"/>
              <a:t>місці</a:t>
            </a:r>
            <a:r>
              <a:rPr lang="ru-RU" sz="1800" dirty="0"/>
              <a:t> </a:t>
            </a:r>
            <a:r>
              <a:rPr lang="ru-RU" sz="1800" dirty="0" err="1"/>
              <a:t>криві</a:t>
            </a:r>
            <a:r>
              <a:rPr lang="ru-RU" sz="1800" dirty="0"/>
              <a:t> </a:t>
            </a:r>
            <a:r>
              <a:rPr lang="ru-RU" sz="1800" dirty="0" err="1"/>
              <a:t>попиту</a:t>
            </a:r>
            <a:r>
              <a:rPr lang="ru-RU" sz="1800" dirty="0"/>
              <a:t> і </a:t>
            </a:r>
            <a:r>
              <a:rPr lang="ru-RU" sz="1800" dirty="0" err="1"/>
              <a:t>пропозиції</a:t>
            </a:r>
            <a:r>
              <a:rPr lang="ru-RU" sz="1800" dirty="0"/>
              <a:t> </a:t>
            </a:r>
            <a:r>
              <a:rPr lang="ru-RU" sz="1800" dirty="0" err="1"/>
              <a:t>перетнуться</a:t>
            </a:r>
            <a:r>
              <a:rPr lang="ru-RU" sz="1800" dirty="0"/>
              <a:t>. Точка </a:t>
            </a:r>
            <a:r>
              <a:rPr lang="ru-RU" sz="1800" dirty="0" err="1"/>
              <a:t>перетину</a:t>
            </a:r>
            <a:r>
              <a:rPr lang="ru-RU" sz="1800" dirty="0"/>
              <a:t> є </a:t>
            </a:r>
            <a:r>
              <a:rPr lang="ru-RU" sz="1800" dirty="0" err="1"/>
              <a:t>ціною</a:t>
            </a:r>
            <a:r>
              <a:rPr lang="ru-RU" sz="1800" dirty="0"/>
              <a:t> </a:t>
            </a:r>
            <a:r>
              <a:rPr lang="ru-RU" sz="1800" dirty="0" err="1"/>
              <a:t>рівноваги</a:t>
            </a:r>
            <a:r>
              <a:rPr lang="ru-RU" sz="1800" dirty="0"/>
              <a:t>. Стан </a:t>
            </a:r>
            <a:r>
              <a:rPr lang="ru-RU" sz="1800" dirty="0" err="1"/>
              <a:t>рівноваги</a:t>
            </a:r>
            <a:r>
              <a:rPr lang="ru-RU" sz="1800" dirty="0"/>
              <a:t> </a:t>
            </a:r>
            <a:r>
              <a:rPr lang="ru-RU" sz="1800" dirty="0" err="1"/>
              <a:t>задовольняє</a:t>
            </a:r>
            <a:r>
              <a:rPr lang="ru-RU" sz="1800" dirty="0"/>
              <a:t> </a:t>
            </a:r>
            <a:r>
              <a:rPr lang="ru-RU" sz="1800" dirty="0" err="1"/>
              <a:t>продавців</a:t>
            </a:r>
            <a:r>
              <a:rPr lang="ru-RU" sz="1800" dirty="0"/>
              <a:t> і </a:t>
            </a:r>
            <a:r>
              <a:rPr lang="ru-RU" sz="1800" dirty="0" err="1"/>
              <a:t>покупців</a:t>
            </a:r>
            <a:r>
              <a:rPr lang="ru-RU" sz="1800" dirty="0"/>
              <a:t>. Але </a:t>
            </a:r>
            <a:r>
              <a:rPr lang="ru-RU" sz="1800" dirty="0" err="1"/>
              <a:t>ринкову</a:t>
            </a:r>
            <a:r>
              <a:rPr lang="ru-RU" sz="1800" dirty="0"/>
              <a:t> </a:t>
            </a:r>
            <a:r>
              <a:rPr lang="ru-RU" sz="1800" dirty="0" err="1"/>
              <a:t>рівновагу</a:t>
            </a:r>
            <a:r>
              <a:rPr lang="ru-RU" sz="1800" dirty="0"/>
              <a:t> не </a:t>
            </a:r>
            <a:r>
              <a:rPr lang="ru-RU" sz="1800" dirty="0" err="1"/>
              <a:t>можна</a:t>
            </a:r>
            <a:r>
              <a:rPr lang="ru-RU" sz="1800" dirty="0"/>
              <a:t> </a:t>
            </a:r>
            <a:r>
              <a:rPr lang="ru-RU" sz="1800" dirty="0" err="1"/>
              <a:t>зафіксувати</a:t>
            </a:r>
            <a:r>
              <a:rPr lang="ru-RU" sz="1800" dirty="0"/>
              <a:t> на </a:t>
            </a:r>
            <a:r>
              <a:rPr lang="ru-RU" sz="1800" dirty="0" err="1"/>
              <a:t>тривалий</a:t>
            </a:r>
            <a:r>
              <a:rPr lang="ru-RU" sz="1800" dirty="0"/>
              <a:t> час, </a:t>
            </a:r>
            <a:r>
              <a:rPr lang="ru-RU" sz="1800" dirty="0" err="1"/>
              <a:t>бо</a:t>
            </a:r>
            <a:r>
              <a:rPr lang="ru-RU" sz="1800" dirty="0"/>
              <a:t> </a:t>
            </a:r>
            <a:r>
              <a:rPr lang="ru-RU" sz="1800" dirty="0" err="1"/>
              <a:t>чинники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на </a:t>
            </a:r>
            <a:r>
              <a:rPr lang="ru-RU" sz="1800" dirty="0" err="1"/>
              <a:t>неї</a:t>
            </a:r>
            <a:r>
              <a:rPr lang="ru-RU" sz="1800" dirty="0"/>
              <a:t> </a:t>
            </a:r>
            <a:r>
              <a:rPr lang="ru-RU" sz="1800" dirty="0" err="1"/>
              <a:t>впливають</a:t>
            </a:r>
            <a:r>
              <a:rPr lang="ru-RU" sz="1800" dirty="0"/>
              <a:t>, </a:t>
            </a:r>
            <a:r>
              <a:rPr lang="ru-RU" sz="1800" dirty="0" err="1"/>
              <a:t>досить</a:t>
            </a:r>
            <a:r>
              <a:rPr lang="ru-RU" sz="1800" dirty="0"/>
              <a:t> </a:t>
            </a:r>
            <a:r>
              <a:rPr lang="ru-RU" sz="1800" dirty="0" err="1"/>
              <a:t>рухомі</a:t>
            </a:r>
            <a:r>
              <a:rPr lang="ru-RU" sz="1800" dirty="0"/>
              <a:t>. Вони весь час </a:t>
            </a:r>
            <a:r>
              <a:rPr lang="ru-RU" sz="1800" dirty="0" err="1"/>
              <a:t>змінюються</a:t>
            </a:r>
            <a:r>
              <a:rPr lang="ru-RU" sz="1800" dirty="0"/>
              <a:t>.</a:t>
            </a:r>
          </a:p>
          <a:p>
            <a:pPr marL="68580" indent="0">
              <a:buNone/>
            </a:pPr>
            <a:r>
              <a:rPr lang="ru-RU" sz="1800" dirty="0" err="1" smtClean="0"/>
              <a:t>Унаслідок</a:t>
            </a:r>
            <a:r>
              <a:rPr lang="ru-RU" sz="1800" dirty="0" smtClean="0"/>
              <a:t> </a:t>
            </a:r>
            <a:r>
              <a:rPr lang="ru-RU" sz="1800" dirty="0" err="1"/>
              <a:t>динамічності</a:t>
            </a:r>
            <a:r>
              <a:rPr lang="ru-RU" sz="1800" dirty="0"/>
              <a:t> </a:t>
            </a:r>
            <a:r>
              <a:rPr lang="ru-RU" sz="1800" dirty="0" err="1"/>
              <a:t>ціни</a:t>
            </a:r>
            <a:r>
              <a:rPr lang="ru-RU" sz="1800" dirty="0"/>
              <a:t> в </a:t>
            </a:r>
            <a:r>
              <a:rPr lang="ru-RU" sz="1800" dirty="0" err="1"/>
              <a:t>кожний</a:t>
            </a:r>
            <a:r>
              <a:rPr lang="ru-RU" sz="1800" dirty="0"/>
              <a:t> момент на ринку </a:t>
            </a:r>
            <a:r>
              <a:rPr lang="ru-RU" sz="1800" dirty="0" err="1"/>
              <a:t>досягається</a:t>
            </a:r>
            <a:r>
              <a:rPr lang="ru-RU" sz="1800" dirty="0"/>
              <a:t> </a:t>
            </a:r>
            <a:r>
              <a:rPr lang="ru-RU" sz="1800" dirty="0" err="1"/>
              <a:t>рівновага</a:t>
            </a:r>
            <a:r>
              <a:rPr lang="ru-RU" sz="1800" dirty="0"/>
              <a:t>. Вона </a:t>
            </a:r>
            <a:r>
              <a:rPr lang="ru-RU" sz="1800" dirty="0" err="1"/>
              <a:t>нестійка</a:t>
            </a:r>
            <a:r>
              <a:rPr lang="ru-RU" sz="1800" dirty="0"/>
              <a:t>. </a:t>
            </a:r>
            <a:r>
              <a:rPr lang="ru-RU" sz="1800" dirty="0" err="1"/>
              <a:t>Якщо</a:t>
            </a:r>
            <a:r>
              <a:rPr lang="ru-RU" sz="1800" dirty="0"/>
              <a:t> попит </a:t>
            </a:r>
            <a:r>
              <a:rPr lang="ru-RU" sz="1800" dirty="0" err="1"/>
              <a:t>зросте</a:t>
            </a:r>
            <a:r>
              <a:rPr lang="ru-RU" sz="1800" dirty="0"/>
              <a:t>, то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призведе</a:t>
            </a:r>
            <a:r>
              <a:rPr lang="ru-RU" sz="1800" dirty="0"/>
              <a:t> до </a:t>
            </a:r>
            <a:r>
              <a:rPr lang="ru-RU" sz="1800" dirty="0" err="1"/>
              <a:t>підвищення</a:t>
            </a:r>
            <a:r>
              <a:rPr lang="ru-RU" sz="1800" dirty="0"/>
              <a:t> </a:t>
            </a:r>
            <a:r>
              <a:rPr lang="ru-RU" sz="1800" dirty="0" err="1"/>
              <a:t>ціни</a:t>
            </a:r>
            <a:r>
              <a:rPr lang="ru-RU" sz="1800" dirty="0"/>
              <a:t> і до </a:t>
            </a:r>
            <a:r>
              <a:rPr lang="ru-RU" sz="1800" dirty="0" err="1"/>
              <a:t>встановлення</a:t>
            </a:r>
            <a:r>
              <a:rPr lang="ru-RU" sz="1800" dirty="0"/>
              <a:t> </a:t>
            </a:r>
            <a:r>
              <a:rPr lang="ru-RU" sz="1800" dirty="0" err="1"/>
              <a:t>нової</a:t>
            </a:r>
            <a:r>
              <a:rPr lang="ru-RU" sz="1800" dirty="0"/>
              <a:t> </a:t>
            </a:r>
            <a:r>
              <a:rPr lang="ru-RU" sz="1800" dirty="0" err="1"/>
              <a:t>вищої</a:t>
            </a:r>
            <a:r>
              <a:rPr lang="ru-RU" sz="1800" dirty="0"/>
              <a:t> </a:t>
            </a:r>
            <a:r>
              <a:rPr lang="ru-RU" sz="1800" dirty="0" err="1"/>
              <a:t>ціни</a:t>
            </a:r>
            <a:r>
              <a:rPr lang="ru-RU" sz="1800" dirty="0"/>
              <a:t> </a:t>
            </a:r>
            <a:r>
              <a:rPr lang="ru-RU" sz="1800" dirty="0" err="1"/>
              <a:t>попиту</a:t>
            </a:r>
            <a:r>
              <a:rPr lang="ru-RU" sz="1800" dirty="0"/>
              <a:t>. Нова </a:t>
            </a:r>
            <a:r>
              <a:rPr lang="ru-RU" sz="1800" dirty="0" err="1"/>
              <a:t>вища</a:t>
            </a:r>
            <a:r>
              <a:rPr lang="ru-RU" sz="1800" dirty="0"/>
              <a:t> </a:t>
            </a:r>
            <a:r>
              <a:rPr lang="ru-RU" sz="1800" dirty="0" err="1"/>
              <a:t>ціна</a:t>
            </a:r>
            <a:r>
              <a:rPr lang="ru-RU" sz="1800" dirty="0"/>
              <a:t> </a:t>
            </a:r>
            <a:r>
              <a:rPr lang="ru-RU" sz="1800" dirty="0" err="1"/>
              <a:t>стимулюватиме</a:t>
            </a:r>
            <a:r>
              <a:rPr lang="ru-RU" sz="1800" dirty="0"/>
              <a:t> </a:t>
            </a:r>
            <a:r>
              <a:rPr lang="ru-RU" sz="1800" dirty="0" err="1"/>
              <a:t>зростання</a:t>
            </a:r>
            <a:r>
              <a:rPr lang="ru-RU" sz="1800" dirty="0"/>
              <a:t> </a:t>
            </a:r>
            <a:r>
              <a:rPr lang="ru-RU" sz="1800" dirty="0" err="1"/>
              <a:t>виробництва</a:t>
            </a:r>
            <a:r>
              <a:rPr lang="ru-RU" sz="1800" dirty="0"/>
              <a:t> і </a:t>
            </a:r>
            <a:r>
              <a:rPr lang="ru-RU" sz="1800" dirty="0" err="1"/>
              <a:t>збільшення</a:t>
            </a:r>
            <a:r>
              <a:rPr lang="ru-RU" sz="1800" dirty="0"/>
              <a:t> </a:t>
            </a:r>
            <a:r>
              <a:rPr lang="ru-RU" sz="1800" dirty="0" err="1"/>
              <a:t>пропозиції</a:t>
            </a:r>
            <a:r>
              <a:rPr lang="ru-RU" sz="1800" dirty="0"/>
              <a:t> </a:t>
            </a:r>
            <a:r>
              <a:rPr lang="ru-RU" sz="1800" dirty="0" err="1"/>
              <a:t>товарів</a:t>
            </a:r>
            <a:r>
              <a:rPr lang="ru-RU" sz="1800" dirty="0" smtClean="0"/>
              <a:t>. </a:t>
            </a:r>
          </a:p>
          <a:p>
            <a:pPr marL="68580" indent="0">
              <a:buNone/>
            </a:pPr>
            <a:r>
              <a:rPr lang="ru-RU" sz="1800" dirty="0" err="1"/>
              <a:t>Отже</a:t>
            </a:r>
            <a:r>
              <a:rPr lang="ru-RU" sz="1800" dirty="0"/>
              <a:t>, попит і </a:t>
            </a:r>
            <a:r>
              <a:rPr lang="ru-RU" sz="1800" dirty="0" err="1"/>
              <a:t>пропозиція</a:t>
            </a:r>
            <a:r>
              <a:rPr lang="ru-RU" sz="1800" dirty="0"/>
              <a:t> —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дві</a:t>
            </a:r>
            <a:r>
              <a:rPr lang="ru-RU" sz="1800" dirty="0"/>
              <a:t> </a:t>
            </a:r>
            <a:r>
              <a:rPr lang="ru-RU" sz="1800" dirty="0" err="1"/>
              <a:t>протилежні</a:t>
            </a:r>
            <a:r>
              <a:rPr lang="ru-RU" sz="1800" dirty="0"/>
              <a:t> </a:t>
            </a:r>
            <a:r>
              <a:rPr lang="ru-RU" sz="1800" dirty="0" err="1"/>
              <a:t>сили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викликають</a:t>
            </a:r>
            <a:r>
              <a:rPr lang="ru-RU" sz="1800" dirty="0"/>
              <a:t> </a:t>
            </a:r>
            <a:r>
              <a:rPr lang="ru-RU" sz="1800" dirty="0" err="1"/>
              <a:t>зростання</a:t>
            </a:r>
            <a:r>
              <a:rPr lang="ru-RU" sz="1800" dirty="0"/>
              <a:t> і спад </a:t>
            </a:r>
            <a:r>
              <a:rPr lang="ru-RU" sz="1800" dirty="0" err="1"/>
              <a:t>цін</a:t>
            </a:r>
            <a:r>
              <a:rPr lang="ru-RU" sz="1800" dirty="0"/>
              <a:t>. А </a:t>
            </a:r>
            <a:r>
              <a:rPr lang="ru-RU" sz="1800" dirty="0" err="1"/>
              <a:t>зміна</a:t>
            </a:r>
            <a:r>
              <a:rPr lang="ru-RU" sz="1800" dirty="0"/>
              <a:t> </a:t>
            </a:r>
            <a:r>
              <a:rPr lang="ru-RU" sz="1800" dirty="0" err="1"/>
              <a:t>цін</a:t>
            </a:r>
            <a:r>
              <a:rPr lang="ru-RU" sz="1800" dirty="0"/>
              <a:t> у </a:t>
            </a:r>
            <a:r>
              <a:rPr lang="ru-RU" sz="1800" dirty="0" err="1"/>
              <a:t>кожен</a:t>
            </a:r>
            <a:r>
              <a:rPr lang="ru-RU" sz="1800" dirty="0"/>
              <a:t> момент </a:t>
            </a:r>
            <a:r>
              <a:rPr lang="ru-RU" sz="1800" dirty="0" err="1"/>
              <a:t>урівноважує</a:t>
            </a:r>
            <a:r>
              <a:rPr lang="ru-RU" sz="1800" dirty="0"/>
              <a:t> попит і </a:t>
            </a:r>
            <a:r>
              <a:rPr lang="ru-RU" sz="1800" dirty="0" err="1"/>
              <a:t>пропозицію</a:t>
            </a:r>
            <a:r>
              <a:rPr lang="ru-RU" sz="1800" dirty="0"/>
              <a:t>. Таким чином </a:t>
            </a:r>
            <a:r>
              <a:rPr lang="ru-RU" sz="1800" dirty="0" err="1"/>
              <a:t>ринковий</a:t>
            </a:r>
            <a:r>
              <a:rPr lang="ru-RU" sz="1800" dirty="0"/>
              <a:t> </a:t>
            </a:r>
            <a:r>
              <a:rPr lang="ru-RU" sz="1800" dirty="0" err="1"/>
              <a:t>механізм</a:t>
            </a:r>
            <a:r>
              <a:rPr lang="ru-RU" sz="1800" dirty="0"/>
              <a:t> </a:t>
            </a:r>
            <a:r>
              <a:rPr lang="ru-RU" sz="1800" dirty="0" err="1"/>
              <a:t>регулює</a:t>
            </a:r>
            <a:r>
              <a:rPr lang="ru-RU" sz="1800" dirty="0"/>
              <a:t> попит, </a:t>
            </a:r>
            <a:r>
              <a:rPr lang="ru-RU" sz="1800" dirty="0" err="1"/>
              <a:t>виробництво</a:t>
            </a:r>
            <a:r>
              <a:rPr lang="ru-RU" sz="1800" dirty="0"/>
              <a:t> і </a:t>
            </a:r>
            <a:r>
              <a:rPr lang="ru-RU" sz="1800" dirty="0" err="1"/>
              <a:t>пропозицію</a:t>
            </a:r>
            <a:r>
              <a:rPr lang="ru-RU" sz="1800" dirty="0"/>
              <a:t> </a:t>
            </a:r>
            <a:r>
              <a:rPr lang="ru-RU" sz="1800" dirty="0" err="1"/>
              <a:t>товарів</a:t>
            </a:r>
            <a:r>
              <a:rPr lang="ru-RU" sz="1800" dirty="0"/>
              <a:t>. </a:t>
            </a:r>
            <a:r>
              <a:rPr lang="ru-RU" sz="1800" dirty="0" err="1"/>
              <a:t>Рийок</a:t>
            </a:r>
            <a:r>
              <a:rPr lang="ru-RU" sz="1800" dirty="0"/>
              <a:t> </a:t>
            </a:r>
            <a:r>
              <a:rPr lang="ru-RU" sz="1800" dirty="0" err="1"/>
              <a:t>координує</a:t>
            </a:r>
            <a:r>
              <a:rPr lang="ru-RU" sz="1800" dirty="0"/>
              <a:t> </a:t>
            </a:r>
            <a:r>
              <a:rPr lang="ru-RU" sz="1800" dirty="0" err="1"/>
              <a:t>дії</a:t>
            </a:r>
            <a:r>
              <a:rPr lang="ru-RU" sz="1800" dirty="0"/>
              <a:t> </a:t>
            </a:r>
            <a:r>
              <a:rPr lang="ru-RU" sz="1800" dirty="0" err="1"/>
              <a:t>економічних</a:t>
            </a:r>
            <a:r>
              <a:rPr lang="ru-RU" sz="1800" dirty="0"/>
              <a:t> </a:t>
            </a:r>
            <a:r>
              <a:rPr lang="ru-RU" sz="1800" dirty="0" err="1"/>
              <a:t>суб'єктів</a:t>
            </a:r>
            <a:r>
              <a:rPr lang="ru-RU" sz="1800" dirty="0"/>
              <a:t>.</a:t>
            </a:r>
          </a:p>
        </p:txBody>
      </p:sp>
      <p:sp>
        <p:nvSpPr>
          <p:cNvPr id="4" name="AutoShape 4" descr="Крива попиту і пропозиції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Крива попиту і пропозиції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84" y="2276873"/>
            <a:ext cx="261618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51635" y="4437112"/>
            <a:ext cx="24610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Крива </a:t>
            </a:r>
            <a:r>
              <a:rPr lang="ru-RU" dirty="0" err="1"/>
              <a:t>попиту</a:t>
            </a:r>
            <a:r>
              <a:rPr lang="ru-RU" dirty="0"/>
              <a:t> і </a:t>
            </a:r>
            <a:r>
              <a:rPr lang="ru-RU" dirty="0" err="1"/>
              <a:t>пропозиції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796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24744"/>
            <a:ext cx="7272808" cy="475252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i="1" dirty="0"/>
              <a:t>Попит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потреба в </a:t>
            </a:r>
            <a:r>
              <a:rPr lang="ru-RU" dirty="0" err="1"/>
              <a:t>певному</a:t>
            </a:r>
            <a:r>
              <a:rPr lang="ru-RU" dirty="0"/>
              <a:t> </a:t>
            </a:r>
            <a:r>
              <a:rPr lang="ru-RU" dirty="0" err="1"/>
              <a:t>товарі</a:t>
            </a:r>
            <a:r>
              <a:rPr lang="ru-RU" dirty="0"/>
              <a:t>, яка </a:t>
            </a:r>
            <a:r>
              <a:rPr lang="ru-RU" dirty="0" err="1"/>
              <a:t>забезпечується</a:t>
            </a:r>
            <a:r>
              <a:rPr lang="ru-RU" dirty="0"/>
              <a:t> </a:t>
            </a:r>
            <a:r>
              <a:rPr lang="ru-RU" dirty="0" err="1"/>
              <a:t>грошима</a:t>
            </a:r>
            <a:r>
              <a:rPr lang="ru-RU" dirty="0"/>
              <a:t>. Потреба в </a:t>
            </a:r>
            <a:r>
              <a:rPr lang="ru-RU" dirty="0" err="1"/>
              <a:t>товарі</a:t>
            </a:r>
            <a:r>
              <a:rPr lang="ru-RU" dirty="0"/>
              <a:t>, яка не </a:t>
            </a:r>
            <a:r>
              <a:rPr lang="ru-RU" dirty="0" err="1"/>
              <a:t>забезпечується</a:t>
            </a:r>
            <a:r>
              <a:rPr lang="ru-RU" dirty="0"/>
              <a:t> </a:t>
            </a:r>
            <a:r>
              <a:rPr lang="ru-RU" dirty="0" err="1"/>
              <a:t>платоспроможністю</a:t>
            </a:r>
            <a:r>
              <a:rPr lang="ru-RU" dirty="0"/>
              <a:t>, не є попитом і не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ринкову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. </a:t>
            </a:r>
            <a:endParaRPr lang="ru-RU" dirty="0" smtClean="0"/>
          </a:p>
          <a:p>
            <a:pPr marL="68580" indent="0">
              <a:buNone/>
            </a:pP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ціну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і </a:t>
            </a:r>
            <a:r>
              <a:rPr lang="ru-RU" dirty="0" err="1"/>
              <a:t>ціну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. </a:t>
            </a:r>
            <a:r>
              <a:rPr lang="ru-RU" dirty="0" err="1"/>
              <a:t>Ціна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максимальна </a:t>
            </a:r>
            <a:r>
              <a:rPr lang="ru-RU" dirty="0" err="1"/>
              <a:t>ціна</a:t>
            </a:r>
            <a:r>
              <a:rPr lang="ru-RU" dirty="0"/>
              <a:t>, яку </a:t>
            </a:r>
            <a:r>
              <a:rPr lang="ru-RU" dirty="0" err="1"/>
              <a:t>споживачі</a:t>
            </a:r>
            <a:r>
              <a:rPr lang="ru-RU" dirty="0"/>
              <a:t> </a:t>
            </a:r>
            <a:r>
              <a:rPr lang="ru-RU" dirty="0" err="1"/>
              <a:t>готові</a:t>
            </a:r>
            <a:r>
              <a:rPr lang="ru-RU" dirty="0"/>
              <a:t> </a:t>
            </a:r>
            <a:r>
              <a:rPr lang="ru-RU" dirty="0" err="1"/>
              <a:t>запропонувати</a:t>
            </a:r>
            <a:r>
              <a:rPr lang="ru-RU" dirty="0"/>
              <a:t> за </a:t>
            </a:r>
            <a:r>
              <a:rPr lang="ru-RU" dirty="0" err="1"/>
              <a:t>певний</a:t>
            </a:r>
            <a:r>
              <a:rPr lang="ru-RU" dirty="0"/>
              <a:t> товар.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</a:t>
            </a:r>
            <a:r>
              <a:rPr lang="ru-RU" dirty="0" err="1"/>
              <a:t>веде</a:t>
            </a:r>
            <a:r>
              <a:rPr lang="ru-RU" dirty="0"/>
              <a:t> до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(за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незмінних</a:t>
            </a:r>
            <a:r>
              <a:rPr lang="ru-RU" dirty="0"/>
              <a:t> умов).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ціною</a:t>
            </a:r>
            <a:r>
              <a:rPr lang="ru-RU" dirty="0"/>
              <a:t> товару та </a:t>
            </a:r>
            <a:r>
              <a:rPr lang="ru-RU" dirty="0" err="1"/>
              <a:t>обсягом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обернений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законом </a:t>
            </a:r>
            <a:r>
              <a:rPr lang="ru-RU" dirty="0" err="1"/>
              <a:t>попиту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4623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692696"/>
            <a:ext cx="4536622" cy="1249208"/>
          </a:xfrm>
        </p:spPr>
        <p:txBody>
          <a:bodyPr/>
          <a:lstStyle/>
          <a:p>
            <a:r>
              <a:rPr lang="uk-UA" dirty="0" smtClean="0"/>
              <a:t>Закон попиту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681536"/>
            <a:ext cx="7056784" cy="4176464"/>
          </a:xfrm>
        </p:spPr>
        <p:txBody>
          <a:bodyPr/>
          <a:lstStyle/>
          <a:p>
            <a:pPr marL="68580" indent="0">
              <a:buNone/>
            </a:pPr>
            <a:r>
              <a:rPr lang="ru-RU" i="1" dirty="0" err="1"/>
              <a:t>Він</a:t>
            </a:r>
            <a:r>
              <a:rPr lang="ru-RU" i="1" dirty="0"/>
              <a:t> </a:t>
            </a:r>
            <a:r>
              <a:rPr lang="ru-RU" i="1" dirty="0" err="1"/>
              <a:t>полягає</a:t>
            </a:r>
            <a:r>
              <a:rPr lang="ru-RU" i="1" dirty="0"/>
              <a:t> в тому,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чим</a:t>
            </a:r>
            <a:r>
              <a:rPr lang="ru-RU" i="1" dirty="0"/>
              <a:t> </a:t>
            </a:r>
            <a:r>
              <a:rPr lang="ru-RU" i="1" dirty="0" err="1"/>
              <a:t>нижча</a:t>
            </a:r>
            <a:r>
              <a:rPr lang="ru-RU" i="1" dirty="0"/>
              <a:t> </a:t>
            </a:r>
            <a:r>
              <a:rPr lang="ru-RU" i="1" dirty="0" err="1"/>
              <a:t>ціна</a:t>
            </a:r>
            <a:r>
              <a:rPr lang="ru-RU" i="1" dirty="0"/>
              <a:t> товару, </a:t>
            </a:r>
            <a:r>
              <a:rPr lang="ru-RU" i="1" dirty="0" err="1"/>
              <a:t>тим</a:t>
            </a:r>
            <a:r>
              <a:rPr lang="ru-RU" i="1" dirty="0"/>
              <a:t> </a:t>
            </a:r>
            <a:r>
              <a:rPr lang="ru-RU" i="1" dirty="0" err="1"/>
              <a:t>більший</a:t>
            </a:r>
            <a:r>
              <a:rPr lang="ru-RU" i="1" dirty="0"/>
              <a:t> </a:t>
            </a:r>
            <a:r>
              <a:rPr lang="ru-RU" i="1" dirty="0" err="1"/>
              <a:t>обсяг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бути </a:t>
            </a:r>
            <a:r>
              <a:rPr lang="ru-RU" i="1" dirty="0" err="1"/>
              <a:t>реалізований</a:t>
            </a:r>
            <a:r>
              <a:rPr lang="ru-RU" i="1" dirty="0"/>
              <a:t> на ринку, і </a:t>
            </a:r>
            <a:r>
              <a:rPr lang="ru-RU" i="1" dirty="0" err="1"/>
              <a:t>навпаки</a:t>
            </a:r>
            <a:r>
              <a:rPr lang="ru-RU" i="1" dirty="0"/>
              <a:t>, </a:t>
            </a:r>
            <a:r>
              <a:rPr lang="ru-RU" i="1" dirty="0" err="1"/>
              <a:t>чим</a:t>
            </a:r>
            <a:r>
              <a:rPr lang="ru-RU" i="1" dirty="0"/>
              <a:t> </a:t>
            </a:r>
            <a:r>
              <a:rPr lang="ru-RU" i="1" dirty="0" err="1"/>
              <a:t>вищою</a:t>
            </a:r>
            <a:r>
              <a:rPr lang="ru-RU" i="1" dirty="0"/>
              <a:t> буде </a:t>
            </a:r>
            <a:r>
              <a:rPr lang="ru-RU" i="1" dirty="0" err="1"/>
              <a:t>ціна</a:t>
            </a:r>
            <a:r>
              <a:rPr lang="ru-RU" i="1" dirty="0"/>
              <a:t>, </a:t>
            </a:r>
            <a:r>
              <a:rPr lang="ru-RU" i="1" dirty="0" err="1"/>
              <a:t>тим</a:t>
            </a:r>
            <a:r>
              <a:rPr lang="ru-RU" i="1" dirty="0"/>
              <a:t> </a:t>
            </a:r>
            <a:r>
              <a:rPr lang="ru-RU" i="1" dirty="0" err="1"/>
              <a:t>меншу</a:t>
            </a:r>
            <a:r>
              <a:rPr lang="ru-RU" i="1" dirty="0"/>
              <a:t> </a:t>
            </a:r>
            <a:r>
              <a:rPr lang="ru-RU" i="1" dirty="0" err="1"/>
              <a:t>кількість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можна</a:t>
            </a:r>
            <a:r>
              <a:rPr lang="ru-RU" i="1" dirty="0"/>
              <a:t> буде </a:t>
            </a:r>
            <a:r>
              <a:rPr lang="ru-RU" i="1" dirty="0" err="1"/>
              <a:t>продати</a:t>
            </a:r>
            <a:r>
              <a:rPr lang="ru-RU" i="1" dirty="0" smtClean="0"/>
              <a:t>. 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49342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024744" cy="1143000"/>
          </a:xfrm>
        </p:spPr>
        <p:txBody>
          <a:bodyPr>
            <a:normAutofit/>
          </a:bodyPr>
          <a:lstStyle/>
          <a:p>
            <a:r>
              <a:rPr lang="ru-RU" sz="3200" dirty="0" err="1"/>
              <a:t>Основними</a:t>
            </a:r>
            <a:r>
              <a:rPr lang="ru-RU" sz="3200" dirty="0"/>
              <a:t> факторами,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впливають</a:t>
            </a:r>
            <a:r>
              <a:rPr lang="ru-RU" sz="3200" dirty="0"/>
              <a:t> на </a:t>
            </a:r>
            <a:r>
              <a:rPr lang="ru-RU" sz="3200" dirty="0" smtClean="0"/>
              <a:t>попит: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772816"/>
            <a:ext cx="6840876" cy="1753420"/>
          </a:xfrm>
        </p:spPr>
        <p:txBody>
          <a:bodyPr/>
          <a:lstStyle/>
          <a:p>
            <a:r>
              <a:rPr lang="ru-RU" dirty="0" err="1"/>
              <a:t>ціни</a:t>
            </a:r>
            <a:r>
              <a:rPr lang="ru-RU" dirty="0"/>
              <a:t> на </a:t>
            </a:r>
            <a:r>
              <a:rPr lang="ru-RU" dirty="0" err="1"/>
              <a:t>товари</a:t>
            </a:r>
            <a:r>
              <a:rPr lang="ru-RU" dirty="0"/>
              <a:t> та </a:t>
            </a:r>
            <a:r>
              <a:rPr lang="ru-RU" dirty="0" err="1"/>
              <a:t>послуги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д</a:t>
            </a:r>
            <a:r>
              <a:rPr lang="ru-RU" dirty="0" smtClean="0"/>
              <a:t>оходи </a:t>
            </a:r>
            <a:r>
              <a:rPr lang="ru-RU" dirty="0" err="1"/>
              <a:t>споживачів</a:t>
            </a:r>
            <a:r>
              <a:rPr lang="ru-RU" dirty="0" smtClean="0"/>
              <a:t>;</a:t>
            </a:r>
          </a:p>
          <a:p>
            <a:r>
              <a:rPr lang="ru-RU" dirty="0" err="1"/>
              <a:t>ціни</a:t>
            </a:r>
            <a:r>
              <a:rPr lang="ru-RU" dirty="0"/>
              <a:t> на </a:t>
            </a:r>
            <a:r>
              <a:rPr lang="ru-RU" dirty="0" err="1"/>
              <a:t>товари-субститути</a:t>
            </a:r>
            <a:r>
              <a:rPr lang="ru-RU" dirty="0"/>
              <a:t> (</a:t>
            </a:r>
            <a:r>
              <a:rPr lang="ru-RU" dirty="0" err="1"/>
              <a:t>замінники</a:t>
            </a:r>
            <a:r>
              <a:rPr lang="ru-RU" dirty="0" smtClean="0"/>
              <a:t>);</a:t>
            </a:r>
            <a:endParaRPr lang="ru-RU" dirty="0"/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201985"/>
            <a:ext cx="8136904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На 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попит </a:t>
            </a:r>
            <a:r>
              <a:rPr lang="ru-RU" sz="3200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роблять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вплив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деякі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нецінові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фактори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. До них належать:</a:t>
            </a:r>
          </a:p>
          <a:p>
            <a:endParaRPr lang="ru-RU" dirty="0"/>
          </a:p>
          <a:p>
            <a:r>
              <a:rPr lang="ru-RU" sz="2400" dirty="0" smtClean="0"/>
              <a:t>-</a:t>
            </a:r>
            <a:r>
              <a:rPr lang="ru-RU" sz="2400" dirty="0" err="1" smtClean="0"/>
              <a:t>зміни</a:t>
            </a:r>
            <a:r>
              <a:rPr lang="ru-RU" sz="2400" dirty="0" smtClean="0"/>
              <a:t> </a:t>
            </a:r>
            <a:r>
              <a:rPr lang="ru-RU" sz="2400" dirty="0" err="1"/>
              <a:t>смаків</a:t>
            </a:r>
            <a:r>
              <a:rPr lang="ru-RU" sz="2400" dirty="0"/>
              <a:t> </a:t>
            </a:r>
            <a:r>
              <a:rPr lang="ru-RU" sz="2400" dirty="0" err="1"/>
              <a:t>споживачів</a:t>
            </a:r>
            <a:r>
              <a:rPr lang="ru-RU" sz="2400" dirty="0"/>
              <a:t>;</a:t>
            </a:r>
          </a:p>
          <a:p>
            <a:r>
              <a:rPr lang="ru-RU" sz="2400" dirty="0" smtClean="0"/>
              <a:t>-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/>
              <a:t>споживачів</a:t>
            </a:r>
            <a:r>
              <a:rPr lang="ru-RU" sz="2400" dirty="0"/>
              <a:t>;</a:t>
            </a:r>
          </a:p>
          <a:p>
            <a:r>
              <a:rPr lang="ru-RU" sz="2400" dirty="0" smtClean="0"/>
              <a:t>-</a:t>
            </a:r>
            <a:r>
              <a:rPr lang="ru-RU" sz="2400" dirty="0" err="1" smtClean="0"/>
              <a:t>очікування</a:t>
            </a:r>
            <a:r>
              <a:rPr lang="ru-RU" sz="2400" dirty="0" smtClean="0"/>
              <a:t> </a:t>
            </a:r>
            <a:r>
              <a:rPr lang="ru-RU" sz="2400" dirty="0" err="1"/>
              <a:t>споживачів</a:t>
            </a:r>
            <a:r>
              <a:rPr lang="ru-RU" sz="2400" dirty="0"/>
              <a:t>,</a:t>
            </a:r>
          </a:p>
          <a:p>
            <a:r>
              <a:rPr lang="ru-RU" sz="2400" dirty="0" smtClean="0"/>
              <a:t>-</a:t>
            </a:r>
            <a:r>
              <a:rPr lang="ru-RU" sz="2400" dirty="0" err="1" smtClean="0"/>
              <a:t>зміна</a:t>
            </a:r>
            <a:r>
              <a:rPr lang="ru-RU" sz="2400" dirty="0" smtClean="0"/>
              <a:t> </a:t>
            </a:r>
            <a:r>
              <a:rPr lang="ru-RU" sz="2400" dirty="0"/>
              <a:t>потреб і </a:t>
            </a:r>
            <a:r>
              <a:rPr lang="ru-RU" sz="2400" dirty="0" err="1"/>
              <a:t>моди</a:t>
            </a:r>
            <a:r>
              <a:rPr lang="ru-RU" sz="2400" dirty="0"/>
              <a:t>;</a:t>
            </a:r>
          </a:p>
          <a:p>
            <a:r>
              <a:rPr lang="ru-RU" sz="2400" dirty="0" smtClean="0"/>
              <a:t>-реклама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60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трелка вниз 11"/>
          <p:cNvSpPr/>
          <p:nvPr/>
        </p:nvSpPr>
        <p:spPr>
          <a:xfrm>
            <a:off x="3189749" y="2276872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364088" y="2276872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148064" y="2849550"/>
            <a:ext cx="1728192" cy="795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Нецінові фактори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71800" y="1196752"/>
            <a:ext cx="316835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На попит впливають</a:t>
            </a:r>
            <a:endParaRPr lang="ru-RU" sz="20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907704" y="2849550"/>
            <a:ext cx="1728192" cy="795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Цінові фактори</a:t>
            </a:r>
            <a:endParaRPr lang="ru-RU" dirty="0"/>
          </a:p>
        </p:txBody>
      </p:sp>
      <p:sp>
        <p:nvSpPr>
          <p:cNvPr id="17" name="Стрелка вниз 16"/>
          <p:cNvSpPr/>
          <p:nvPr/>
        </p:nvSpPr>
        <p:spPr>
          <a:xfrm>
            <a:off x="2663788" y="3897052"/>
            <a:ext cx="21602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5940152" y="3861048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27584" y="4797152"/>
            <a:ext cx="2879125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Ціни на товари та послуги</a:t>
            </a:r>
          </a:p>
          <a:p>
            <a:pPr algn="ctr"/>
            <a:r>
              <a:rPr lang="uk-UA" dirty="0" smtClean="0"/>
              <a:t>Ціни на товари субститути</a:t>
            </a:r>
          </a:p>
          <a:p>
            <a:pPr algn="ctr"/>
            <a:r>
              <a:rPr lang="uk-UA" dirty="0" smtClean="0"/>
              <a:t>Доходи споживачів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076056" y="4797152"/>
            <a:ext cx="2880320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r>
              <a:rPr lang="uk-UA" dirty="0" smtClean="0"/>
              <a:t>Зміни смаків споживачі</a:t>
            </a:r>
          </a:p>
          <a:p>
            <a:pPr algn="ctr"/>
            <a:r>
              <a:rPr lang="uk-UA" dirty="0" smtClean="0"/>
              <a:t>Кількість споживачів</a:t>
            </a:r>
          </a:p>
          <a:p>
            <a:pPr algn="ctr"/>
            <a:r>
              <a:rPr lang="uk-UA" dirty="0" smtClean="0"/>
              <a:t>Очікування зміни цін</a:t>
            </a:r>
          </a:p>
          <a:p>
            <a:pPr algn="ctr"/>
            <a:r>
              <a:rPr lang="uk-UA" dirty="0" smtClean="0"/>
              <a:t>Реклама</a:t>
            </a:r>
            <a:endParaRPr lang="uk-UA" dirty="0"/>
          </a:p>
          <a:p>
            <a:pPr algn="ctr"/>
            <a:endParaRPr lang="uk-UA" dirty="0" smtClean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8987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560840" cy="518457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i="1" dirty="0" err="1"/>
              <a:t>Пропозиція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представлені</a:t>
            </a:r>
            <a:r>
              <a:rPr lang="ru-RU" dirty="0"/>
              <a:t> на ринку.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пропозицію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сукупну</a:t>
            </a:r>
            <a:r>
              <a:rPr lang="ru-RU" dirty="0"/>
              <a:t> </a:t>
            </a:r>
            <a:r>
              <a:rPr lang="ru-RU" dirty="0" err="1"/>
              <a:t>пропозицію</a:t>
            </a:r>
            <a:r>
              <a:rPr lang="ru-RU" dirty="0"/>
              <a:t>. Продано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представлено на ринку. Причинами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недостатній</a:t>
            </a:r>
            <a:r>
              <a:rPr lang="ru-RU" dirty="0"/>
              <a:t> попит, </a:t>
            </a:r>
            <a:r>
              <a:rPr lang="ru-RU" dirty="0" err="1"/>
              <a:t>невідповідність</a:t>
            </a:r>
            <a:r>
              <a:rPr lang="ru-RU" dirty="0"/>
              <a:t> </a:t>
            </a:r>
            <a:r>
              <a:rPr lang="ru-RU" dirty="0" err="1" smtClean="0"/>
              <a:t>асортименту</a:t>
            </a:r>
            <a:r>
              <a:rPr lang="ru-RU" dirty="0" smtClean="0"/>
              <a:t>. </a:t>
            </a:r>
          </a:p>
          <a:p>
            <a:pPr marL="68580" indent="0">
              <a:buNone/>
            </a:pPr>
            <a:r>
              <a:rPr lang="ru-RU" dirty="0"/>
              <a:t>Чим </a:t>
            </a:r>
            <a:r>
              <a:rPr lang="ru-RU" dirty="0" err="1"/>
              <a:t>вищою</a:t>
            </a:r>
            <a:r>
              <a:rPr lang="ru-RU" dirty="0"/>
              <a:t> є </a:t>
            </a:r>
            <a:r>
              <a:rPr lang="ru-RU" dirty="0" err="1"/>
              <a:t>ціна</a:t>
            </a:r>
            <a:r>
              <a:rPr lang="ru-RU" dirty="0"/>
              <a:t> на товар,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готові</a:t>
            </a:r>
            <a:r>
              <a:rPr lang="ru-RU" dirty="0"/>
              <a:t> </a:t>
            </a:r>
            <a:r>
              <a:rPr lang="ru-RU" dirty="0" err="1"/>
              <a:t>запропонувати</a:t>
            </a:r>
            <a:r>
              <a:rPr lang="ru-RU" dirty="0"/>
              <a:t> </a:t>
            </a:r>
            <a:r>
              <a:rPr lang="ru-RU" dirty="0" err="1"/>
              <a:t>постачальники</a:t>
            </a:r>
            <a:r>
              <a:rPr lang="ru-RU" dirty="0"/>
              <a:t>.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/>
              <a:t>прибуток</a:t>
            </a:r>
            <a:r>
              <a:rPr lang="ru-RU" dirty="0"/>
              <a:t>.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взаємозалежність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і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законом </a:t>
            </a:r>
            <a:r>
              <a:rPr lang="ru-RU" dirty="0" err="1"/>
              <a:t>пропозиції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7126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836712"/>
            <a:ext cx="5472726" cy="1321216"/>
          </a:xfrm>
        </p:spPr>
        <p:txBody>
          <a:bodyPr/>
          <a:lstStyle/>
          <a:p>
            <a:r>
              <a:rPr lang="uk-UA" dirty="0" smtClean="0"/>
              <a:t>Закон пропозиції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2852936"/>
            <a:ext cx="6777317" cy="3508977"/>
          </a:xfrm>
        </p:spPr>
        <p:txBody>
          <a:bodyPr/>
          <a:lstStyle/>
          <a:p>
            <a:pPr marL="68580" indent="0">
              <a:buNone/>
            </a:pPr>
            <a:r>
              <a:rPr lang="ru-RU" i="1" dirty="0"/>
              <a:t>Суть </a:t>
            </a:r>
            <a:r>
              <a:rPr lang="ru-RU" i="1" dirty="0" err="1"/>
              <a:t>його</a:t>
            </a:r>
            <a:r>
              <a:rPr lang="ru-RU" i="1" dirty="0"/>
              <a:t> в тому,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зростання</a:t>
            </a:r>
            <a:r>
              <a:rPr lang="ru-RU" i="1" dirty="0"/>
              <a:t> </a:t>
            </a:r>
            <a:r>
              <a:rPr lang="ru-RU" i="1" dirty="0" err="1"/>
              <a:t>цін</a:t>
            </a:r>
            <a:r>
              <a:rPr lang="ru-RU" i="1" dirty="0"/>
              <a:t> </a:t>
            </a:r>
            <a:r>
              <a:rPr lang="ru-RU" i="1" dirty="0" err="1"/>
              <a:t>зумовлює</a:t>
            </a:r>
            <a:r>
              <a:rPr lang="ru-RU" i="1" dirty="0"/>
              <a:t> </a:t>
            </a:r>
            <a:r>
              <a:rPr lang="ru-RU" i="1" dirty="0" err="1"/>
              <a:t>збільшення</a:t>
            </a:r>
            <a:r>
              <a:rPr lang="ru-RU" i="1" dirty="0"/>
              <a:t> </a:t>
            </a:r>
            <a:r>
              <a:rPr lang="ru-RU" i="1" dirty="0" err="1"/>
              <a:t>пропозиції</a:t>
            </a:r>
            <a:r>
              <a:rPr lang="ru-RU" i="1" dirty="0"/>
              <a:t> </a:t>
            </a:r>
            <a:r>
              <a:rPr lang="ru-RU" i="1" dirty="0" err="1"/>
              <a:t>товарів</a:t>
            </a:r>
            <a:r>
              <a:rPr lang="ru-RU" i="1" dirty="0"/>
              <a:t> і, </a:t>
            </a:r>
            <a:r>
              <a:rPr lang="ru-RU" i="1" dirty="0" err="1"/>
              <a:t>навпаки</a:t>
            </a:r>
            <a:r>
              <a:rPr lang="ru-RU" i="1" dirty="0"/>
              <a:t>, </a:t>
            </a:r>
            <a:r>
              <a:rPr lang="ru-RU" i="1" dirty="0" err="1"/>
              <a:t>зниження</a:t>
            </a:r>
            <a:r>
              <a:rPr lang="ru-RU" i="1" dirty="0"/>
              <a:t> </a:t>
            </a:r>
            <a:r>
              <a:rPr lang="ru-RU" i="1" dirty="0" err="1"/>
              <a:t>цін</a:t>
            </a:r>
            <a:r>
              <a:rPr lang="ru-RU" i="1" dirty="0"/>
              <a:t> на </a:t>
            </a:r>
            <a:r>
              <a:rPr lang="ru-RU" i="1" dirty="0" err="1"/>
              <a:t>товари</a:t>
            </a:r>
            <a:r>
              <a:rPr lang="ru-RU" i="1" dirty="0"/>
              <a:t> </a:t>
            </a:r>
            <a:r>
              <a:rPr lang="ru-RU" i="1" dirty="0" err="1"/>
              <a:t>веде</a:t>
            </a:r>
            <a:r>
              <a:rPr lang="ru-RU" i="1" dirty="0"/>
              <a:t> до </a:t>
            </a:r>
            <a:r>
              <a:rPr lang="ru-RU" i="1" dirty="0" err="1"/>
              <a:t>зменшення</a:t>
            </a:r>
            <a:r>
              <a:rPr lang="ru-RU" i="1" dirty="0"/>
              <a:t>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пропозиції</a:t>
            </a:r>
            <a:r>
              <a:rPr lang="ru-RU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7369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9675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На </a:t>
            </a:r>
            <a:r>
              <a:rPr lang="ru-RU" dirty="0" err="1"/>
              <a:t>пропозицію</a:t>
            </a:r>
            <a:r>
              <a:rPr lang="ru-RU" dirty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</a:t>
            </a:r>
            <a:r>
              <a:rPr lang="ru-RU" dirty="0"/>
              <a:t>ряд </a:t>
            </a:r>
            <a:r>
              <a:rPr lang="ru-RU" dirty="0" err="1"/>
              <a:t>факторів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значною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ціни</a:t>
            </a:r>
            <a:r>
              <a:rPr lang="ru-RU" dirty="0"/>
              <a:t> на </a:t>
            </a:r>
            <a:r>
              <a:rPr lang="ru-RU" dirty="0" err="1"/>
              <a:t>ресурси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/>
              <a:t>виробництва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 smtClean="0"/>
              <a:t>податки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дотації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 smtClean="0"/>
              <a:t>ціни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товари-субститути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/>
              <a:t>покупців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 smtClean="0"/>
              <a:t>очікування</a:t>
            </a:r>
            <a:r>
              <a:rPr lang="ru-RU" dirty="0" smtClean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3769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987824" y="1196752"/>
            <a:ext cx="252028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 пропозицію впливають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5004048" y="2564904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3338083" y="2564904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23728" y="3068960"/>
            <a:ext cx="172819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Цінові фактори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44008" y="3088071"/>
            <a:ext cx="172819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Нецінові фактори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2987824" y="4276525"/>
            <a:ext cx="216024" cy="340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302654" y="4292916"/>
            <a:ext cx="216024" cy="340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475656" y="4797152"/>
            <a:ext cx="2376264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/>
              <a:t>Ціни на ресурси</a:t>
            </a:r>
          </a:p>
          <a:p>
            <a:r>
              <a:rPr lang="uk-UA" dirty="0" smtClean="0"/>
              <a:t>Технології виробництва</a:t>
            </a:r>
          </a:p>
          <a:p>
            <a:r>
              <a:rPr lang="uk-UA" dirty="0" smtClean="0"/>
              <a:t>Кількість покупців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44008" y="4797152"/>
            <a:ext cx="2160240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/>
              <a:t>Зміни погоди</a:t>
            </a:r>
          </a:p>
          <a:p>
            <a:r>
              <a:rPr lang="uk-UA" dirty="0" smtClean="0"/>
              <a:t>Стихійні лиха</a:t>
            </a:r>
          </a:p>
          <a:p>
            <a:r>
              <a:rPr lang="uk-UA" dirty="0" smtClean="0"/>
              <a:t>Технологічні аварії та катастрофи</a:t>
            </a:r>
          </a:p>
        </p:txBody>
      </p:sp>
    </p:spTree>
    <p:extLst>
      <p:ext uri="{BB962C8B-B14F-4D97-AF65-F5344CB8AC3E}">
        <p14:creationId xmlns:p14="http://schemas.microsoft.com/office/powerpoint/2010/main" val="365778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157</TotalTime>
  <Words>563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Ринковий попит, ринкова пропозиція і фактори, що на них впливають</vt:lpstr>
      <vt:lpstr>Презентация PowerPoint</vt:lpstr>
      <vt:lpstr>Закон попиту</vt:lpstr>
      <vt:lpstr>Основними факторами, що впливають на попит:</vt:lpstr>
      <vt:lpstr>Презентация PowerPoint</vt:lpstr>
      <vt:lpstr>Презентация PowerPoint</vt:lpstr>
      <vt:lpstr>Закон пропозиції</vt:lpstr>
      <vt:lpstr>На пропозицію впливає ряд факторів, які значною мірою визначають обсяг пропозиції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</cp:revision>
  <dcterms:created xsi:type="dcterms:W3CDTF">2013-10-26T19:20:51Z</dcterms:created>
  <dcterms:modified xsi:type="dcterms:W3CDTF">2013-10-27T11:47:37Z</dcterms:modified>
</cp:coreProperties>
</file>