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796E4B-FCFF-4509-921A-2626C905772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A0AC955-4201-4D79-B2C3-8EFB403D24F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219200"/>
            <a:ext cx="7543800" cy="2497138"/>
          </a:xfrm>
        </p:spPr>
        <p:txBody>
          <a:bodyPr>
            <a:normAutofit/>
          </a:bodyPr>
          <a:lstStyle/>
          <a:p>
            <a:r>
              <a:rPr lang="ru-RU" sz="4800" dirty="0" err="1" smtClean="0"/>
              <a:t>Презентація</a:t>
            </a:r>
            <a:r>
              <a:rPr lang="ru-RU" sz="4800" dirty="0" smtClean="0"/>
              <a:t> на тему:   </a:t>
            </a:r>
            <a:br>
              <a:rPr lang="ru-RU" sz="4800" dirty="0" smtClean="0"/>
            </a:br>
            <a:r>
              <a:rPr lang="ru-RU" sz="4800" dirty="0" smtClean="0"/>
              <a:t>       « </a:t>
            </a:r>
            <a:r>
              <a:rPr lang="ru-RU" sz="4800" dirty="0" err="1" smtClean="0"/>
              <a:t>Валюти</a:t>
            </a:r>
            <a:r>
              <a:rPr lang="ru-RU" sz="4800" dirty="0" smtClean="0"/>
              <a:t> </a:t>
            </a:r>
            <a:r>
              <a:rPr lang="ru-RU" sz="4800" dirty="0" err="1" smtClean="0"/>
              <a:t>світу</a:t>
            </a:r>
            <a:r>
              <a:rPr lang="ru-RU" sz="4800" dirty="0" smtClean="0"/>
              <a:t>.              </a:t>
            </a:r>
            <a:br>
              <a:rPr lang="ru-RU" sz="4800" dirty="0" smtClean="0"/>
            </a:br>
            <a:r>
              <a:rPr lang="ru-RU" sz="4800" dirty="0"/>
              <a:t> </a:t>
            </a:r>
            <a:r>
              <a:rPr lang="ru-RU" sz="4800" dirty="0" smtClean="0"/>
              <a:t>          </a:t>
            </a:r>
            <a:r>
              <a:rPr lang="ru-RU" sz="4800" dirty="0" err="1" smtClean="0"/>
              <a:t>Шилінги</a:t>
            </a:r>
            <a:r>
              <a:rPr lang="ru-RU" sz="4800" dirty="0" smtClean="0"/>
              <a:t>»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971800" y="4941888"/>
            <a:ext cx="6172200" cy="685800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                                Виконала:  учениця 11-А класу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Коновалова Марина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6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3096344"/>
          </a:xfrm>
        </p:spPr>
        <p:txBody>
          <a:bodyPr/>
          <a:lstStyle/>
          <a:p>
            <a:r>
              <a:rPr lang="uk-UA" dirty="0" smtClean="0"/>
              <a:t>     Дякую за перегляд!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94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за валюта?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7936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dirty="0" err="1" smtClean="0"/>
              <a:t>Шилінг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ряду </a:t>
            </a:r>
            <a:r>
              <a:rPr lang="ru-RU" dirty="0" err="1"/>
              <a:t>західноєвропейських</a:t>
            </a:r>
            <a:r>
              <a:rPr lang="ru-RU" dirty="0"/>
              <a:t> монет,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грошова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ряду </a:t>
            </a:r>
            <a:r>
              <a:rPr lang="ru-RU" dirty="0" err="1"/>
              <a:t>країн</a:t>
            </a:r>
            <a:r>
              <a:rPr lang="ru-RU" dirty="0"/>
              <a:t> XX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Звідси</a:t>
            </a:r>
            <a:r>
              <a:rPr lang="ru-RU" dirty="0"/>
              <a:t> </a:t>
            </a:r>
            <a:r>
              <a:rPr lang="ru-RU" dirty="0" err="1"/>
              <a:t>походять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давньоруських</a:t>
            </a:r>
            <a:r>
              <a:rPr lang="ru-RU" dirty="0"/>
              <a:t> монет «</a:t>
            </a:r>
            <a:r>
              <a:rPr lang="ru-RU" dirty="0" err="1"/>
              <a:t>шеляг</a:t>
            </a:r>
            <a:r>
              <a:rPr lang="ru-RU" dirty="0"/>
              <a:t>» і «</a:t>
            </a:r>
            <a:r>
              <a:rPr lang="ru-RU" dirty="0" err="1"/>
              <a:t>склязь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58675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«Шил</a:t>
            </a:r>
            <a:r>
              <a:rPr lang="uk-UA" dirty="0" smtClean="0"/>
              <a:t>Інги»</a:t>
            </a:r>
            <a:endParaRPr lang="ru-RU" dirty="0"/>
          </a:p>
        </p:txBody>
      </p:sp>
      <p:pic>
        <p:nvPicPr>
          <p:cNvPr id="2050" name="Picture 2" descr="C:\Users\Марина.Corsa\Desktop\Downloads\KES40 (1)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7" b="12597"/>
          <a:stretch>
            <a:fillRect/>
          </a:stretch>
        </p:blipFill>
        <p:spPr bwMode="auto">
          <a:xfrm>
            <a:off x="1187624" y="188640"/>
            <a:ext cx="733348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1143000" y="4365104"/>
            <a:ext cx="7333488" cy="218809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/>
              <a:t>В </a:t>
            </a:r>
            <a:r>
              <a:rPr lang="ru-RU" dirty="0" err="1"/>
              <a:t>Англії</a:t>
            </a:r>
            <a:r>
              <a:rPr lang="ru-RU" dirty="0"/>
              <a:t> король </a:t>
            </a:r>
            <a:r>
              <a:rPr lang="ru-RU" dirty="0" err="1"/>
              <a:t>Генріх</a:t>
            </a:r>
            <a:r>
              <a:rPr lang="ru-RU" dirty="0"/>
              <a:t> </a:t>
            </a:r>
            <a:r>
              <a:rPr lang="en-US" dirty="0"/>
              <a:t>VII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відчеканив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 (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монета </a:t>
            </a:r>
            <a:r>
              <a:rPr lang="ru-RU" dirty="0" err="1"/>
              <a:t>називалася</a:t>
            </a:r>
            <a:r>
              <a:rPr lang="ru-RU" dirty="0"/>
              <a:t> </a:t>
            </a:r>
            <a:r>
              <a:rPr lang="ru-RU" dirty="0" err="1"/>
              <a:t>Тестоні</a:t>
            </a:r>
            <a:r>
              <a:rPr lang="ru-RU" dirty="0"/>
              <a:t>) в 1502 </a:t>
            </a:r>
            <a:r>
              <a:rPr lang="ru-RU" dirty="0" err="1"/>
              <a:t>році</a:t>
            </a:r>
            <a:r>
              <a:rPr lang="ru-RU" dirty="0"/>
              <a:t>. Монета </a:t>
            </a:r>
            <a:r>
              <a:rPr lang="ru-RU" dirty="0" err="1"/>
              <a:t>отримала</a:t>
            </a:r>
            <a:r>
              <a:rPr lang="ru-RU" dirty="0"/>
              <a:t> свою </a:t>
            </a:r>
            <a:r>
              <a:rPr lang="ru-RU" dirty="0" err="1"/>
              <a:t>остаточну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в </a:t>
            </a:r>
            <a:r>
              <a:rPr lang="ru-RU" dirty="0" err="1"/>
              <a:t>царювання</a:t>
            </a:r>
            <a:r>
              <a:rPr lang="ru-RU" dirty="0"/>
              <a:t> </a:t>
            </a:r>
            <a:r>
              <a:rPr lang="ru-RU" dirty="0" err="1"/>
              <a:t>Едуарда</a:t>
            </a:r>
            <a:r>
              <a:rPr lang="ru-RU" dirty="0"/>
              <a:t> </a:t>
            </a:r>
            <a:r>
              <a:rPr lang="en-US" dirty="0"/>
              <a:t>VI.</a:t>
            </a:r>
          </a:p>
          <a:p>
            <a:r>
              <a:rPr lang="ru-RU" dirty="0" err="1"/>
              <a:t>Шилінг</a:t>
            </a:r>
            <a:r>
              <a:rPr lang="ru-RU" dirty="0"/>
              <a:t> </a:t>
            </a:r>
            <a:r>
              <a:rPr lang="ru-RU" dirty="0" err="1"/>
              <a:t>залишався</a:t>
            </a:r>
            <a:r>
              <a:rPr lang="ru-RU" dirty="0"/>
              <a:t> в ходу в </a:t>
            </a:r>
            <a:r>
              <a:rPr lang="ru-RU" dirty="0" err="1"/>
              <a:t>Англії</a:t>
            </a:r>
            <a:r>
              <a:rPr lang="ru-RU" dirty="0"/>
              <a:t> аж до 1971 року. </a:t>
            </a:r>
            <a:r>
              <a:rPr lang="ru-RU" dirty="0" err="1"/>
              <a:t>Карбувалися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монети</a:t>
            </a:r>
            <a:r>
              <a:rPr lang="ru-RU" dirty="0"/>
              <a:t> в 2 </a:t>
            </a:r>
            <a:r>
              <a:rPr lang="ru-RU" dirty="0" err="1"/>
              <a:t>шилінги</a:t>
            </a:r>
            <a:r>
              <a:rPr lang="ru-RU" dirty="0"/>
              <a:t>: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срібні</a:t>
            </a:r>
            <a:r>
              <a:rPr lang="ru-RU" dirty="0"/>
              <a:t>, з 1947 року - </a:t>
            </a:r>
            <a:r>
              <a:rPr lang="ru-RU" dirty="0" err="1"/>
              <a:t>мідно-нікелеві</a:t>
            </a:r>
            <a:r>
              <a:rPr lang="ru-RU" dirty="0"/>
              <a:t> (</a:t>
            </a:r>
            <a:r>
              <a:rPr lang="ru-RU" dirty="0" err="1"/>
              <a:t>деякий</a:t>
            </a:r>
            <a:r>
              <a:rPr lang="ru-RU" dirty="0"/>
              <a:t> час монета в 2 </a:t>
            </a:r>
            <a:r>
              <a:rPr lang="ru-RU" dirty="0" err="1"/>
              <a:t>шилінги</a:t>
            </a:r>
            <a:r>
              <a:rPr lang="ru-RU" dirty="0"/>
              <a:t> </a:t>
            </a:r>
            <a:r>
              <a:rPr lang="ru-RU" dirty="0" err="1"/>
              <a:t>називалася</a:t>
            </a:r>
            <a:r>
              <a:rPr lang="ru-RU" dirty="0"/>
              <a:t> флорин).</a:t>
            </a:r>
          </a:p>
          <a:p>
            <a:r>
              <a:rPr lang="ru-RU" dirty="0" smtClean="0"/>
              <a:t>У </a:t>
            </a:r>
            <a:r>
              <a:rPr lang="en-US" dirty="0"/>
              <a:t>XX </a:t>
            </a:r>
            <a:r>
              <a:rPr lang="ru-RU" dirty="0" err="1"/>
              <a:t>столітті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 - </a:t>
            </a:r>
            <a:r>
              <a:rPr lang="ru-RU" dirty="0" err="1"/>
              <a:t>грошова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ряду </a:t>
            </a:r>
            <a:r>
              <a:rPr lang="ru-RU" dirty="0" err="1"/>
              <a:t>країн</a:t>
            </a:r>
            <a:r>
              <a:rPr lang="ru-RU" dirty="0"/>
              <a:t>: </a:t>
            </a:r>
            <a:r>
              <a:rPr lang="ru-RU" dirty="0" err="1"/>
              <a:t>Австрії</a:t>
            </a:r>
            <a:r>
              <a:rPr lang="ru-RU" dirty="0"/>
              <a:t> (до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євро</a:t>
            </a:r>
            <a:r>
              <a:rPr lang="ru-RU" dirty="0"/>
              <a:t> в 2002 </a:t>
            </a:r>
            <a:r>
              <a:rPr lang="ru-RU" dirty="0" err="1"/>
              <a:t>році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Африки (з 1921 року) і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smtClean="0"/>
              <a:t>проголосивших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/>
              <a:t>Кенії</a:t>
            </a:r>
            <a:r>
              <a:rPr lang="ru-RU" dirty="0"/>
              <a:t>, </a:t>
            </a:r>
            <a:r>
              <a:rPr lang="ru-RU" dirty="0" err="1"/>
              <a:t>Сомалі</a:t>
            </a:r>
            <a:r>
              <a:rPr lang="ru-RU" dirty="0"/>
              <a:t>, </a:t>
            </a:r>
            <a:r>
              <a:rPr lang="ru-RU" dirty="0" err="1"/>
              <a:t>Сомаліленду</a:t>
            </a:r>
            <a:r>
              <a:rPr lang="ru-RU" dirty="0"/>
              <a:t>, </a:t>
            </a:r>
            <a:r>
              <a:rPr lang="ru-RU" dirty="0" err="1"/>
              <a:t>Танзанії</a:t>
            </a:r>
            <a:r>
              <a:rPr lang="ru-RU" dirty="0"/>
              <a:t> та </a:t>
            </a:r>
            <a:r>
              <a:rPr lang="ru-RU" dirty="0" err="1"/>
              <a:t>Уганди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108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«Шилінги»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9878" y="116632"/>
            <a:ext cx="7333488" cy="4104456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4365104"/>
            <a:ext cx="7333488" cy="2188096"/>
          </a:xfrm>
        </p:spPr>
        <p:txBody>
          <a:bodyPr>
            <a:normAutofit/>
          </a:bodyPr>
          <a:lstStyle/>
          <a:p>
            <a:r>
              <a:rPr lang="uk-UA" b="1" dirty="0" smtClean="0"/>
              <a:t>Британський Шилінг:</a:t>
            </a:r>
          </a:p>
          <a:p>
            <a:r>
              <a:rPr lang="en-US" dirty="0" smtClean="0"/>
              <a:t> </a:t>
            </a:r>
            <a:r>
              <a:rPr lang="uk-UA" dirty="0" smtClean="0"/>
              <a:t>У Британії шилінг відомий як «</a:t>
            </a:r>
            <a:r>
              <a:rPr lang="uk-UA" dirty="0" err="1" smtClean="0"/>
              <a:t>боб</a:t>
            </a:r>
            <a:r>
              <a:rPr lang="uk-UA" dirty="0" smtClean="0"/>
              <a:t>», та позначається буквою </a:t>
            </a:r>
            <a:r>
              <a:rPr lang="en-US" dirty="0" smtClean="0"/>
              <a:t>S.</a:t>
            </a:r>
            <a:r>
              <a:rPr lang="ru-RU" dirty="0"/>
              <a:t> </a:t>
            </a:r>
            <a:endParaRPr lang="en-US" dirty="0" smtClean="0"/>
          </a:p>
          <a:p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/>
              <a:t>як реальна монета </a:t>
            </a:r>
            <a:r>
              <a:rPr lang="ru-RU" dirty="0" err="1"/>
              <a:t>карбована</a:t>
            </a:r>
            <a:r>
              <a:rPr lang="ru-RU" dirty="0"/>
              <a:t> в 1502 </a:t>
            </a:r>
            <a:r>
              <a:rPr lang="ru-RU" dirty="0" err="1"/>
              <a:t>році</a:t>
            </a:r>
            <a:r>
              <a:rPr lang="ru-RU" dirty="0"/>
              <a:t> в </a:t>
            </a:r>
            <a:r>
              <a:rPr lang="ru-RU" dirty="0" err="1"/>
              <a:t>царювання</a:t>
            </a:r>
            <a:r>
              <a:rPr lang="ru-RU" dirty="0"/>
              <a:t> </a:t>
            </a:r>
            <a:r>
              <a:rPr lang="ru-RU" dirty="0" err="1"/>
              <a:t>Генріха</a:t>
            </a:r>
            <a:r>
              <a:rPr lang="ru-RU" dirty="0"/>
              <a:t> VII (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Тестоні</a:t>
            </a:r>
            <a:r>
              <a:rPr lang="ru-RU" dirty="0"/>
              <a:t>»). Вона мала </a:t>
            </a:r>
            <a:r>
              <a:rPr lang="ru-RU" dirty="0" err="1"/>
              <a:t>загальна</a:t>
            </a:r>
            <a:r>
              <a:rPr lang="ru-RU" dirty="0"/>
              <a:t> вага 9,33 г і </a:t>
            </a:r>
            <a:r>
              <a:rPr lang="ru-RU" dirty="0" err="1"/>
              <a:t>містила</a:t>
            </a:r>
            <a:r>
              <a:rPr lang="ru-RU" dirty="0"/>
              <a:t> 8,68 г чистого </a:t>
            </a:r>
            <a:r>
              <a:rPr lang="ru-RU" dirty="0" err="1"/>
              <a:t>срібла</a:t>
            </a:r>
            <a:r>
              <a:rPr lang="ru-RU" dirty="0"/>
              <a:t>. </a:t>
            </a:r>
            <a:r>
              <a:rPr lang="ru-RU" dirty="0" err="1"/>
              <a:t>Генріх</a:t>
            </a:r>
            <a:r>
              <a:rPr lang="ru-RU" dirty="0"/>
              <a:t> </a:t>
            </a:r>
            <a:r>
              <a:rPr lang="en-US" dirty="0"/>
              <a:t>VIII (1509-1547) </a:t>
            </a:r>
            <a:r>
              <a:rPr lang="ru-RU" dirty="0"/>
              <a:t>сильно </a:t>
            </a:r>
            <a:r>
              <a:rPr lang="ru-RU" dirty="0" err="1"/>
              <a:t>потребував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тому </a:t>
            </a:r>
            <a:r>
              <a:rPr lang="ru-RU" dirty="0" err="1"/>
              <a:t>знизив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срібла</a:t>
            </a:r>
            <a:r>
              <a:rPr lang="ru-RU" dirty="0"/>
              <a:t> в </a:t>
            </a:r>
            <a:r>
              <a:rPr lang="ru-RU" dirty="0" err="1"/>
              <a:t>срібних</a:t>
            </a:r>
            <a:r>
              <a:rPr lang="ru-RU" dirty="0"/>
              <a:t> монетах з 90% до 40.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зберегти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і вага </a:t>
            </a:r>
            <a:r>
              <a:rPr lang="ru-RU" dirty="0" err="1"/>
              <a:t>Тестоні</a:t>
            </a:r>
            <a:r>
              <a:rPr lang="ru-RU" dirty="0"/>
              <a:t> (</a:t>
            </a:r>
            <a:r>
              <a:rPr lang="ru-RU" dirty="0" err="1"/>
              <a:t>шилінги</a:t>
            </a:r>
            <a:r>
              <a:rPr lang="ru-RU" dirty="0"/>
              <a:t>), </a:t>
            </a:r>
            <a:r>
              <a:rPr lang="ru-RU" dirty="0" err="1"/>
              <a:t>він</a:t>
            </a:r>
            <a:r>
              <a:rPr lang="ru-RU" dirty="0"/>
              <a:t> почав </a:t>
            </a:r>
            <a:r>
              <a:rPr lang="ru-RU" dirty="0" err="1"/>
              <a:t>карбувати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міді</a:t>
            </a:r>
            <a:r>
              <a:rPr lang="ru-RU" dirty="0"/>
              <a:t> і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покривав</a:t>
            </a:r>
            <a:r>
              <a:rPr lang="ru-RU" dirty="0"/>
              <a:t> монету тонким шаром </a:t>
            </a:r>
            <a:r>
              <a:rPr lang="ru-RU" dirty="0" err="1"/>
              <a:t>срібла</a:t>
            </a:r>
            <a:r>
              <a:rPr lang="ru-RU" dirty="0"/>
              <a:t>.</a:t>
            </a:r>
          </a:p>
          <a:p>
            <a:endParaRPr lang="ru-RU" b="1" dirty="0"/>
          </a:p>
        </p:txBody>
      </p:sp>
      <p:pic>
        <p:nvPicPr>
          <p:cNvPr id="3074" name="Picture 2" descr="C:\Users\Марина.Corsa\Desktop\Downloads\Шиллинги_Георг_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6" y="116632"/>
            <a:ext cx="7287751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97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«Шилінги»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87624" y="116632"/>
            <a:ext cx="7272808" cy="396044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4293096"/>
            <a:ext cx="7333488" cy="2376264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повсякденному</a:t>
            </a:r>
            <a:r>
              <a:rPr lang="ru-RU" dirty="0"/>
              <a:t> </a:t>
            </a:r>
            <a:r>
              <a:rPr lang="ru-RU" dirty="0" err="1"/>
              <a:t>використанні</a:t>
            </a:r>
            <a:r>
              <a:rPr lang="ru-RU" dirty="0"/>
              <a:t> монета </a:t>
            </a:r>
            <a:r>
              <a:rPr lang="ru-RU" dirty="0" err="1"/>
              <a:t>стиралася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стиралися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виступаючі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на </a:t>
            </a:r>
            <a:r>
              <a:rPr lang="ru-RU" dirty="0" err="1"/>
              <a:t>портреті</a:t>
            </a:r>
            <a:r>
              <a:rPr lang="ru-RU" dirty="0"/>
              <a:t> монарха - </a:t>
            </a:r>
            <a:r>
              <a:rPr lang="ru-RU" dirty="0" err="1"/>
              <a:t>виступаючий</a:t>
            </a:r>
            <a:r>
              <a:rPr lang="ru-RU" dirty="0"/>
              <a:t> </a:t>
            </a:r>
            <a:r>
              <a:rPr lang="ru-RU" dirty="0" err="1"/>
              <a:t>ніс</a:t>
            </a:r>
            <a:r>
              <a:rPr lang="ru-RU" dirty="0"/>
              <a:t> (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зображений</a:t>
            </a:r>
            <a:r>
              <a:rPr lang="ru-RU" dirty="0"/>
              <a:t> в анфас, а не в </a:t>
            </a:r>
            <a:r>
              <a:rPr lang="ru-RU" dirty="0" err="1"/>
              <a:t>профіль</a:t>
            </a:r>
            <a:r>
              <a:rPr lang="ru-RU" dirty="0"/>
              <a:t>). Так на </a:t>
            </a:r>
            <a:r>
              <a:rPr lang="ru-RU" dirty="0" err="1"/>
              <a:t>срібній</a:t>
            </a:r>
            <a:r>
              <a:rPr lang="ru-RU" dirty="0"/>
              <a:t> </a:t>
            </a:r>
            <a:r>
              <a:rPr lang="ru-RU" dirty="0" err="1"/>
              <a:t>монеті</a:t>
            </a:r>
            <a:r>
              <a:rPr lang="ru-RU" dirty="0"/>
              <a:t> проступав </a:t>
            </a:r>
            <a:r>
              <a:rPr lang="ru-RU" dirty="0" err="1"/>
              <a:t>мідний</a:t>
            </a:r>
            <a:r>
              <a:rPr lang="ru-RU" dirty="0"/>
              <a:t> </a:t>
            </a:r>
            <a:r>
              <a:rPr lang="ru-RU" dirty="0" err="1"/>
              <a:t>ніс</a:t>
            </a:r>
            <a:r>
              <a:rPr lang="ru-RU" dirty="0"/>
              <a:t>.</a:t>
            </a:r>
          </a:p>
          <a:p>
            <a:r>
              <a:rPr lang="ru-RU" dirty="0"/>
              <a:t>Через </a:t>
            </a:r>
            <a:r>
              <a:rPr lang="ru-RU" dirty="0" err="1"/>
              <a:t>це</a:t>
            </a:r>
            <a:r>
              <a:rPr lang="ru-RU" dirty="0"/>
              <a:t> король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прізвисько</a:t>
            </a:r>
            <a:r>
              <a:rPr lang="ru-RU" dirty="0"/>
              <a:t> «</a:t>
            </a:r>
            <a:r>
              <a:rPr lang="ru-RU" dirty="0" err="1"/>
              <a:t>старий</a:t>
            </a:r>
            <a:r>
              <a:rPr lang="ru-RU" dirty="0"/>
              <a:t> </a:t>
            </a:r>
            <a:r>
              <a:rPr lang="ru-RU" dirty="0" err="1"/>
              <a:t>мідний</a:t>
            </a:r>
            <a:r>
              <a:rPr lang="ru-RU" dirty="0"/>
              <a:t> </a:t>
            </a:r>
            <a:r>
              <a:rPr lang="ru-RU" dirty="0" err="1"/>
              <a:t>ніс</a:t>
            </a:r>
            <a:r>
              <a:rPr lang="ru-RU" dirty="0" smtClean="0"/>
              <a:t>»</a:t>
            </a:r>
            <a:endParaRPr lang="en-US" dirty="0" smtClean="0"/>
          </a:p>
          <a:p>
            <a:endParaRPr lang="uk-UA" dirty="0"/>
          </a:p>
          <a:p>
            <a:r>
              <a:rPr lang="ru-RU" dirty="0" err="1"/>
              <a:t>Вперше</a:t>
            </a:r>
            <a:r>
              <a:rPr lang="ru-RU" dirty="0"/>
              <a:t> монета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 </a:t>
            </a:r>
            <a:r>
              <a:rPr lang="en-US" dirty="0" smtClean="0"/>
              <a:t>,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викарбовувана</a:t>
            </a:r>
            <a:r>
              <a:rPr lang="ru-RU" dirty="0" smtClean="0"/>
              <a:t> за </a:t>
            </a:r>
            <a:r>
              <a:rPr lang="ru-RU" dirty="0" err="1" smtClean="0"/>
              <a:t>царювання</a:t>
            </a:r>
            <a:r>
              <a:rPr lang="ru-RU" dirty="0" smtClean="0"/>
              <a:t> </a:t>
            </a:r>
            <a:r>
              <a:rPr lang="ru-RU" dirty="0" err="1"/>
              <a:t>Едуарда</a:t>
            </a:r>
            <a:r>
              <a:rPr lang="ru-RU" dirty="0"/>
              <a:t> </a:t>
            </a:r>
            <a:r>
              <a:rPr lang="en-US" dirty="0"/>
              <a:t>VI (1547-1553); </a:t>
            </a:r>
            <a:r>
              <a:rPr lang="ru-RU" dirty="0" err="1"/>
              <a:t>відтоді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 </a:t>
            </a:r>
            <a:r>
              <a:rPr lang="ru-RU" dirty="0" err="1"/>
              <a:t>карбувався</a:t>
            </a:r>
            <a:r>
              <a:rPr lang="ru-RU" dirty="0"/>
              <a:t> регулярно,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царювання</a:t>
            </a:r>
            <a:r>
              <a:rPr lang="ru-RU" dirty="0"/>
              <a:t> </a:t>
            </a:r>
            <a:r>
              <a:rPr lang="ru-RU" dirty="0" err="1"/>
              <a:t>королеви</a:t>
            </a:r>
            <a:r>
              <a:rPr lang="ru-RU" dirty="0"/>
              <a:t> </a:t>
            </a:r>
            <a:r>
              <a:rPr lang="ru-RU" dirty="0" err="1"/>
              <a:t>Марії</a:t>
            </a:r>
            <a:r>
              <a:rPr lang="ru-RU" dirty="0"/>
              <a:t> (1553-1558).</a:t>
            </a:r>
            <a:endParaRPr lang="ru-RU" dirty="0"/>
          </a:p>
        </p:txBody>
      </p:sp>
      <p:pic>
        <p:nvPicPr>
          <p:cNvPr id="3074" name="Picture 2" descr="C:\Users\Марина.Corsa\Desktop\Downloads\tanzania_20_shill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73" y="116632"/>
            <a:ext cx="726715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4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«</a:t>
            </a:r>
            <a:r>
              <a:rPr lang="uk-UA" dirty="0" smtClean="0"/>
              <a:t>Шилінги»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157732"/>
            <a:ext cx="7250187" cy="4135364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4437112"/>
            <a:ext cx="7333488" cy="2116088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Австрійський Шилінг:</a:t>
            </a:r>
          </a:p>
          <a:p>
            <a:r>
              <a:rPr lang="ru-RU" dirty="0" err="1" smtClean="0"/>
              <a:t>Банкноти</a:t>
            </a:r>
            <a:r>
              <a:rPr lang="ru-RU" dirty="0" smtClean="0"/>
              <a:t> </a:t>
            </a:r>
            <a:r>
              <a:rPr lang="ru-RU" dirty="0" err="1"/>
              <a:t>австрійського</a:t>
            </a:r>
            <a:r>
              <a:rPr lang="ru-RU" dirty="0"/>
              <a:t> </a:t>
            </a:r>
            <a:r>
              <a:rPr lang="ru-RU" dirty="0" err="1"/>
              <a:t>шилінга</a:t>
            </a:r>
            <a:r>
              <a:rPr lang="ru-RU" dirty="0"/>
              <a:t> </a:t>
            </a:r>
            <a:r>
              <a:rPr lang="ru-RU" dirty="0" err="1"/>
              <a:t>випускалися</a:t>
            </a:r>
            <a:r>
              <a:rPr lang="ru-RU" dirty="0"/>
              <a:t> </a:t>
            </a:r>
            <a:r>
              <a:rPr lang="ru-RU" dirty="0" err="1"/>
              <a:t>Австрійським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. У </a:t>
            </a:r>
            <a:r>
              <a:rPr lang="ru-RU" dirty="0" err="1"/>
              <a:t>нинішній</a:t>
            </a:r>
            <a:r>
              <a:rPr lang="ru-RU" dirty="0"/>
              <a:t> час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входження</a:t>
            </a:r>
            <a:r>
              <a:rPr lang="ru-RU" dirty="0"/>
              <a:t> </a:t>
            </a:r>
            <a:r>
              <a:rPr lang="ru-RU" dirty="0" err="1"/>
              <a:t>Австрії</a:t>
            </a:r>
            <a:r>
              <a:rPr lang="ru-RU" dirty="0"/>
              <a:t> до </a:t>
            </a:r>
            <a:r>
              <a:rPr lang="ru-RU" dirty="0" err="1"/>
              <a:t>Європейського</a:t>
            </a:r>
            <a:r>
              <a:rPr lang="ru-RU" dirty="0"/>
              <a:t> Союзу , </a:t>
            </a:r>
            <a:r>
              <a:rPr lang="ru-RU" dirty="0" err="1"/>
              <a:t>шилінги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замінені</a:t>
            </a:r>
            <a:r>
              <a:rPr lang="ru-RU" dirty="0"/>
              <a:t> на </a:t>
            </a:r>
            <a:r>
              <a:rPr lang="ru-RU" dirty="0" err="1"/>
              <a:t>євро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, </a:t>
            </a:r>
            <a:r>
              <a:rPr lang="ru-RU" dirty="0" err="1"/>
              <a:t>шилінги</a:t>
            </a:r>
            <a:r>
              <a:rPr lang="ru-RU" dirty="0"/>
              <a:t> , </a:t>
            </a:r>
            <a:r>
              <a:rPr lang="ru-RU" dirty="0" err="1"/>
              <a:t>випущені</a:t>
            </a:r>
            <a:r>
              <a:rPr lang="ru-RU" dirty="0"/>
              <a:t> в 1997 -му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офіційне</a:t>
            </a:r>
            <a:r>
              <a:rPr lang="ru-RU" dirty="0"/>
              <a:t> </a:t>
            </a:r>
            <a:r>
              <a:rPr lang="ru-RU" dirty="0" err="1" smtClean="0"/>
              <a:t>входження</a:t>
            </a:r>
            <a:r>
              <a:rPr lang="ru-RU" dirty="0" smtClean="0"/>
              <a:t>.</a:t>
            </a:r>
          </a:p>
          <a:p>
            <a:r>
              <a:rPr lang="ru-RU" dirty="0" err="1"/>
              <a:t>Найперші</a:t>
            </a:r>
            <a:r>
              <a:rPr lang="ru-RU" dirty="0"/>
              <a:t> </a:t>
            </a:r>
            <a:r>
              <a:rPr lang="ru-RU" dirty="0" err="1"/>
              <a:t>паперові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</a:t>
            </a:r>
            <a:r>
              <a:rPr lang="ru-RU" dirty="0" err="1"/>
              <a:t>Австрії</a:t>
            </a:r>
            <a:r>
              <a:rPr lang="ru-RU" dirty="0"/>
              <a:t>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аж в 1762 -му </a:t>
            </a:r>
            <a:r>
              <a:rPr lang="ru-RU" dirty="0" err="1"/>
              <a:t>році</a:t>
            </a:r>
            <a:r>
              <a:rPr lang="ru-RU" dirty="0"/>
              <a:t> ( </a:t>
            </a:r>
            <a:r>
              <a:rPr lang="ru-RU" dirty="0" err="1"/>
              <a:t>банкоцеттелі</a:t>
            </a:r>
            <a:r>
              <a:rPr lang="ru-RU" dirty="0"/>
              <a:t> ) . З </a:t>
            </a:r>
            <a:r>
              <a:rPr lang="ru-RU" dirty="0" err="1"/>
              <a:t>серпня</a:t>
            </a:r>
            <a:r>
              <a:rPr lang="ru-RU" dirty="0"/>
              <a:t> 1898 по 1924 - </a:t>
            </a:r>
            <a:r>
              <a:rPr lang="ru-RU" dirty="0" err="1"/>
              <a:t>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валютою </a:t>
            </a:r>
            <a:r>
              <a:rPr lang="ru-RU" dirty="0" err="1"/>
              <a:t>Австрії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крона (</a:t>
            </a:r>
            <a:r>
              <a:rPr lang="ru-RU" dirty="0" err="1"/>
              <a:t>рівна</a:t>
            </a:r>
            <a:r>
              <a:rPr lang="ru-RU" dirty="0"/>
              <a:t> ста геллерам ) . З 1938 по 1945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німецько</a:t>
            </a:r>
            <a:r>
              <a:rPr lang="ru-RU" dirty="0"/>
              <a:t> -</a:t>
            </a:r>
            <a:r>
              <a:rPr lang="ru-RU" dirty="0" err="1"/>
              <a:t>фашистської</a:t>
            </a:r>
            <a:r>
              <a:rPr lang="ru-RU" dirty="0"/>
              <a:t> </a:t>
            </a:r>
            <a:r>
              <a:rPr lang="ru-RU" dirty="0" err="1"/>
              <a:t>окупації</a:t>
            </a:r>
            <a:r>
              <a:rPr lang="ru-RU" dirty="0"/>
              <a:t> в </a:t>
            </a:r>
            <a:r>
              <a:rPr lang="ru-RU" dirty="0" err="1"/>
              <a:t>Австрії</a:t>
            </a:r>
            <a:r>
              <a:rPr lang="ru-RU" dirty="0"/>
              <a:t> мала </a:t>
            </a:r>
            <a:r>
              <a:rPr lang="ru-RU" dirty="0" err="1"/>
              <a:t>ходіння</a:t>
            </a:r>
            <a:r>
              <a:rPr lang="ru-RU" dirty="0"/>
              <a:t> </a:t>
            </a:r>
            <a:r>
              <a:rPr lang="ru-RU" dirty="0" err="1"/>
              <a:t>німецька</a:t>
            </a:r>
            <a:r>
              <a:rPr lang="ru-RU" dirty="0"/>
              <a:t> </a:t>
            </a:r>
            <a:r>
              <a:rPr lang="ru-RU" dirty="0" err="1"/>
              <a:t>рейхсмарка</a:t>
            </a:r>
            <a:r>
              <a:rPr lang="ru-RU" dirty="0"/>
              <a:t> . З 1 </a:t>
            </a:r>
            <a:r>
              <a:rPr lang="ru-RU" dirty="0" err="1"/>
              <a:t>березня</a:t>
            </a:r>
            <a:r>
              <a:rPr lang="ru-RU" dirty="0"/>
              <a:t> 1925 -го року і до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євро</a:t>
            </a:r>
            <a:r>
              <a:rPr lang="ru-RU" dirty="0"/>
              <a:t> (31 </a:t>
            </a:r>
            <a:r>
              <a:rPr lang="ru-RU" dirty="0" err="1"/>
              <a:t>грудня</a:t>
            </a:r>
            <a:r>
              <a:rPr lang="ru-RU" dirty="0"/>
              <a:t> 2001) грошовою </a:t>
            </a:r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/>
              <a:t>Австрії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австрійський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026" name="Picture 2" descr="C:\Users\Марина.Corsa\Desktop\Downloads\austri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157732"/>
            <a:ext cx="7245423" cy="413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00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«Шилінги»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26944" y="188640"/>
            <a:ext cx="7333488" cy="3915816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4365104"/>
            <a:ext cx="7333488" cy="2188096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Кенійський Шилінг: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>.Для </a:t>
            </a:r>
            <a:r>
              <a:rPr lang="ru-RU" dirty="0" err="1" smtClean="0"/>
              <a:t>емісії</a:t>
            </a:r>
            <a:r>
              <a:rPr lang="ru-RU" dirty="0" smtClean="0"/>
              <a:t> </a:t>
            </a:r>
            <a:r>
              <a:rPr lang="ru-RU" dirty="0" err="1"/>
              <a:t>Копійчаної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копійчаного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в </a:t>
            </a:r>
            <a:r>
              <a:rPr lang="ru-RU" dirty="0" err="1"/>
              <a:t>Кенії</a:t>
            </a:r>
            <a:r>
              <a:rPr lang="ru-RU" dirty="0"/>
              <a:t> та </a:t>
            </a:r>
            <a:r>
              <a:rPr lang="ru-RU" dirty="0" err="1"/>
              <a:t>Уганді</a:t>
            </a:r>
            <a:r>
              <a:rPr lang="ru-RU" dirty="0"/>
              <a:t> в </a:t>
            </a:r>
            <a:r>
              <a:rPr lang="ru-RU" dirty="0" err="1"/>
              <a:t>грудні</a:t>
            </a:r>
            <a:r>
              <a:rPr lang="ru-RU" dirty="0"/>
              <a:t> 1919 </a:t>
            </a:r>
            <a:r>
              <a:rPr lang="ru-RU" dirty="0" smtClean="0"/>
              <a:t>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/>
              <a:t>Створено Управление </a:t>
            </a:r>
            <a:r>
              <a:rPr lang="ru-RU" dirty="0" err="1"/>
              <a:t>копійчаного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Африки. З 1920 р . </a:t>
            </a:r>
            <a:r>
              <a:rPr lang="ru-RU" dirty="0" err="1"/>
              <a:t>у</a:t>
            </a:r>
            <a:r>
              <a:rPr lang="ru-RU" dirty="0" err="1" smtClean="0"/>
              <a:t>правління</a:t>
            </a:r>
            <a:r>
              <a:rPr lang="ru-RU" dirty="0" smtClean="0"/>
              <a:t> </a:t>
            </a:r>
            <a:r>
              <a:rPr lang="ru-RU" dirty="0"/>
              <a:t>стало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/>
              <a:t>емісію</a:t>
            </a:r>
            <a:r>
              <a:rPr lang="ru-RU" dirty="0"/>
              <a:t> и для </a:t>
            </a:r>
            <a:r>
              <a:rPr lang="ru-RU" dirty="0" err="1"/>
              <a:t>Танганьїкі</a:t>
            </a:r>
            <a:r>
              <a:rPr lang="ru-RU" dirty="0"/>
              <a:t> . Грошовою </a:t>
            </a:r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/>
              <a:t>індійської</a:t>
            </a:r>
            <a:r>
              <a:rPr lang="ru-RU" dirty="0"/>
              <a:t> </a:t>
            </a:r>
            <a:r>
              <a:rPr lang="ru-RU" dirty="0" err="1"/>
              <a:t>рупії</a:t>
            </a:r>
            <a:r>
              <a:rPr lang="ru-RU" dirty="0"/>
              <a:t> </a:t>
            </a:r>
            <a:r>
              <a:rPr lang="ru-RU" dirty="0" smtClean="0"/>
              <a:t>став </a:t>
            </a:r>
            <a:r>
              <a:rPr lang="ru-RU" dirty="0" err="1"/>
              <a:t>східноафріканської</a:t>
            </a:r>
            <a:r>
              <a:rPr lang="ru-RU" dirty="0"/>
              <a:t> </a:t>
            </a:r>
            <a:r>
              <a:rPr lang="ru-RU" dirty="0" err="1"/>
              <a:t>шілінг</a:t>
            </a:r>
            <a:r>
              <a:rPr lang="ru-RU" dirty="0"/>
              <a:t> , что </a:t>
            </a:r>
            <a:r>
              <a:rPr lang="ru-RU" dirty="0" err="1"/>
              <a:t>дорівнював</a:t>
            </a:r>
            <a:r>
              <a:rPr lang="ru-RU" dirty="0"/>
              <a:t> 100 центам.</a:t>
            </a:r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Кенії</a:t>
            </a:r>
            <a:r>
              <a:rPr lang="ru-RU" dirty="0"/>
              <a:t> , </a:t>
            </a:r>
            <a:r>
              <a:rPr lang="ru-RU" dirty="0" err="1"/>
              <a:t>Танзанії</a:t>
            </a:r>
            <a:r>
              <a:rPr lang="ru-RU" dirty="0"/>
              <a:t> та </a:t>
            </a:r>
            <a:r>
              <a:rPr lang="ru-RU" dirty="0" err="1"/>
              <a:t>Уганді</a:t>
            </a:r>
            <a:r>
              <a:rPr lang="ru-RU" dirty="0"/>
              <a:t> у 1961-1963 </a:t>
            </a:r>
            <a:r>
              <a:rPr lang="ru-RU" dirty="0" err="1"/>
              <a:t>рр</a:t>
            </a:r>
            <a:r>
              <a:rPr lang="ru-RU" dirty="0"/>
              <a:t> . ,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копійчаного</a:t>
            </a:r>
            <a:r>
              <a:rPr lang="ru-RU" dirty="0" smtClean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Африки </a:t>
            </a:r>
            <a:r>
              <a:rPr lang="ru-RU" dirty="0" err="1"/>
              <a:t>продовжувало</a:t>
            </a:r>
            <a:r>
              <a:rPr lang="ru-RU" dirty="0"/>
              <a:t> свою </a:t>
            </a:r>
            <a:r>
              <a:rPr lang="ru-RU" dirty="0" err="1"/>
              <a:t>емісійну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. У </a:t>
            </a:r>
            <a:r>
              <a:rPr lang="ru-RU" dirty="0" err="1"/>
              <a:t>Кенії</a:t>
            </a:r>
            <a:r>
              <a:rPr lang="ru-RU" dirty="0"/>
              <a:t> новою грошовою </a:t>
            </a:r>
            <a:r>
              <a:rPr lang="ru-RU" dirty="0" err="1"/>
              <a:t>одиницею</a:t>
            </a:r>
            <a:r>
              <a:rPr lang="ru-RU" dirty="0"/>
              <a:t> ставши </a:t>
            </a:r>
            <a:r>
              <a:rPr lang="ru-RU" dirty="0" err="1"/>
              <a:t>кенійській</a:t>
            </a:r>
            <a:r>
              <a:rPr lang="ru-RU" dirty="0"/>
              <a:t> </a:t>
            </a:r>
            <a:r>
              <a:rPr lang="ru-RU" dirty="0" err="1"/>
              <a:t>шілінг</a:t>
            </a:r>
            <a:r>
              <a:rPr lang="ru-RU" dirty="0"/>
              <a:t> ,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я</a:t>
            </a:r>
            <a:r>
              <a:rPr lang="ru-RU" dirty="0" err="1" smtClean="0"/>
              <a:t>кого</a:t>
            </a:r>
            <a:r>
              <a:rPr lang="ru-RU" dirty="0" smtClean="0"/>
              <a:t> </a:t>
            </a:r>
            <a:r>
              <a:rPr lang="ru-RU" dirty="0" err="1"/>
              <a:t>почався</a:t>
            </a:r>
            <a:r>
              <a:rPr lang="ru-RU" dirty="0"/>
              <a:t> 14 </a:t>
            </a:r>
            <a:r>
              <a:rPr lang="ru-RU" dirty="0" err="1"/>
              <a:t>вересня</a:t>
            </a:r>
            <a:r>
              <a:rPr lang="ru-RU" dirty="0"/>
              <a:t> 1966 р 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  <p:pic>
        <p:nvPicPr>
          <p:cNvPr id="2050" name="Picture 2" descr="C:\Users\Марина.Corsa\Desktop\Downloads\large_imag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734481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04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«</a:t>
            </a:r>
            <a:r>
              <a:rPr lang="uk-UA" dirty="0" err="1" smtClean="0"/>
              <a:t>ШилінгИ</a:t>
            </a:r>
            <a:r>
              <a:rPr lang="uk-UA" dirty="0" smtClean="0"/>
              <a:t>»</a:t>
            </a:r>
            <a:endParaRPr lang="ru-RU" dirty="0"/>
          </a:p>
        </p:txBody>
      </p:sp>
      <p:pic>
        <p:nvPicPr>
          <p:cNvPr id="5" name="Picture 2" descr="C:\Users\Марина.Corsa\Desktop\Downloads\Австрийский-шиллинг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8" r="16458"/>
          <a:stretch>
            <a:fillRect/>
          </a:stretch>
        </p:blipFill>
        <p:spPr bwMode="auto">
          <a:xfrm>
            <a:off x="1187624" y="188640"/>
            <a:ext cx="726703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143000" y="4365104"/>
            <a:ext cx="7333488" cy="2188096"/>
          </a:xfrm>
        </p:spPr>
        <p:txBody>
          <a:bodyPr/>
          <a:lstStyle/>
          <a:p>
            <a:r>
              <a:rPr lang="ru-RU" b="1" dirty="0" err="1" smtClean="0"/>
              <a:t>Угандійський</a:t>
            </a:r>
            <a:r>
              <a:rPr lang="ru-RU" b="1" dirty="0" smtClean="0"/>
              <a:t> </a:t>
            </a:r>
            <a:r>
              <a:rPr lang="ru-RU" b="1" dirty="0" err="1" smtClean="0"/>
              <a:t>шилінг</a:t>
            </a:r>
            <a:r>
              <a:rPr lang="ru-RU" b="1" dirty="0" smtClean="0"/>
              <a:t> :</a:t>
            </a:r>
          </a:p>
          <a:p>
            <a:r>
              <a:rPr lang="ru-RU" dirty="0" smtClean="0"/>
              <a:t>Введений </a:t>
            </a:r>
            <a:r>
              <a:rPr lang="ru-RU" dirty="0"/>
              <a:t>15 </a:t>
            </a:r>
            <a:r>
              <a:rPr lang="ru-RU" dirty="0" err="1"/>
              <a:t>серпня</a:t>
            </a:r>
            <a:r>
              <a:rPr lang="ru-RU" dirty="0"/>
              <a:t> 1966 </a:t>
            </a:r>
            <a:r>
              <a:rPr lang="ru-RU" dirty="0" err="1"/>
              <a:t>замість</a:t>
            </a:r>
            <a:r>
              <a:rPr lang="ru-RU" dirty="0"/>
              <a:t> восточноафриканского </a:t>
            </a:r>
            <a:r>
              <a:rPr lang="ru-RU" dirty="0" err="1"/>
              <a:t>шилінги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випускався</a:t>
            </a:r>
            <a:r>
              <a:rPr lang="ru-RU" dirty="0"/>
              <a:t> </a:t>
            </a:r>
            <a:r>
              <a:rPr lang="ru-RU" dirty="0" err="1"/>
              <a:t>Управлінням</a:t>
            </a:r>
            <a:r>
              <a:rPr lang="ru-RU" dirty="0"/>
              <a:t> грошового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Африки для </a:t>
            </a:r>
            <a:r>
              <a:rPr lang="ru-RU" dirty="0" err="1"/>
              <a:t>Кенії</a:t>
            </a:r>
            <a:r>
              <a:rPr lang="ru-RU" dirty="0"/>
              <a:t>, </a:t>
            </a:r>
            <a:r>
              <a:rPr lang="ru-RU" dirty="0" err="1"/>
              <a:t>Уганди</a:t>
            </a:r>
            <a:r>
              <a:rPr lang="ru-RU" dirty="0"/>
              <a:t>, </a:t>
            </a:r>
            <a:r>
              <a:rPr lang="ru-RU" dirty="0" err="1"/>
              <a:t>Танганьїки</a:t>
            </a:r>
            <a:r>
              <a:rPr lang="ru-RU" dirty="0"/>
              <a:t> та </a:t>
            </a:r>
            <a:r>
              <a:rPr lang="ru-RU" dirty="0" err="1"/>
              <a:t>Занзібару</a:t>
            </a:r>
            <a:r>
              <a:rPr lang="ru-RU" dirty="0"/>
              <a:t>. З </a:t>
            </a:r>
            <a:r>
              <a:rPr lang="ru-RU" dirty="0" err="1"/>
              <a:t>випуском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 </a:t>
            </a:r>
            <a:r>
              <a:rPr lang="ru-RU" dirty="0" err="1"/>
              <a:t>почався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восточноафриканских </a:t>
            </a:r>
            <a:r>
              <a:rPr lang="ru-RU" dirty="0" err="1"/>
              <a:t>шилінгів</a:t>
            </a:r>
            <a:r>
              <a:rPr lang="ru-RU" dirty="0"/>
              <a:t> 1:01 і </a:t>
            </a:r>
            <a:r>
              <a:rPr lang="ru-RU" dirty="0" err="1"/>
              <a:t>поступове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з </a:t>
            </a:r>
            <a:r>
              <a:rPr lang="ru-RU" dirty="0" err="1"/>
              <a:t>обігу</a:t>
            </a:r>
            <a:r>
              <a:rPr lang="ru-RU" dirty="0"/>
              <a:t>.</a:t>
            </a:r>
          </a:p>
          <a:p>
            <a:r>
              <a:rPr lang="ru-RU" dirty="0"/>
              <a:t>З 21 по 29 </a:t>
            </a:r>
            <a:r>
              <a:rPr lang="ru-RU" dirty="0" err="1"/>
              <a:t>жовтня</a:t>
            </a:r>
            <a:r>
              <a:rPr lang="ru-RU" dirty="0"/>
              <a:t> 1979 проведено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старих</a:t>
            </a:r>
            <a:r>
              <a:rPr lang="ru-RU" dirty="0"/>
              <a:t> банкнот на </a:t>
            </a:r>
            <a:r>
              <a:rPr lang="ru-RU" dirty="0" err="1"/>
              <a:t>нові</a:t>
            </a:r>
            <a:r>
              <a:rPr lang="ru-RU" dirty="0"/>
              <a:t> 1:1.</a:t>
            </a:r>
          </a:p>
          <a:p>
            <a:r>
              <a:rPr lang="ru-RU" dirty="0"/>
              <a:t>З 18 </a:t>
            </a:r>
            <a:r>
              <a:rPr lang="ru-RU" dirty="0" err="1"/>
              <a:t>травня</a:t>
            </a:r>
            <a:r>
              <a:rPr lang="ru-RU" dirty="0"/>
              <a:t> 1987 введено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угандійський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100 центам,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старих</a:t>
            </a:r>
            <a:r>
              <a:rPr lang="ru-RU" dirty="0"/>
              <a:t> банкнот на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проводився</a:t>
            </a:r>
            <a:r>
              <a:rPr lang="ru-RU" dirty="0"/>
              <a:t> 100:1.</a:t>
            </a:r>
          </a:p>
        </p:txBody>
      </p:sp>
    </p:spTree>
    <p:extLst>
      <p:ext uri="{BB962C8B-B14F-4D97-AF65-F5344CB8AC3E}">
        <p14:creationId xmlns:p14="http://schemas.microsoft.com/office/powerpoint/2010/main" val="328974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«Шилінги»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5616" y="188640"/>
            <a:ext cx="7333488" cy="396044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5616" y="4293096"/>
            <a:ext cx="7333488" cy="2188096"/>
          </a:xfrm>
        </p:spPr>
        <p:txBody>
          <a:bodyPr/>
          <a:lstStyle/>
          <a:p>
            <a:r>
              <a:rPr lang="uk-UA" b="1" dirty="0" err="1" smtClean="0"/>
              <a:t>Східно</a:t>
            </a:r>
            <a:r>
              <a:rPr lang="uk-UA" b="1" dirty="0" smtClean="0"/>
              <a:t> Африканський шилінг:</a:t>
            </a:r>
          </a:p>
          <a:p>
            <a:r>
              <a:rPr lang="ru-RU" dirty="0" err="1"/>
              <a:t>Східноафриканський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 введений в 1921 </a:t>
            </a:r>
            <a:r>
              <a:rPr lang="ru-RU" dirty="0" err="1"/>
              <a:t>році</a:t>
            </a:r>
            <a:r>
              <a:rPr lang="ru-RU" dirty="0"/>
              <a:t> , </a:t>
            </a:r>
            <a:r>
              <a:rPr lang="ru-RU" dirty="0" err="1"/>
              <a:t>замінивши</a:t>
            </a:r>
            <a:r>
              <a:rPr lang="ru-RU" dirty="0"/>
              <a:t> </a:t>
            </a:r>
            <a:r>
              <a:rPr lang="ru-RU" dirty="0" err="1"/>
              <a:t>східноафриканської</a:t>
            </a:r>
            <a:r>
              <a:rPr lang="ru-RU" dirty="0"/>
              <a:t> флорин в </a:t>
            </a:r>
            <a:r>
              <a:rPr lang="ru-RU" dirty="0" err="1"/>
              <a:t>співвідношенні</a:t>
            </a:r>
            <a:r>
              <a:rPr lang="ru-RU" dirty="0"/>
              <a:t>: 1 флорин = 2 </a:t>
            </a:r>
            <a:r>
              <a:rPr lang="ru-RU" dirty="0" err="1"/>
              <a:t>шилінги</a:t>
            </a:r>
            <a:r>
              <a:rPr lang="ru-RU" dirty="0"/>
              <a:t> . </a:t>
            </a:r>
            <a:r>
              <a:rPr lang="ru-RU" dirty="0" err="1"/>
              <a:t>Східноафриканський</a:t>
            </a:r>
            <a:r>
              <a:rPr lang="ru-RU" dirty="0"/>
              <a:t> </a:t>
            </a:r>
            <a:r>
              <a:rPr lang="ru-RU" dirty="0" err="1"/>
              <a:t>шилінг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прирівняний</a:t>
            </a:r>
            <a:r>
              <a:rPr lang="ru-RU" dirty="0"/>
              <a:t> до </a:t>
            </a:r>
            <a:r>
              <a:rPr lang="ru-RU" dirty="0" err="1"/>
              <a:t>англійського</a:t>
            </a:r>
            <a:r>
              <a:rPr lang="ru-RU" dirty="0"/>
              <a:t> </a:t>
            </a:r>
            <a:r>
              <a:rPr lang="ru-RU" dirty="0" err="1"/>
              <a:t>шилінгу</a:t>
            </a:r>
            <a:r>
              <a:rPr lang="ru-RU" dirty="0"/>
              <a:t> , </a:t>
            </a:r>
            <a:r>
              <a:rPr lang="ru-RU" dirty="0" err="1"/>
              <a:t>рівному</a:t>
            </a:r>
            <a:r>
              <a:rPr lang="ru-RU" dirty="0"/>
              <a:t> 1 / 20 фунта </a:t>
            </a:r>
            <a:r>
              <a:rPr lang="ru-RU" dirty="0" err="1"/>
              <a:t>стерлінгів</a:t>
            </a:r>
            <a:r>
              <a:rPr lang="ru-RU" dirty="0"/>
              <a:t>. </a:t>
            </a:r>
            <a:r>
              <a:rPr lang="ru-RU" dirty="0" err="1"/>
              <a:t>Емісія</a:t>
            </a:r>
            <a:r>
              <a:rPr lang="ru-RU" dirty="0"/>
              <a:t> </a:t>
            </a:r>
            <a:r>
              <a:rPr lang="ru-RU" dirty="0" err="1"/>
              <a:t>шилінги</a:t>
            </a:r>
            <a:r>
              <a:rPr lang="ru-RU" dirty="0"/>
              <a:t> </a:t>
            </a:r>
            <a:r>
              <a:rPr lang="ru-RU" dirty="0" err="1"/>
              <a:t>проводилася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в </a:t>
            </a:r>
            <a:r>
              <a:rPr lang="ru-RU" dirty="0" err="1"/>
              <a:t>Лондоні</a:t>
            </a:r>
            <a:r>
              <a:rPr lang="ru-RU" dirty="0"/>
              <a:t> </a:t>
            </a:r>
            <a:r>
              <a:rPr lang="ru-RU" dirty="0" err="1"/>
              <a:t>Валютним</a:t>
            </a:r>
            <a:r>
              <a:rPr lang="ru-RU" dirty="0"/>
              <a:t> радою </a:t>
            </a:r>
            <a:r>
              <a:rPr lang="ru-RU" dirty="0" err="1"/>
              <a:t>Східної</a:t>
            </a:r>
            <a:r>
              <a:rPr lang="ru-RU" dirty="0"/>
              <a:t> Африки. </a:t>
            </a:r>
            <a:r>
              <a:rPr lang="ru-RU" dirty="0" err="1"/>
              <a:t>Спочатку</a:t>
            </a:r>
            <a:r>
              <a:rPr lang="ru-RU" dirty="0"/>
              <a:t> , в 1921 </a:t>
            </a:r>
            <a:r>
              <a:rPr lang="ru-RU" dirty="0" err="1"/>
              <a:t>році</a:t>
            </a:r>
            <a:r>
              <a:rPr lang="ru-RU" dirty="0"/>
              <a:t> , </a:t>
            </a:r>
            <a:r>
              <a:rPr lang="ru-RU" dirty="0" err="1"/>
              <a:t>шилінг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випущений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 і протекторату </a:t>
            </a:r>
            <a:r>
              <a:rPr lang="ru-RU" dirty="0" err="1"/>
              <a:t>Кенія</a:t>
            </a:r>
            <a:r>
              <a:rPr lang="ru-RU" dirty="0"/>
              <a:t> , в </a:t>
            </a:r>
            <a:r>
              <a:rPr lang="ru-RU" dirty="0" err="1"/>
              <a:t>окупованій</a:t>
            </a:r>
            <a:r>
              <a:rPr lang="ru-RU" dirty="0"/>
              <a:t> </a:t>
            </a:r>
            <a:r>
              <a:rPr lang="ru-RU" dirty="0" err="1"/>
              <a:t>британськими</a:t>
            </a:r>
            <a:r>
              <a:rPr lang="ru-RU" dirty="0"/>
              <a:t> </a:t>
            </a:r>
            <a:r>
              <a:rPr lang="ru-RU" dirty="0" err="1"/>
              <a:t>військами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Африці</a:t>
            </a:r>
            <a:r>
              <a:rPr lang="ru-RU" dirty="0"/>
              <a:t> ( з 1922 року - </a:t>
            </a:r>
            <a:r>
              <a:rPr lang="ru-RU" dirty="0" err="1"/>
              <a:t>підмандатної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Танганьїка</a:t>
            </a:r>
            <a:r>
              <a:rPr lang="ru-RU" dirty="0"/>
              <a:t> ) і в протекторат Уганда .</a:t>
            </a:r>
            <a:endParaRPr lang="ru-RU" dirty="0"/>
          </a:p>
        </p:txBody>
      </p:sp>
      <p:pic>
        <p:nvPicPr>
          <p:cNvPr id="4098" name="Picture 2" descr="C:\Users\Марина.Corsa\Desktop\Downloads\kenia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734481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999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269</TotalTime>
  <Words>649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Презентація на тему:           « Валюти світу.                          Шилінги»</vt:lpstr>
      <vt:lpstr>Що це за валюта?</vt:lpstr>
      <vt:lpstr>                      «ШилІнги»</vt:lpstr>
      <vt:lpstr>                      «Шилінги»</vt:lpstr>
      <vt:lpstr>                     «Шилінги»</vt:lpstr>
      <vt:lpstr>                      «Шилінги»</vt:lpstr>
      <vt:lpstr>                     «Шилінги»</vt:lpstr>
      <vt:lpstr>                     «ШилінгИ»</vt:lpstr>
      <vt:lpstr>                      «Шилінги»</vt:lpstr>
      <vt:lpstr>     Дякую за перегляд!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         « Валюти світу.                          Шилінги»</dc:title>
  <dc:creator>Марина</dc:creator>
  <cp:lastModifiedBy>Марина</cp:lastModifiedBy>
  <cp:revision>8</cp:revision>
  <dcterms:created xsi:type="dcterms:W3CDTF">2013-11-20T19:16:37Z</dcterms:created>
  <dcterms:modified xsi:type="dcterms:W3CDTF">2013-11-21T19:50:29Z</dcterms:modified>
</cp:coreProperties>
</file>