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976E8-12B4-4DCD-95B5-9DB126AE9A7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53AA-E941-4E13-A45D-C3E16597E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7F9B-C9E8-4B93-AECC-0CDA5015C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8D485-F62B-4DB5-92C8-B9485E3056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5712-963A-425C-8C8F-B692A2EC8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4021-C48E-462A-8775-B9CBD4244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5ADA-ACAA-4EB9-BF86-B3B8576D0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80633-773C-4E4F-A616-23F8F9F13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AC763-E615-434A-8789-0B2308422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EDDB4-2DEF-43B5-AEE2-65CBABC6F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D49C-DF3F-4CAD-AB71-4E8C0C3CB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85BA1-6549-4A57-B92D-30B37AF33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57DF-55AD-4B7C-A329-283D357C2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ED3C36-FA1A-4BF5-92F4-23185D1E7F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4077072"/>
            <a:ext cx="7772400" cy="1470025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Опера.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5105400"/>
            <a:ext cx="6400800" cy="17526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Політ Валькірія.</a:t>
            </a:r>
          </a:p>
          <a:p>
            <a:r>
              <a:rPr lang="uk-UA" dirty="0" smtClean="0"/>
              <a:t>      </a:t>
            </a:r>
            <a:r>
              <a:rPr lang="vi-VN" dirty="0" smtClean="0"/>
              <a:t>Вільге́льм </a:t>
            </a:r>
            <a:r>
              <a:rPr lang="vi-VN" dirty="0"/>
              <a:t>Рі́хард </a:t>
            </a:r>
            <a:r>
              <a:rPr lang="vi-VN" dirty="0" smtClean="0"/>
              <a:t>Ва́ґнер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r_vagner_-_quot_polit_valkiriy_quot_z_operi_quot_valkiriya_quot_get-tune_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_vagner_-_quot_polit_valkiriy_quot_z_operi_quot_valkiriya_quot_get-tune_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0"/>
            <a:ext cx="8244408" cy="705571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валькирії</a:t>
            </a:r>
            <a:r>
              <a:rPr lang="ru-RU" sz="2400" dirty="0"/>
              <a:t> </a:t>
            </a:r>
            <a:r>
              <a:rPr lang="ru-RU" sz="2400" dirty="0" err="1"/>
              <a:t>уявлялись</a:t>
            </a:r>
            <a:r>
              <a:rPr lang="ru-RU" sz="2400" dirty="0"/>
              <a:t> схожими на </a:t>
            </a:r>
            <a:r>
              <a:rPr lang="ru-RU" sz="2400" dirty="0" err="1"/>
              <a:t>вороння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кружляє</a:t>
            </a:r>
            <a:r>
              <a:rPr lang="ru-RU" sz="2400" dirty="0"/>
              <a:t> над полем бою та "</a:t>
            </a:r>
            <a:r>
              <a:rPr lang="ru-RU" sz="2400" dirty="0" err="1"/>
              <a:t>вибирає</a:t>
            </a:r>
            <a:r>
              <a:rPr lang="ru-RU" sz="2400" dirty="0"/>
              <a:t>" </a:t>
            </a:r>
            <a:r>
              <a:rPr lang="ru-RU" sz="2400" dirty="0" err="1"/>
              <a:t>тіла</a:t>
            </a:r>
            <a:r>
              <a:rPr lang="ru-RU" sz="2400" dirty="0"/>
              <a:t>. Тому </a:t>
            </a:r>
            <a:r>
              <a:rPr lang="ru-RU" sz="2400" dirty="0" err="1"/>
              <a:t>ймовірно</a:t>
            </a:r>
            <a:r>
              <a:rPr lang="ru-RU" sz="2400" dirty="0"/>
              <a:t> </a:t>
            </a:r>
            <a:r>
              <a:rPr lang="ru-RU" sz="2400" dirty="0" err="1"/>
              <a:t>вважалось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зграї</a:t>
            </a:r>
            <a:r>
              <a:rPr lang="ru-RU" sz="2400" dirty="0"/>
              <a:t> </a:t>
            </a:r>
            <a:r>
              <a:rPr lang="ru-RU" sz="2400" dirty="0" err="1"/>
              <a:t>вовків</a:t>
            </a:r>
            <a:r>
              <a:rPr lang="ru-RU" sz="2400" dirty="0"/>
              <a:t> та </a:t>
            </a:r>
            <a:r>
              <a:rPr lang="ru-RU" sz="2400" dirty="0" err="1"/>
              <a:t>вороння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пожирали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загиблих</a:t>
            </a:r>
            <a:r>
              <a:rPr lang="ru-RU" sz="2400" dirty="0"/>
              <a:t>, </a:t>
            </a:r>
            <a:r>
              <a:rPr lang="ru-RU" sz="2400" dirty="0" err="1"/>
              <a:t>слугували</a:t>
            </a:r>
            <a:r>
              <a:rPr lang="ru-RU" sz="2400" dirty="0"/>
              <a:t> </a:t>
            </a:r>
            <a:r>
              <a:rPr lang="ru-RU" sz="2400" dirty="0" err="1"/>
              <a:t>вищій</a:t>
            </a:r>
            <a:r>
              <a:rPr lang="ru-RU" sz="2400" dirty="0"/>
              <a:t> </a:t>
            </a:r>
            <a:r>
              <a:rPr lang="ru-RU" sz="2400" dirty="0" err="1"/>
              <a:t>цілі</a:t>
            </a:r>
            <a:r>
              <a:rPr lang="ru-RU" sz="2400" dirty="0"/>
              <a:t>. Про </a:t>
            </a:r>
            <a:r>
              <a:rPr lang="ru-RU" sz="2400" dirty="0" err="1"/>
              <a:t>невідповідність</a:t>
            </a:r>
            <a:r>
              <a:rPr lang="ru-RU" sz="2400" dirty="0"/>
              <a:t> популярного </a:t>
            </a:r>
            <a:r>
              <a:rPr lang="ru-RU" sz="2400" dirty="0" err="1"/>
              <a:t>іміджу</a:t>
            </a:r>
            <a:r>
              <a:rPr lang="ru-RU" sz="2400" dirty="0"/>
              <a:t> </a:t>
            </a:r>
            <a:r>
              <a:rPr lang="ru-RU" sz="2400" dirty="0" err="1"/>
              <a:t>валькирій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історичному</a:t>
            </a:r>
            <a:r>
              <a:rPr lang="ru-RU" sz="2400" dirty="0"/>
              <a:t> образу </a:t>
            </a:r>
            <a:r>
              <a:rPr lang="ru-RU" sz="2400" dirty="0" err="1"/>
              <a:t>свідчить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ісландська</a:t>
            </a:r>
            <a:r>
              <a:rPr lang="ru-RU" sz="2400" dirty="0"/>
              <a:t> «Сага про </a:t>
            </a:r>
            <a:r>
              <a:rPr lang="ru-RU" sz="2400" dirty="0" err="1"/>
              <a:t>Ньялу</a:t>
            </a:r>
            <a:r>
              <a:rPr lang="ru-RU" sz="2400" dirty="0"/>
              <a:t>». У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збереглась</a:t>
            </a:r>
            <a:r>
              <a:rPr lang="ru-RU" sz="2400" dirty="0"/>
              <a:t> «</a:t>
            </a:r>
            <a:r>
              <a:rPr lang="ru-RU" sz="2400" dirty="0" err="1"/>
              <a:t>Пісня</a:t>
            </a:r>
            <a:r>
              <a:rPr lang="ru-RU" sz="2400" dirty="0"/>
              <a:t> </a:t>
            </a:r>
            <a:r>
              <a:rPr lang="ru-RU" sz="2400" dirty="0" err="1"/>
              <a:t>валькирій</a:t>
            </a:r>
            <a:r>
              <a:rPr lang="ru-RU" sz="2400" dirty="0"/>
              <a:t>», а сама сага </a:t>
            </a:r>
            <a:r>
              <a:rPr lang="ru-RU" sz="2400" dirty="0" err="1"/>
              <a:t>розповідає</a:t>
            </a:r>
            <a:r>
              <a:rPr lang="ru-RU" sz="2400" dirty="0"/>
              <a:t>, як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битви</a:t>
            </a:r>
            <a:r>
              <a:rPr lang="ru-RU" sz="2400" dirty="0"/>
              <a:t> у 1014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ірландськими</a:t>
            </a:r>
            <a:r>
              <a:rPr lang="ru-RU" sz="2400" dirty="0"/>
              <a:t> дружинами та </a:t>
            </a:r>
            <a:r>
              <a:rPr lang="ru-RU" sz="2400" dirty="0" err="1"/>
              <a:t>вікінгами</a:t>
            </a:r>
            <a:r>
              <a:rPr lang="ru-RU" sz="2400" dirty="0"/>
              <a:t>, </a:t>
            </a:r>
            <a:r>
              <a:rPr lang="ru-RU" sz="2400" dirty="0" err="1"/>
              <a:t>дванадцять</a:t>
            </a:r>
            <a:r>
              <a:rPr lang="ru-RU" sz="2400" dirty="0"/>
              <a:t> </a:t>
            </a:r>
            <a:r>
              <a:rPr lang="ru-RU" sz="2400" dirty="0" err="1"/>
              <a:t>валькирій</a:t>
            </a:r>
            <a:r>
              <a:rPr lang="ru-RU" sz="2400" dirty="0"/>
              <a:t> ткали тканину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людських</a:t>
            </a:r>
            <a:r>
              <a:rPr lang="ru-RU" sz="2400" dirty="0"/>
              <a:t> кишок та </a:t>
            </a:r>
            <a:r>
              <a:rPr lang="ru-RU" sz="2400" dirty="0" err="1"/>
              <a:t>співали</a:t>
            </a:r>
            <a:r>
              <a:rPr lang="ru-RU" sz="2400" dirty="0"/>
              <a:t>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пісню</a:t>
            </a:r>
            <a:r>
              <a:rPr lang="ru-RU" sz="2400" dirty="0"/>
              <a:t>.</a:t>
            </a:r>
          </a:p>
        </p:txBody>
      </p:sp>
      <p:pic>
        <p:nvPicPr>
          <p:cNvPr id="6146" name="Picture 2" descr="C:\Users\Христина\Desktop\аааааааа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98" y="4509120"/>
            <a:ext cx="3347864" cy="2125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5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400" dirty="0"/>
          </a:p>
        </p:txBody>
      </p:sp>
      <p:pic>
        <p:nvPicPr>
          <p:cNvPr id="5122" name="Picture 2" descr="C:\Users\Христина\Desktop\ааааа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2" y="404664"/>
            <a:ext cx="1584176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Христина\Desktop\ккккк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883656" cy="1997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Христина\Desktop\вввввввв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35" y="692696"/>
            <a:ext cx="2328862" cy="29343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Христина\Desktop\іііііііііііі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87728"/>
            <a:ext cx="1584176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6" name="Picture 6" descr="C:\Users\Христина\Desktop\ммммммммм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765"/>
            <a:ext cx="2270911" cy="3487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Христина\Desktop\ааа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46" y="3627062"/>
            <a:ext cx="2160240" cy="3273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81236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Опера.</a:t>
            </a:r>
          </a:p>
          <a:p>
            <a:r>
              <a:rPr lang="uk-UA" sz="2400" dirty="0" smtClean="0"/>
              <a:t> Опера </a:t>
            </a:r>
            <a:r>
              <a:rPr lang="uk-UA" sz="2400" dirty="0"/>
              <a:t>(італ. </a:t>
            </a:r>
            <a:r>
              <a:rPr lang="en-US" sz="2400" dirty="0"/>
              <a:t>opera — «</a:t>
            </a:r>
            <a:r>
              <a:rPr lang="uk-UA" sz="2400" dirty="0"/>
              <a:t>дія», «праця», «твір») — музично-драматичний жанр, що ґрунтується на синтезі музики, слова, дії. В опері сценічна дія органічно поєднується з вокальною (солісти, ансамблі, хор), та інструментальною (оркестр) музикою, досить часто — з балетом і пантомімою, образотворчим мистецтвом (гримом, костюмами, декораціями, світловими ефектами, піротехнікою тощо). У більшості випадків опери пишуться за літературними сюжетами. Основою вокальних номерів є текст, який називається лібрето</a:t>
            </a:r>
            <a:r>
              <a:rPr lang="uk-UA" sz="2400" dirty="0" smtClean="0"/>
              <a:t>.</a:t>
            </a:r>
            <a:r>
              <a:rPr lang="ru-RU" sz="2400" dirty="0"/>
              <a:t> Опери </a:t>
            </a:r>
            <a:r>
              <a:rPr lang="ru-RU" sz="2400" dirty="0" err="1"/>
              <a:t>розраховані</a:t>
            </a:r>
            <a:r>
              <a:rPr lang="ru-RU" sz="2400" dirty="0"/>
              <a:t> на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оперними</a:t>
            </a:r>
            <a:r>
              <a:rPr lang="ru-RU" sz="2400" dirty="0"/>
              <a:t> </a:t>
            </a:r>
            <a:r>
              <a:rPr lang="ru-RU" sz="2400" dirty="0" err="1"/>
              <a:t>співаками</a:t>
            </a:r>
            <a:r>
              <a:rPr lang="ru-RU" sz="2400" dirty="0"/>
              <a:t> в </a:t>
            </a:r>
            <a:r>
              <a:rPr lang="ru-RU" sz="2400" dirty="0" err="1"/>
              <a:t>супроводі</a:t>
            </a:r>
            <a:r>
              <a:rPr lang="ru-RU" sz="2400" dirty="0"/>
              <a:t> оркестру. В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спеціально</a:t>
            </a:r>
            <a:r>
              <a:rPr lang="ru-RU" sz="2400" dirty="0"/>
              <a:t> </a:t>
            </a:r>
            <a:r>
              <a:rPr lang="ru-RU" sz="2400" dirty="0" err="1"/>
              <a:t>обладнані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 для </a:t>
            </a:r>
            <a:r>
              <a:rPr lang="ru-RU" sz="2400" dirty="0" err="1"/>
              <a:t>виконання</a:t>
            </a:r>
            <a:r>
              <a:rPr lang="ru-RU" sz="2400" dirty="0"/>
              <a:t> опер — </a:t>
            </a:r>
            <a:r>
              <a:rPr lang="ru-RU" sz="2400" dirty="0" err="1"/>
              <a:t>оперні</a:t>
            </a:r>
            <a:r>
              <a:rPr lang="ru-RU" sz="2400" dirty="0"/>
              <a:t> </a:t>
            </a:r>
            <a:r>
              <a:rPr lang="ru-RU" sz="2400" dirty="0" err="1"/>
              <a:t>театри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ристина\Desktop\GarnierOpera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3" y="188640"/>
            <a:ext cx="2651174" cy="31593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27" name="Picture 3" descr="C:\Users\Христина\Desktop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2" y="4149080"/>
            <a:ext cx="3056985" cy="2026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ристина\Desktop\imagesппп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16" y="692696"/>
            <a:ext cx="3175041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Христина\Desktop\ппп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00" y="4509119"/>
            <a:ext cx="3645746" cy="2022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12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81236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</a:t>
            </a:r>
            <a:r>
              <a:rPr lang="vi-VN" dirty="0" smtClean="0"/>
              <a:t>Вільге́льм </a:t>
            </a:r>
            <a:r>
              <a:rPr lang="vi-VN" dirty="0"/>
              <a:t>Рі́хард </a:t>
            </a:r>
            <a:r>
              <a:rPr lang="vi-VN" dirty="0" smtClean="0"/>
              <a:t>Ва́ґнер</a:t>
            </a:r>
            <a:r>
              <a:rPr lang="uk-UA" dirty="0" smtClean="0"/>
              <a:t>.</a:t>
            </a:r>
          </a:p>
          <a:p>
            <a:r>
              <a:rPr lang="ru-RU" sz="2400" dirty="0"/>
              <a:t>Вагнер - один з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видатних</a:t>
            </a:r>
            <a:r>
              <a:rPr lang="ru-RU" sz="2400" dirty="0"/>
              <a:t> </a:t>
            </a:r>
            <a:r>
              <a:rPr lang="ru-RU" sz="2400" dirty="0" err="1"/>
              <a:t>німецьких</a:t>
            </a:r>
            <a:r>
              <a:rPr lang="ru-RU" sz="2400" dirty="0"/>
              <a:t> </a:t>
            </a:r>
            <a:r>
              <a:rPr lang="ru-RU" sz="2400" dirty="0" err="1"/>
              <a:t>композиторів</a:t>
            </a:r>
            <a:r>
              <a:rPr lang="ru-RU" sz="2400" dirty="0"/>
              <a:t>, </a:t>
            </a:r>
            <a:r>
              <a:rPr lang="ru-RU" sz="2400" dirty="0" err="1"/>
              <a:t>музикант</a:t>
            </a:r>
            <a:r>
              <a:rPr lang="ru-RU" sz="2400" dirty="0"/>
              <a:t> </a:t>
            </a:r>
            <a:r>
              <a:rPr lang="ru-RU" sz="2400" dirty="0" err="1"/>
              <a:t>геніальної</a:t>
            </a:r>
            <a:r>
              <a:rPr lang="ru-RU" sz="2400" dirty="0"/>
              <a:t> </a:t>
            </a:r>
            <a:r>
              <a:rPr lang="ru-RU" sz="2400" dirty="0" err="1"/>
              <a:t>обдарованості</a:t>
            </a:r>
            <a:r>
              <a:rPr lang="ru-RU" sz="2400" dirty="0"/>
              <a:t>, </a:t>
            </a:r>
            <a:r>
              <a:rPr lang="ru-RU" sz="2400" dirty="0" err="1"/>
              <a:t>творчість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залишило</a:t>
            </a:r>
            <a:r>
              <a:rPr lang="ru-RU" sz="2400" dirty="0"/>
              <a:t> </a:t>
            </a:r>
            <a:r>
              <a:rPr lang="ru-RU" sz="2400" dirty="0" err="1"/>
              <a:t>найглибший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європейського</a:t>
            </a:r>
            <a:r>
              <a:rPr lang="ru-RU" sz="2400" dirty="0"/>
              <a:t> </a:t>
            </a:r>
            <a:r>
              <a:rPr lang="ru-RU" sz="2400" dirty="0" err="1"/>
              <a:t>музичного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.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німецькій</a:t>
            </a:r>
            <a:r>
              <a:rPr lang="ru-RU" sz="2400" dirty="0"/>
              <a:t> </a:t>
            </a:r>
            <a:r>
              <a:rPr lang="ru-RU" sz="2400" dirty="0" err="1"/>
              <a:t>музиці</a:t>
            </a:r>
            <a:r>
              <a:rPr lang="ru-RU" sz="2400" dirty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Бетховенського</a:t>
            </a:r>
            <a:r>
              <a:rPr lang="ru-RU" sz="2400" dirty="0" smtClean="0"/>
              <a:t> </a:t>
            </a:r>
            <a:r>
              <a:rPr lang="ru-RU" sz="2400" dirty="0"/>
              <a:t>часу не </a:t>
            </a:r>
            <a:r>
              <a:rPr lang="ru-RU" sz="2400" dirty="0" err="1"/>
              <a:t>було</a:t>
            </a:r>
            <a:r>
              <a:rPr lang="ru-RU" sz="2400" dirty="0"/>
              <a:t> композитора з таким </a:t>
            </a:r>
            <a:r>
              <a:rPr lang="ru-RU" sz="2400" dirty="0" err="1"/>
              <a:t>розмахом</a:t>
            </a:r>
            <a:r>
              <a:rPr lang="ru-RU" sz="2400" dirty="0"/>
              <a:t>, такими </a:t>
            </a:r>
            <a:r>
              <a:rPr lang="ru-RU" sz="2400" dirty="0" err="1"/>
              <a:t>сміливими</a:t>
            </a:r>
            <a:r>
              <a:rPr lang="ru-RU" sz="2400" dirty="0"/>
              <a:t> </a:t>
            </a:r>
            <a:r>
              <a:rPr lang="ru-RU" sz="2400" dirty="0" err="1"/>
              <a:t>дерзання</a:t>
            </a:r>
            <a:r>
              <a:rPr lang="ru-RU" sz="2400" dirty="0"/>
              <a:t>, </a:t>
            </a:r>
            <a:r>
              <a:rPr lang="ru-RU" sz="2400" dirty="0" err="1"/>
              <a:t>титанічними</a:t>
            </a:r>
            <a:r>
              <a:rPr lang="ru-RU" sz="2400" dirty="0"/>
              <a:t> </a:t>
            </a:r>
            <a:r>
              <a:rPr lang="ru-RU" sz="2400" dirty="0" err="1"/>
              <a:t>новаторськими</a:t>
            </a:r>
            <a:r>
              <a:rPr lang="ru-RU" sz="2400" dirty="0"/>
              <a:t> </a:t>
            </a:r>
            <a:r>
              <a:rPr lang="ru-RU" sz="2400" dirty="0" err="1"/>
              <a:t>задумами</a:t>
            </a:r>
            <a:r>
              <a:rPr lang="ru-RU" sz="2400" dirty="0"/>
              <a:t>, з такою </a:t>
            </a:r>
            <a:r>
              <a:rPr lang="ru-RU" sz="2400" dirty="0" err="1"/>
              <a:t>наполегливістю</a:t>
            </a:r>
            <a:r>
              <a:rPr lang="ru-RU" sz="2400" dirty="0"/>
              <a:t> в </a:t>
            </a:r>
            <a:r>
              <a:rPr lang="ru-RU" sz="2400" dirty="0" err="1"/>
              <a:t>боротьбі</a:t>
            </a:r>
            <a:r>
              <a:rPr lang="ru-RU" sz="2400" dirty="0"/>
              <a:t> за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, як Вагнер. І разом з </a:t>
            </a:r>
            <a:r>
              <a:rPr lang="ru-RU" sz="2400" dirty="0" err="1"/>
              <a:t>тим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світового</a:t>
            </a:r>
            <a:r>
              <a:rPr lang="ru-RU" sz="2400" dirty="0"/>
              <a:t> </a:t>
            </a:r>
            <a:r>
              <a:rPr lang="ru-RU" sz="2400" dirty="0" err="1"/>
              <a:t>музичного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 навряд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знайдеться</a:t>
            </a:r>
            <a:r>
              <a:rPr lang="ru-RU" sz="2400" dirty="0"/>
              <a:t> </a:t>
            </a:r>
            <a:r>
              <a:rPr lang="ru-RU" sz="2400" dirty="0" err="1"/>
              <a:t>творча</a:t>
            </a:r>
            <a:r>
              <a:rPr lang="ru-RU" sz="2400" dirty="0"/>
              <a:t> </a:t>
            </a:r>
            <a:r>
              <a:rPr lang="ru-RU" sz="2400" dirty="0" err="1"/>
              <a:t>постать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суперечлива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Вагнер. </a:t>
            </a:r>
            <a:r>
              <a:rPr lang="ru-RU" sz="2400" dirty="0" err="1"/>
              <a:t>Протиріччя</a:t>
            </a:r>
            <a:r>
              <a:rPr lang="ru-RU" sz="2400" dirty="0"/>
              <a:t> Вагнера </a:t>
            </a:r>
            <a:r>
              <a:rPr lang="ru-RU" sz="2400" dirty="0" err="1"/>
              <a:t>відображали</a:t>
            </a:r>
            <a:r>
              <a:rPr lang="ru-RU" sz="2400" dirty="0"/>
              <a:t> </a:t>
            </a:r>
            <a:r>
              <a:rPr lang="ru-RU" sz="2400" dirty="0" err="1"/>
              <a:t>протиріччя</a:t>
            </a:r>
            <a:r>
              <a:rPr lang="ru-RU" sz="2400" dirty="0"/>
              <a:t> </a:t>
            </a:r>
            <a:r>
              <a:rPr lang="ru-RU" sz="2400" dirty="0" err="1"/>
              <a:t>німецького</a:t>
            </a:r>
            <a:r>
              <a:rPr lang="ru-RU" sz="2400" dirty="0"/>
              <a:t> романтизму, </a:t>
            </a:r>
            <a:r>
              <a:rPr lang="ru-RU" sz="2400" dirty="0" err="1"/>
              <a:t>що</a:t>
            </a:r>
            <a:r>
              <a:rPr lang="ru-RU" sz="2400" dirty="0"/>
              <a:t> вступило в </a:t>
            </a:r>
            <a:r>
              <a:rPr lang="ru-RU" sz="2400" dirty="0" err="1"/>
              <a:t>пізню</a:t>
            </a:r>
            <a:r>
              <a:rPr lang="ru-RU" sz="2400" dirty="0"/>
              <a:t> </a:t>
            </a:r>
            <a:r>
              <a:rPr lang="ru-RU" sz="2400" dirty="0" err="1"/>
              <a:t>стадію</a:t>
            </a:r>
            <a:r>
              <a:rPr lang="ru-RU" sz="2400" dirty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68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46083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 descr="C:\Users\Христина\Desktop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2" y="404663"/>
            <a:ext cx="2299851" cy="3070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Христина\Desktop\рррр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9" y="3645024"/>
            <a:ext cx="2420615" cy="29189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ристина\Desktop\рррррр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3"/>
            <a:ext cx="3041292" cy="395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76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81236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2400" dirty="0"/>
              <a:t> Тому навколо Вагнера і його музичної драми йшла запекла боротьба. З одного боку, Вагнер мав численних прихильників, безроздільно схиляється перед ним не тільки як перед музикантом, але і як перед поетом-драматургом, мислителем, філософом-теоретиком мистецтва і вважали, що Вагнер, і тільки він один, повів мистецтво по істинному шляху; з іншого боку, не було недоліку в супротивниках Вагнера, не тільки не розділяли його оперно-реформаторських ідей, але навіть відмовляли йому в композиторському таланті. Звичайно, і ті й інші були неправі. Найбільш правильну позицію займали ті, які, віддаючи належне геніальному даруванню і майстерності Вагнера, оцінюючи по достоїнству його музику, бачили ідейно-художні протиріччя Вагнера і піддавали принципової критиці його помилки у світогляді і творчості.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02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81236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800" dirty="0"/>
              <a:t> </a:t>
            </a:r>
            <a:r>
              <a:rPr lang="uk-UA" sz="2800" dirty="0" smtClean="0"/>
              <a:t>Оркестр Вагнера.</a:t>
            </a:r>
          </a:p>
          <a:p>
            <a:pPr marL="0" indent="0">
              <a:buNone/>
            </a:pPr>
            <a:r>
              <a:rPr lang="uk-UA" sz="2400" dirty="0" smtClean="0"/>
              <a:t>Оркестр </a:t>
            </a:r>
            <a:r>
              <a:rPr lang="uk-UA" sz="2400" dirty="0"/>
              <a:t>Вагнера являє собою одне з найбільших завоювань в музичному мистецтві </a:t>
            </a:r>
            <a:r>
              <a:rPr lang="en-US" sz="2400" dirty="0"/>
              <a:t>XIX </a:t>
            </a:r>
            <a:r>
              <a:rPr lang="uk-UA" sz="2400" dirty="0"/>
              <a:t>століття. Природжений симфоніст, Вагнер надзвичайно розширив і збагатив виражальні та зображальні можливості оркестру, звучність якого відрізняється разючою красою, багатством барв, тембровим розмаїттям і оксамитовою м'якістю, навіть в самих оглушливих </a:t>
            </a:r>
            <a:r>
              <a:rPr lang="en-US" sz="2400" dirty="0"/>
              <a:t>fortissimo. </a:t>
            </a:r>
            <a:r>
              <a:rPr lang="uk-UA" sz="2400" dirty="0"/>
              <a:t>Оркестр у музичних драмах Вагнера набагато перевершує складу звичайного в той час оперного оркестру, особливо за рахунок збільшення мідної духової групи. Найбільший склад оркестру - в «Кільці </a:t>
            </a:r>
            <a:r>
              <a:rPr lang="uk-UA" sz="2400" dirty="0" err="1"/>
              <a:t>Нібелунгів</a:t>
            </a:r>
            <a:r>
              <a:rPr lang="uk-UA" sz="2400" dirty="0"/>
              <a:t>», що відповідає грандіозного задуму тетралогії; Вагнер використовує тут четверний склад оркестру, вводить квартет спеціально сконструйованих туб (що отримали назву «</a:t>
            </a:r>
            <a:r>
              <a:rPr lang="uk-UA" sz="2400" dirty="0" err="1"/>
              <a:t>вагнерівських</a:t>
            </a:r>
            <a:r>
              <a:rPr lang="uk-UA" sz="2400" dirty="0"/>
              <a:t> туб»), басову трубу, контрабасовий тромбон, вісім валторн, шість арф, </a:t>
            </a:r>
            <a:r>
              <a:rPr lang="uk-UA" sz="2400" dirty="0" smtClean="0"/>
              <a:t>відповідно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30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81236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2400" dirty="0"/>
              <a:t>збільшує струнну групу. </a:t>
            </a:r>
            <a:r>
              <a:rPr lang="uk-UA" sz="2400" dirty="0" smtClean="0"/>
              <a:t>Кожна </a:t>
            </a:r>
            <a:r>
              <a:rPr lang="uk-UA" sz="2400" dirty="0"/>
              <a:t>з груп цього небувалого за своїм складом оперного оркестру складає як би самостійний, внутрішній «оркестр в оркестрі», досить </a:t>
            </a:r>
            <a:r>
              <a:rPr lang="uk-UA" sz="2400" dirty="0" err="1"/>
              <a:t>обширний</a:t>
            </a:r>
            <a:r>
              <a:rPr lang="uk-UA" sz="2400" dirty="0"/>
              <a:t> за діапазоном і багатий виразними можливостями, якими широко, різноманітно і майстерно користується Вагнер. Зазвичай той чи інший лейтмотив отримує певну, більш-менш постійну темброву забарвлення, завжди пов'язану з драматичною функцією цього лейтмотиву і з даної конкретної драматичною ситуацією. Таким чином, оркестрова звучність є активним елементом в музично-драматичному цілому. «</a:t>
            </a:r>
            <a:r>
              <a:rPr lang="uk-UA" sz="2400" dirty="0" err="1"/>
              <a:t>Парсіфаль</a:t>
            </a:r>
            <a:r>
              <a:rPr lang="uk-UA" sz="2400" dirty="0"/>
              <a:t>».</a:t>
            </a:r>
            <a:endParaRPr lang="ru-RU" sz="2400" dirty="0"/>
          </a:p>
        </p:txBody>
      </p:sp>
      <p:pic>
        <p:nvPicPr>
          <p:cNvPr id="2" name="Picture 2" descr="C:\Users\Христина\Desktop\ппп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4684070"/>
            <a:ext cx="3366889" cy="1976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0"/>
            <a:ext cx="781236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Валькірії</a:t>
            </a:r>
            <a:r>
              <a:rPr lang="ru-RU" sz="2400" dirty="0" smtClean="0"/>
              <a:t> (</a:t>
            </a:r>
            <a:r>
              <a:rPr lang="ru-RU" sz="2400" dirty="0" err="1" smtClean="0"/>
              <a:t>старонорвезькою</a:t>
            </a:r>
            <a:r>
              <a:rPr lang="ru-RU" sz="2400" dirty="0" smtClean="0"/>
              <a:t>: </a:t>
            </a:r>
            <a:r>
              <a:rPr lang="en-US" sz="2400" dirty="0" err="1" smtClean="0"/>
              <a:t>valkyrjur</a:t>
            </a:r>
            <a:r>
              <a:rPr lang="en-US" sz="2400" dirty="0" smtClean="0"/>
              <a:t> — </a:t>
            </a:r>
            <a:r>
              <a:rPr lang="ru-RU" sz="2400" dirty="0" err="1" smtClean="0"/>
              <a:t>ті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вибирають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загиблих</a:t>
            </a:r>
            <a:r>
              <a:rPr lang="ru-RU" sz="2400" dirty="0" smtClean="0"/>
              <a:t>, в </a:t>
            </a:r>
            <a:r>
              <a:rPr lang="ru-RU" sz="2400" dirty="0" err="1" smtClean="0"/>
              <a:t>однині</a:t>
            </a:r>
            <a:r>
              <a:rPr lang="ru-RU" sz="2400" dirty="0" smtClean="0"/>
              <a:t>: </a:t>
            </a:r>
            <a:r>
              <a:rPr lang="en-US" sz="2400" dirty="0" err="1" smtClean="0"/>
              <a:t>valkyrja</a:t>
            </a:r>
            <a:r>
              <a:rPr lang="en-US" sz="2400" dirty="0" smtClean="0"/>
              <a:t>) — </a:t>
            </a:r>
            <a:r>
              <a:rPr lang="ru-RU" sz="2400" dirty="0" smtClean="0"/>
              <a:t>у </a:t>
            </a:r>
            <a:r>
              <a:rPr lang="ru-RU" sz="2400" dirty="0" err="1" smtClean="0"/>
              <a:t>скандинавській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міфології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нижчі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жіночі</a:t>
            </a:r>
            <a:r>
              <a:rPr lang="ru-RU" sz="2400" dirty="0" smtClean="0"/>
              <a:t> божества </a:t>
            </a:r>
            <a:r>
              <a:rPr lang="ru-RU" sz="2400" dirty="0" err="1" smtClean="0"/>
              <a:t>діси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слугують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Одіну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Метою </a:t>
            </a:r>
            <a:r>
              <a:rPr lang="ru-RU" sz="2400" dirty="0" err="1" smtClean="0"/>
              <a:t>валькирій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героїв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загиблих</a:t>
            </a:r>
            <a:r>
              <a:rPr lang="ru-RU" sz="2400" dirty="0" smtClean="0"/>
              <a:t> та перенести </a:t>
            </a:r>
            <a:r>
              <a:rPr lang="ru-RU" sz="2400" dirty="0" err="1" smtClean="0"/>
              <a:t>їх</a:t>
            </a:r>
            <a:r>
              <a:rPr lang="ru-RU" sz="2400" dirty="0" smtClean="0"/>
              <a:t> у Валгаллу, де вони ставали </a:t>
            </a:r>
            <a:r>
              <a:rPr lang="ru-RU" sz="2400" dirty="0" err="1" smtClean="0"/>
              <a:t>ейхер'яр</a:t>
            </a:r>
            <a:r>
              <a:rPr lang="ru-RU" sz="2400" dirty="0" smtClean="0"/>
              <a:t> — героями,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чолі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Одіном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битимуться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мертвих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Йотунів</a:t>
            </a:r>
            <a:r>
              <a:rPr lang="ru-RU" sz="2400" dirty="0" smtClean="0"/>
              <a:t> в час </a:t>
            </a:r>
            <a:r>
              <a:rPr lang="ru-RU" sz="2400" dirty="0" err="1" smtClean="0"/>
              <a:t>Раґнарьок</a:t>
            </a:r>
            <a:r>
              <a:rPr lang="ru-RU" sz="2400" dirty="0"/>
              <a:t>. </a:t>
            </a:r>
            <a:r>
              <a:rPr lang="ru-RU" sz="2400" dirty="0" err="1"/>
              <a:t>Хоча</a:t>
            </a:r>
            <a:r>
              <a:rPr lang="ru-RU" sz="2400" dirty="0"/>
              <a:t> у </a:t>
            </a:r>
            <a:r>
              <a:rPr lang="ru-RU" sz="2400" dirty="0" err="1"/>
              <a:t>сучасному</a:t>
            </a:r>
            <a:r>
              <a:rPr lang="ru-RU" sz="2400" dirty="0"/>
              <a:t> поп-</a:t>
            </a:r>
            <a:r>
              <a:rPr lang="ru-RU" sz="2400" dirty="0" err="1"/>
              <a:t>мистецтві</a:t>
            </a:r>
            <a:r>
              <a:rPr lang="ru-RU" sz="2400" dirty="0"/>
              <a:t> </a:t>
            </a:r>
            <a:r>
              <a:rPr lang="ru-RU" sz="2400" dirty="0" err="1"/>
              <a:t>валькирії</a:t>
            </a:r>
            <a:r>
              <a:rPr lang="ru-RU" sz="2400" dirty="0"/>
              <a:t> часто </a:t>
            </a:r>
            <a:r>
              <a:rPr lang="ru-RU" sz="2400" dirty="0" err="1"/>
              <a:t>зображаються</a:t>
            </a:r>
            <a:r>
              <a:rPr lang="ru-RU" sz="2400" dirty="0"/>
              <a:t> як </a:t>
            </a:r>
            <a:r>
              <a:rPr lang="ru-RU" sz="2400" dirty="0" err="1"/>
              <a:t>прекрасні</a:t>
            </a:r>
            <a:r>
              <a:rPr lang="ru-RU" sz="2400" dirty="0"/>
              <a:t> </a:t>
            </a:r>
            <a:r>
              <a:rPr lang="ru-RU" sz="2400" dirty="0" err="1"/>
              <a:t>діви</a:t>
            </a:r>
            <a:r>
              <a:rPr lang="ru-RU" sz="2400" dirty="0"/>
              <a:t> на </a:t>
            </a:r>
            <a:r>
              <a:rPr lang="ru-RU" sz="2400" dirty="0" err="1"/>
              <a:t>крилатих</a:t>
            </a:r>
            <a:r>
              <a:rPr lang="ru-RU" sz="2400" dirty="0"/>
              <a:t> конях, </a:t>
            </a:r>
            <a:r>
              <a:rPr lang="ru-RU" sz="2400" dirty="0" err="1"/>
              <a:t>древніми</a:t>
            </a:r>
            <a:r>
              <a:rPr lang="ru-RU" sz="2400" dirty="0"/>
              <a:t> скандинавами вони </a:t>
            </a:r>
            <a:r>
              <a:rPr lang="ru-RU" sz="2400" dirty="0" err="1"/>
              <a:t>уявлялись</a:t>
            </a:r>
            <a:r>
              <a:rPr lang="ru-RU" sz="2400" dirty="0"/>
              <a:t> </a:t>
            </a:r>
            <a:r>
              <a:rPr lang="ru-RU" sz="2400" dirty="0" err="1"/>
              <a:t>швидше</a:t>
            </a:r>
            <a:r>
              <a:rPr lang="ru-RU" sz="2400" dirty="0"/>
              <a:t> як </a:t>
            </a:r>
            <a:r>
              <a:rPr lang="ru-RU" sz="2400" dirty="0" err="1"/>
              <a:t>вершниці</a:t>
            </a:r>
            <a:r>
              <a:rPr lang="ru-RU" sz="2400" dirty="0"/>
              <a:t> на </a:t>
            </a:r>
            <a:r>
              <a:rPr lang="ru-RU" sz="2400" dirty="0" err="1"/>
              <a:t>вовках</a:t>
            </a:r>
            <a:r>
              <a:rPr lang="ru-RU" sz="2400" dirty="0"/>
              <a:t> — </a:t>
            </a:r>
            <a:r>
              <a:rPr lang="ru-RU" sz="2400" dirty="0" err="1"/>
              <a:t>пожирачах</a:t>
            </a:r>
            <a:r>
              <a:rPr lang="ru-RU" sz="2400" dirty="0"/>
              <a:t> </a:t>
            </a:r>
            <a:r>
              <a:rPr lang="ru-RU" sz="2400" dirty="0" err="1"/>
              <a:t>трупів</a:t>
            </a:r>
            <a:r>
              <a:rPr lang="ru-RU" sz="2400" dirty="0"/>
              <a:t> </a:t>
            </a:r>
            <a:r>
              <a:rPr lang="ru-RU" sz="2400" dirty="0" err="1"/>
              <a:t>загиблих</a:t>
            </a:r>
            <a:r>
              <a:rPr lang="ru-RU" sz="2400" dirty="0"/>
              <a:t>. На </a:t>
            </a:r>
            <a:r>
              <a:rPr lang="ru-RU" sz="2400" dirty="0" err="1"/>
              <a:t>користь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свідчить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 у </a:t>
            </a:r>
            <a:r>
              <a:rPr lang="ru-RU" sz="2400" dirty="0" err="1"/>
              <a:t>скандинавській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 для </a:t>
            </a:r>
            <a:r>
              <a:rPr lang="ru-RU" sz="2400" dirty="0" err="1"/>
              <a:t>вовків</a:t>
            </a:r>
            <a:r>
              <a:rPr lang="ru-RU" sz="2400" dirty="0"/>
              <a:t> </a:t>
            </a:r>
            <a:r>
              <a:rPr lang="ru-RU" sz="2400" dirty="0" err="1"/>
              <a:t>вживається</a:t>
            </a:r>
            <a:r>
              <a:rPr lang="ru-RU" sz="2400" dirty="0"/>
              <a:t> «</a:t>
            </a:r>
            <a:r>
              <a:rPr lang="ru-RU" sz="2400" dirty="0" err="1"/>
              <a:t>кеннінґ</a:t>
            </a:r>
            <a:r>
              <a:rPr lang="ru-RU" sz="2400" dirty="0"/>
              <a:t>» — </a:t>
            </a:r>
            <a:r>
              <a:rPr lang="ru-RU" sz="2400" dirty="0" err="1"/>
              <a:t>кінь</a:t>
            </a:r>
            <a:r>
              <a:rPr lang="ru-RU" sz="2400" dirty="0"/>
              <a:t> </a:t>
            </a:r>
            <a:r>
              <a:rPr lang="ru-RU" sz="2400" dirty="0" err="1"/>
              <a:t>валькирії</a:t>
            </a:r>
            <a:r>
              <a:rPr lang="ru-RU" sz="2400" dirty="0"/>
              <a:t>. </a:t>
            </a:r>
          </a:p>
        </p:txBody>
      </p:sp>
      <p:pic>
        <p:nvPicPr>
          <p:cNvPr id="4098" name="Picture 2" descr="C:\Users\Христина\Desktop\220px-Émile_Bayard_-_Valky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70" y="3141816"/>
            <a:ext cx="2174032" cy="374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906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D2DD88-722C-47A8-B217-9903FED19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TS030009064</Template>
  <TotalTime>70</TotalTime>
  <Words>774</Words>
  <Application>Microsoft Office PowerPoint</Application>
  <PresentationFormat>Экран (4:3)</PresentationFormat>
  <Paragraphs>15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TS030009064</vt:lpstr>
      <vt:lpstr>   Опера.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Опера.</dc:title>
  <dc:creator>Христина</dc:creator>
  <cp:lastModifiedBy>Паккард-белл</cp:lastModifiedBy>
  <cp:revision>7</cp:revision>
  <dcterms:created xsi:type="dcterms:W3CDTF">2013-02-10T16:18:31Z</dcterms:created>
  <dcterms:modified xsi:type="dcterms:W3CDTF">2013-02-11T06:09:36Z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TC300090649990</vt:lpwstr>
  </property>
</Properties>
</file>