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64" r:id="rId6"/>
    <p:sldId id="263" r:id="rId7"/>
    <p:sldId id="259" r:id="rId8"/>
    <p:sldId id="261" r:id="rId9"/>
    <p:sldId id="265" r:id="rId10"/>
    <p:sldId id="262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A5E3D23-2A4C-412C-8C19-BE18DA21784B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780108"/>
          </a:xfrm>
        </p:spPr>
        <p:txBody>
          <a:bodyPr/>
          <a:lstStyle/>
          <a:p>
            <a:r>
              <a:rPr lang="ru-RU" b="1" dirty="0" err="1"/>
              <a:t>Громадянське</a:t>
            </a:r>
            <a:r>
              <a:rPr lang="ru-RU" b="1" dirty="0"/>
              <a:t> </a:t>
            </a:r>
            <a:r>
              <a:rPr lang="ru-RU" b="1" dirty="0" err="1"/>
              <a:t>суспільство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652120" y="4176528"/>
            <a:ext cx="3168352" cy="1672209"/>
          </a:xfrm>
        </p:spPr>
        <p:txBody>
          <a:bodyPr>
            <a:noAutofit/>
          </a:bodyPr>
          <a:lstStyle/>
          <a:p>
            <a:pPr algn="r"/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Підготували</a:t>
            </a:r>
          </a:p>
          <a:p>
            <a:pPr algn="r"/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Коваль Максим</a:t>
            </a:r>
          </a:p>
          <a:p>
            <a:pPr algn="r"/>
            <a:r>
              <a:rPr lang="uk-UA" sz="3200" dirty="0" err="1" smtClean="0">
                <a:solidFill>
                  <a:schemeClr val="bg2">
                    <a:lumMod val="25000"/>
                  </a:schemeClr>
                </a:solidFill>
              </a:rPr>
              <a:t>Левченко</a:t>
            </a:r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 Олег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122" name="Picture 2" descr="C:\Users\Администратор\Desktop\загруженное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48880"/>
            <a:ext cx="4905810" cy="3674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44208" y="1844824"/>
            <a:ext cx="2448272" cy="244827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8748464" cy="1143000"/>
          </a:xfrm>
        </p:spPr>
        <p:txBody>
          <a:bodyPr>
            <a:normAutofit fontScale="90000"/>
          </a:bodyPr>
          <a:lstStyle/>
          <a:p>
            <a:r>
              <a:rPr lang="ru-RU" sz="3600" dirty="0" err="1" smtClean="0">
                <a:solidFill>
                  <a:schemeClr val="bg2">
                    <a:lumMod val="25000"/>
                  </a:schemeClr>
                </a:solidFill>
              </a:rPr>
              <a:t>Структурні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bg2">
                    <a:lumMod val="25000"/>
                  </a:schemeClr>
                </a:solidFill>
              </a:rPr>
              <a:t>елементи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bg2">
                    <a:lumMod val="25000"/>
                  </a:schemeClr>
                </a:solidFill>
              </a:rPr>
              <a:t>громадянського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bg2">
                    <a:lumMod val="25000"/>
                  </a:schemeClr>
                </a:solidFill>
              </a:rPr>
              <a:t>суспільства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bg2">
                    <a:lumMod val="25000"/>
                  </a:schemeClr>
                </a:solidFill>
              </a:rPr>
              <a:t>мають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bg2">
                    <a:lumMod val="25000"/>
                  </a:schemeClr>
                </a:solidFill>
              </a:rPr>
              <a:t>відповідати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bg2">
                    <a:lumMod val="25000"/>
                  </a:schemeClr>
                </a:solidFill>
              </a:rPr>
              <a:t>певним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bg2">
                    <a:lumMod val="25000"/>
                  </a:schemeClr>
                </a:solidFill>
              </a:rPr>
              <a:t>вимогам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  <a:t>: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772816"/>
            <a:ext cx="61926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1</a:t>
            </a:r>
            <a:r>
              <a:rPr lang="ru-RU" sz="2400" dirty="0"/>
              <a:t>. </a:t>
            </a:r>
            <a:r>
              <a:rPr lang="ru-RU" sz="2400" dirty="0" err="1"/>
              <a:t>Економічна</a:t>
            </a:r>
            <a:r>
              <a:rPr lang="ru-RU" sz="2400" dirty="0"/>
              <a:t> система </a:t>
            </a:r>
            <a:r>
              <a:rPr lang="ru-RU" sz="2400" dirty="0" err="1"/>
              <a:t>діє</a:t>
            </a:r>
            <a:r>
              <a:rPr lang="ru-RU" sz="2400" dirty="0"/>
              <a:t> за принципами </a:t>
            </a:r>
            <a:r>
              <a:rPr lang="ru-RU" sz="2400" dirty="0" err="1"/>
              <a:t>самоорганізації</a:t>
            </a:r>
            <a:r>
              <a:rPr lang="ru-RU" sz="2400" dirty="0"/>
              <a:t>, </a:t>
            </a:r>
            <a:r>
              <a:rPr lang="ru-RU" sz="2400" dirty="0" err="1"/>
              <a:t>саморегулювання</a:t>
            </a:r>
            <a:r>
              <a:rPr lang="ru-RU" sz="2400" dirty="0"/>
              <a:t> та </a:t>
            </a:r>
            <a:r>
              <a:rPr lang="ru-RU" sz="2400" dirty="0" err="1"/>
              <a:t>самоуправління</a:t>
            </a:r>
            <a:r>
              <a:rPr lang="ru-RU" sz="2400" dirty="0"/>
              <a:t>;</a:t>
            </a:r>
          </a:p>
          <a:p>
            <a:r>
              <a:rPr lang="ru-RU" sz="2400" dirty="0"/>
              <a:t>2. </a:t>
            </a:r>
            <a:r>
              <a:rPr lang="ru-RU" sz="2400" dirty="0" err="1"/>
              <a:t>Соціальна</a:t>
            </a:r>
            <a:r>
              <a:rPr lang="ru-RU" sz="2400" dirty="0"/>
              <a:t> система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чітко</a:t>
            </a:r>
            <a:r>
              <a:rPr lang="ru-RU" sz="2400" dirty="0"/>
              <a:t> </a:t>
            </a:r>
            <a:r>
              <a:rPr lang="ru-RU" sz="2400" dirty="0" err="1"/>
              <a:t>виражене</a:t>
            </a:r>
            <a:r>
              <a:rPr lang="ru-RU" sz="2400" dirty="0"/>
              <a:t> </a:t>
            </a:r>
            <a:r>
              <a:rPr lang="ru-RU" sz="2400" dirty="0" err="1"/>
              <a:t>структурне</a:t>
            </a:r>
            <a:r>
              <a:rPr lang="ru-RU" sz="2400" dirty="0"/>
              <a:t> </a:t>
            </a:r>
            <a:r>
              <a:rPr lang="ru-RU" sz="2400" dirty="0" err="1"/>
              <a:t>оформлення</a:t>
            </a:r>
            <a:r>
              <a:rPr lang="ru-RU" sz="2400" dirty="0"/>
              <a:t>;</a:t>
            </a:r>
          </a:p>
          <a:p>
            <a:r>
              <a:rPr lang="ru-RU" sz="2400" dirty="0"/>
              <a:t>3. </a:t>
            </a:r>
            <a:r>
              <a:rPr lang="ru-RU" sz="2400" dirty="0" err="1"/>
              <a:t>Політична</a:t>
            </a:r>
            <a:r>
              <a:rPr lang="ru-RU" sz="2400" dirty="0"/>
              <a:t> система </a:t>
            </a:r>
            <a:r>
              <a:rPr lang="ru-RU" sz="2400" dirty="0" err="1"/>
              <a:t>виступає</a:t>
            </a:r>
            <a:r>
              <a:rPr lang="ru-RU" sz="2400" dirty="0"/>
              <a:t>, </a:t>
            </a:r>
            <a:r>
              <a:rPr lang="ru-RU" sz="2400" dirty="0" err="1"/>
              <a:t>з</a:t>
            </a:r>
            <a:r>
              <a:rPr lang="ru-RU" sz="2400" dirty="0"/>
              <a:t> одного боку, в </a:t>
            </a:r>
            <a:r>
              <a:rPr lang="ru-RU" sz="2400" dirty="0" err="1"/>
              <a:t>формі</a:t>
            </a:r>
            <a:r>
              <a:rPr lang="ru-RU" sz="2400" dirty="0"/>
              <a:t> </a:t>
            </a:r>
            <a:r>
              <a:rPr lang="ru-RU" sz="2400" dirty="0" err="1"/>
              <a:t>механізму</a:t>
            </a:r>
            <a:r>
              <a:rPr lang="ru-RU" sz="2400" dirty="0"/>
              <a:t> </a:t>
            </a:r>
            <a:r>
              <a:rPr lang="ru-RU" sz="2400" dirty="0" err="1"/>
              <a:t>узгодження</a:t>
            </a:r>
            <a:r>
              <a:rPr lang="ru-RU" sz="2400" dirty="0"/>
              <a:t> </a:t>
            </a:r>
            <a:r>
              <a:rPr lang="ru-RU" sz="2400" dirty="0" err="1"/>
              <a:t>соціальних</a:t>
            </a:r>
            <a:r>
              <a:rPr lang="ru-RU" sz="2400" dirty="0"/>
              <a:t> </a:t>
            </a:r>
            <a:r>
              <a:rPr lang="ru-RU" sz="2400" dirty="0" err="1"/>
              <a:t>інтересів</a:t>
            </a:r>
            <a:r>
              <a:rPr lang="ru-RU" sz="2400" dirty="0"/>
              <a:t> у </a:t>
            </a:r>
            <a:r>
              <a:rPr lang="ru-RU" sz="2400" dirty="0" err="1"/>
              <a:t>суспільстві</a:t>
            </a:r>
            <a:r>
              <a:rPr lang="ru-RU" sz="2400" dirty="0"/>
              <a:t>, а,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іншого</a:t>
            </a:r>
            <a:r>
              <a:rPr lang="ru-RU" sz="2400" dirty="0"/>
              <a:t> — як </a:t>
            </a:r>
            <a:r>
              <a:rPr lang="ru-RU" sz="2400" dirty="0" err="1"/>
              <a:t>найбільш</a:t>
            </a:r>
            <a:r>
              <a:rPr lang="ru-RU" sz="2400" dirty="0"/>
              <a:t> </a:t>
            </a:r>
            <a:r>
              <a:rPr lang="ru-RU" sz="2400" dirty="0" err="1"/>
              <a:t>повне</a:t>
            </a:r>
            <a:r>
              <a:rPr lang="ru-RU" sz="2400" dirty="0"/>
              <a:t> </a:t>
            </a:r>
            <a:r>
              <a:rPr lang="ru-RU" sz="2400" dirty="0" err="1"/>
              <a:t>вираження</a:t>
            </a:r>
            <a:r>
              <a:rPr lang="ru-RU" sz="2400" dirty="0"/>
              <a:t> </a:t>
            </a:r>
            <a:r>
              <a:rPr lang="ru-RU" sz="2400" dirty="0" err="1"/>
              <a:t>загального</a:t>
            </a:r>
            <a:r>
              <a:rPr lang="ru-RU" sz="2400" dirty="0"/>
              <a:t> </a:t>
            </a:r>
            <a:r>
              <a:rPr lang="ru-RU" sz="2400" dirty="0" err="1"/>
              <a:t>національного</a:t>
            </a:r>
            <a:r>
              <a:rPr lang="ru-RU" sz="2400" dirty="0"/>
              <a:t> </a:t>
            </a:r>
            <a:r>
              <a:rPr lang="ru-RU" sz="2400" dirty="0" err="1"/>
              <a:t>інтересу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252728"/>
          </a:xfrm>
        </p:spPr>
        <p:txBody>
          <a:bodyPr>
            <a:noAutofit/>
          </a:bodyPr>
          <a:lstStyle/>
          <a:p>
            <a:r>
              <a:rPr lang="uk-UA" sz="9600" dirty="0" smtClean="0">
                <a:solidFill>
                  <a:schemeClr val="bg2">
                    <a:lumMod val="25000"/>
                  </a:schemeClr>
                </a:solidFill>
              </a:rPr>
              <a:t>Дякую за увагу!</a:t>
            </a:r>
            <a:endParaRPr lang="ru-RU" sz="96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821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997152"/>
          </a:xfrm>
        </p:spPr>
        <p:txBody>
          <a:bodyPr>
            <a:noAutofit/>
          </a:bodyPr>
          <a:lstStyle/>
          <a:p>
            <a:r>
              <a:rPr lang="ru-RU" sz="2200" dirty="0"/>
              <a:t>є </a:t>
            </a:r>
            <a:r>
              <a:rPr lang="ru-RU" sz="2200" dirty="0" err="1"/>
              <a:t>сукупністю</a:t>
            </a:r>
            <a:r>
              <a:rPr lang="ru-RU" sz="2200" dirty="0"/>
              <a:t> </a:t>
            </a:r>
            <a:r>
              <a:rPr lang="ru-RU" sz="2200" dirty="0" err="1"/>
              <a:t>міжособових</a:t>
            </a:r>
            <a:r>
              <a:rPr lang="ru-RU" sz="2200" dirty="0"/>
              <a:t> </a:t>
            </a:r>
            <a:r>
              <a:rPr lang="ru-RU" sz="2200" dirty="0" err="1"/>
              <a:t>відносин</a:t>
            </a:r>
            <a:r>
              <a:rPr lang="ru-RU" sz="2200" dirty="0"/>
              <a:t> і </a:t>
            </a:r>
            <a:r>
              <a:rPr lang="ru-RU" sz="2200" dirty="0" err="1"/>
              <a:t>сімейних</a:t>
            </a:r>
            <a:r>
              <a:rPr lang="ru-RU" sz="2200" dirty="0"/>
              <a:t>, </a:t>
            </a:r>
            <a:r>
              <a:rPr lang="ru-RU" sz="2200" dirty="0" err="1"/>
              <a:t>суспільних</a:t>
            </a:r>
            <a:r>
              <a:rPr lang="ru-RU" sz="2200" dirty="0"/>
              <a:t>, </a:t>
            </a:r>
            <a:r>
              <a:rPr lang="ru-RU" sz="2200" dirty="0" err="1"/>
              <a:t>економічних</a:t>
            </a:r>
            <a:r>
              <a:rPr lang="ru-RU" sz="2200" dirty="0"/>
              <a:t>, </a:t>
            </a:r>
            <a:r>
              <a:rPr lang="ru-RU" sz="2200" dirty="0" err="1"/>
              <a:t>культурних</a:t>
            </a:r>
            <a:r>
              <a:rPr lang="ru-RU" sz="2200" dirty="0"/>
              <a:t>, </a:t>
            </a:r>
            <a:r>
              <a:rPr lang="ru-RU" sz="2200" dirty="0" err="1"/>
              <a:t>релігійних</a:t>
            </a:r>
            <a:r>
              <a:rPr lang="ru-RU" sz="2200" dirty="0"/>
              <a:t> і </a:t>
            </a:r>
            <a:r>
              <a:rPr lang="ru-RU" sz="2200" dirty="0" err="1"/>
              <a:t>інших</a:t>
            </a:r>
            <a:r>
              <a:rPr lang="ru-RU" sz="2200" dirty="0"/>
              <a:t> структур, </a:t>
            </a:r>
            <a:r>
              <a:rPr lang="ru-RU" sz="2200" dirty="0" err="1"/>
              <a:t>які</a:t>
            </a:r>
            <a:r>
              <a:rPr lang="ru-RU" sz="2200" dirty="0"/>
              <a:t> </a:t>
            </a:r>
            <a:r>
              <a:rPr lang="ru-RU" sz="2200" dirty="0" err="1"/>
              <a:t>розвиваються</a:t>
            </a:r>
            <a:r>
              <a:rPr lang="ru-RU" sz="2200" dirty="0"/>
              <a:t> в </a:t>
            </a:r>
            <a:r>
              <a:rPr lang="ru-RU" sz="2200" dirty="0" err="1"/>
              <a:t>суспільстві</a:t>
            </a:r>
            <a:r>
              <a:rPr lang="ru-RU" sz="2200" dirty="0"/>
              <a:t> </a:t>
            </a:r>
            <a:r>
              <a:rPr lang="ru-RU" sz="2200" dirty="0" err="1"/>
              <a:t>зовні</a:t>
            </a:r>
            <a:r>
              <a:rPr lang="ru-RU" sz="2200" dirty="0"/>
              <a:t> </a:t>
            </a:r>
            <a:r>
              <a:rPr lang="ru-RU" sz="2200" dirty="0" err="1" smtClean="0"/>
              <a:t>кордонів</a:t>
            </a:r>
            <a:r>
              <a:rPr lang="ru-RU" sz="2200" dirty="0" smtClean="0"/>
              <a:t> </a:t>
            </a:r>
            <a:r>
              <a:rPr lang="ru-RU" sz="2200" dirty="0"/>
              <a:t>і без </a:t>
            </a:r>
            <a:r>
              <a:rPr lang="ru-RU" sz="2200" dirty="0" err="1"/>
              <a:t>втручання</a:t>
            </a:r>
            <a:r>
              <a:rPr lang="ru-RU" sz="2200" dirty="0"/>
              <a:t> </a:t>
            </a:r>
            <a:r>
              <a:rPr lang="ru-RU" sz="2200" dirty="0" err="1"/>
              <a:t>держави</a:t>
            </a:r>
            <a:r>
              <a:rPr lang="ru-RU" sz="2200" dirty="0" smtClean="0"/>
              <a:t>.   </a:t>
            </a:r>
            <a:br>
              <a:rPr lang="ru-RU" sz="2200" dirty="0" smtClean="0"/>
            </a:br>
            <a:endParaRPr lang="ru-RU" sz="2200" dirty="0" smtClean="0"/>
          </a:p>
          <a:p>
            <a:r>
              <a:rPr lang="ru-RU" sz="2200" dirty="0" err="1"/>
              <a:t>предстає</a:t>
            </a:r>
            <a:r>
              <a:rPr lang="ru-RU" sz="2200" dirty="0"/>
              <a:t> у </a:t>
            </a:r>
            <a:r>
              <a:rPr lang="ru-RU" sz="2200" dirty="0" err="1"/>
              <a:t>вигляді</a:t>
            </a:r>
            <a:r>
              <a:rPr lang="ru-RU" sz="2200" dirty="0"/>
              <a:t> </a:t>
            </a:r>
            <a:r>
              <a:rPr lang="ru-RU" sz="2200" dirty="0" err="1"/>
              <a:t>соціального</a:t>
            </a:r>
            <a:r>
              <a:rPr lang="ru-RU" sz="2200" dirty="0"/>
              <a:t>, </a:t>
            </a:r>
            <a:r>
              <a:rPr lang="ru-RU" sz="2200" dirty="0" err="1"/>
              <a:t>економічного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культурного простору, в </a:t>
            </a:r>
            <a:r>
              <a:rPr lang="ru-RU" sz="2200" dirty="0" err="1"/>
              <a:t>якому</a:t>
            </a:r>
            <a:r>
              <a:rPr lang="ru-RU" sz="2200" dirty="0"/>
              <a:t> </a:t>
            </a:r>
            <a:r>
              <a:rPr lang="ru-RU" sz="2200" dirty="0" err="1"/>
              <a:t>взаємодіють</a:t>
            </a:r>
            <a:r>
              <a:rPr lang="ru-RU" sz="2200" dirty="0"/>
              <a:t> </a:t>
            </a:r>
            <a:r>
              <a:rPr lang="ru-RU" sz="2200" dirty="0" err="1"/>
              <a:t>вільні</a:t>
            </a:r>
            <a:r>
              <a:rPr lang="ru-RU" sz="2200" dirty="0"/>
              <a:t> </a:t>
            </a:r>
            <a:r>
              <a:rPr lang="ru-RU" sz="2200" dirty="0" err="1"/>
              <a:t>індивіди</a:t>
            </a:r>
            <a:r>
              <a:rPr lang="ru-RU" sz="2200" dirty="0"/>
              <a:t>, </a:t>
            </a:r>
            <a:r>
              <a:rPr lang="ru-RU" sz="2200" dirty="0" err="1"/>
              <a:t>реалізовуючі</a:t>
            </a:r>
            <a:r>
              <a:rPr lang="ru-RU" sz="2200" dirty="0"/>
              <a:t> </a:t>
            </a:r>
            <a:r>
              <a:rPr lang="ru-RU" sz="2200" dirty="0" err="1"/>
              <a:t>приватні</a:t>
            </a:r>
            <a:r>
              <a:rPr lang="ru-RU" sz="2200" dirty="0"/>
              <a:t> </a:t>
            </a:r>
            <a:r>
              <a:rPr lang="ru-RU" sz="2200" dirty="0" err="1"/>
              <a:t>інтереси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здійснюючі</a:t>
            </a:r>
            <a:r>
              <a:rPr lang="ru-RU" sz="2200" dirty="0"/>
              <a:t> </a:t>
            </a:r>
            <a:r>
              <a:rPr lang="ru-RU" sz="2200" dirty="0" err="1"/>
              <a:t>індивідуальний</a:t>
            </a:r>
            <a:r>
              <a:rPr lang="ru-RU" sz="2200" dirty="0"/>
              <a:t> </a:t>
            </a:r>
            <a:r>
              <a:rPr lang="ru-RU" sz="2200" dirty="0" err="1"/>
              <a:t>вибір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endParaRPr lang="ru-RU" sz="2200" dirty="0" smtClean="0"/>
          </a:p>
          <a:p>
            <a:r>
              <a:rPr lang="ru-RU" sz="2200" dirty="0"/>
              <a:t> </a:t>
            </a:r>
            <a:r>
              <a:rPr lang="ru-RU" sz="2200" dirty="0" err="1"/>
              <a:t>це</a:t>
            </a:r>
            <a:r>
              <a:rPr lang="ru-RU" sz="2200" dirty="0"/>
              <a:t> сфера </a:t>
            </a:r>
            <a:r>
              <a:rPr lang="ru-RU" sz="2200" dirty="0" err="1"/>
              <a:t>недержавних</a:t>
            </a:r>
            <a:r>
              <a:rPr lang="ru-RU" sz="2200" dirty="0"/>
              <a:t> </a:t>
            </a:r>
            <a:r>
              <a:rPr lang="ru-RU" sz="2200" dirty="0" err="1"/>
              <a:t>суспільних</a:t>
            </a:r>
            <a:r>
              <a:rPr lang="ru-RU" sz="2200" dirty="0"/>
              <a:t> </a:t>
            </a:r>
            <a:r>
              <a:rPr lang="ru-RU" sz="2200" dirty="0" err="1"/>
              <a:t>інститутів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відносин</a:t>
            </a:r>
            <a:r>
              <a:rPr lang="ru-RU" sz="2200" dirty="0"/>
              <a:t>, </a:t>
            </a:r>
            <a:r>
              <a:rPr lang="ru-RU" sz="2200" dirty="0" err="1"/>
              <a:t>сфера</a:t>
            </a:r>
            <a:r>
              <a:rPr lang="ru-RU" sz="2200" dirty="0"/>
              <a:t> </a:t>
            </a:r>
            <a:r>
              <a:rPr lang="ru-RU" sz="2200" dirty="0" err="1"/>
              <a:t>непримусової</a:t>
            </a:r>
            <a:r>
              <a:rPr lang="ru-RU" sz="2200" dirty="0"/>
              <a:t> </a:t>
            </a:r>
            <a:r>
              <a:rPr lang="ru-RU" sz="2200" dirty="0" err="1"/>
              <a:t>людської</a:t>
            </a:r>
            <a:r>
              <a:rPr lang="ru-RU" sz="2200" dirty="0"/>
              <a:t> </a:t>
            </a:r>
            <a:r>
              <a:rPr lang="ru-RU" sz="2200" dirty="0" err="1"/>
              <a:t>солідарності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endParaRPr lang="ru-RU" sz="2200" dirty="0" smtClean="0"/>
          </a:p>
          <a:p>
            <a:r>
              <a:rPr lang="ru-RU" sz="2200" dirty="0" err="1"/>
              <a:t>це</a:t>
            </a:r>
            <a:r>
              <a:rPr lang="ru-RU" sz="2200" dirty="0"/>
              <a:t> сфера </a:t>
            </a:r>
            <a:r>
              <a:rPr lang="ru-RU" sz="2200" dirty="0" err="1"/>
              <a:t>самовиявлення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реалізації</a:t>
            </a:r>
            <a:r>
              <a:rPr lang="ru-RU" sz="2200" dirty="0"/>
              <a:t> потреб та </a:t>
            </a:r>
            <a:r>
              <a:rPr lang="ru-RU" sz="2200" dirty="0" err="1"/>
              <a:t>інтересів</a:t>
            </a:r>
            <a:r>
              <a:rPr lang="ru-RU" sz="2200" dirty="0"/>
              <a:t> </a:t>
            </a:r>
            <a:r>
              <a:rPr lang="ru-RU" sz="2200" dirty="0" err="1"/>
              <a:t>вільних</a:t>
            </a:r>
            <a:r>
              <a:rPr lang="ru-RU" sz="2200" dirty="0"/>
              <a:t> </a:t>
            </a:r>
            <a:r>
              <a:rPr lang="ru-RU" sz="2200" dirty="0" err="1"/>
              <a:t>індивідів</a:t>
            </a:r>
            <a:r>
              <a:rPr lang="ru-RU" sz="2200" dirty="0"/>
              <a:t> через систему </a:t>
            </a:r>
            <a:r>
              <a:rPr lang="ru-RU" sz="2200" dirty="0" err="1"/>
              <a:t>відносин</a:t>
            </a:r>
            <a:r>
              <a:rPr lang="ru-RU" sz="2200" dirty="0"/>
              <a:t> (</a:t>
            </a:r>
            <a:r>
              <a:rPr lang="ru-RU" sz="2200" dirty="0" err="1"/>
              <a:t>економічних</a:t>
            </a:r>
            <a:r>
              <a:rPr lang="ru-RU" sz="2200" dirty="0"/>
              <a:t>, </a:t>
            </a:r>
            <a:r>
              <a:rPr lang="ru-RU" sz="2200" dirty="0" err="1"/>
              <a:t>соціальних</a:t>
            </a:r>
            <a:r>
              <a:rPr lang="ru-RU" sz="2200" dirty="0"/>
              <a:t>, </a:t>
            </a:r>
            <a:r>
              <a:rPr lang="ru-RU" sz="2200" dirty="0" err="1"/>
              <a:t>релігійних</a:t>
            </a:r>
            <a:r>
              <a:rPr lang="ru-RU" sz="2200" dirty="0"/>
              <a:t>, </a:t>
            </a:r>
            <a:r>
              <a:rPr lang="ru-RU" sz="2200" dirty="0" err="1"/>
              <a:t>національних</a:t>
            </a:r>
            <a:r>
              <a:rPr lang="ru-RU" sz="2200" dirty="0"/>
              <a:t>, </a:t>
            </a:r>
            <a:r>
              <a:rPr lang="ru-RU" sz="2200" dirty="0" err="1"/>
              <a:t>духовних</a:t>
            </a:r>
            <a:r>
              <a:rPr lang="ru-RU" sz="2200" dirty="0"/>
              <a:t>, </a:t>
            </a:r>
            <a:r>
              <a:rPr lang="ru-RU" sz="2200" dirty="0" err="1"/>
              <a:t>культурних</a:t>
            </a:r>
            <a:r>
              <a:rPr lang="ru-RU" sz="2200" dirty="0"/>
              <a:t>).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164288" cy="1143000"/>
          </a:xfrm>
        </p:spPr>
        <p:txBody>
          <a:bodyPr>
            <a:normAutofit/>
          </a:bodyPr>
          <a:lstStyle/>
          <a:p>
            <a:r>
              <a:rPr lang="ru-RU" sz="3600" b="1" dirty="0" err="1"/>
              <a:t>Громадянське</a:t>
            </a:r>
            <a:r>
              <a:rPr lang="ru-RU" sz="3600" b="1" dirty="0"/>
              <a:t> </a:t>
            </a:r>
            <a:r>
              <a:rPr lang="ru-RU" sz="3600" b="1" dirty="0" err="1" smtClean="0"/>
              <a:t>суспільство</a:t>
            </a:r>
            <a:r>
              <a:rPr lang="ru-RU" sz="3600" b="1" dirty="0" smtClean="0"/>
              <a:t>:</a:t>
            </a:r>
            <a:endParaRPr lang="ru-RU" sz="3600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дминистратор\Desktop\83._image0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188640"/>
            <a:ext cx="6672831" cy="6533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9544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5724128" cy="4896544"/>
          </a:xfrm>
        </p:spPr>
        <p:txBody>
          <a:bodyPr>
            <a:normAutofit/>
          </a:bodyPr>
          <a:lstStyle/>
          <a:p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громадянського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</a:t>
            </a:r>
            <a:r>
              <a:rPr lang="ru-RU" dirty="0" err="1"/>
              <a:t>пов’язується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появою</a:t>
            </a:r>
            <a:r>
              <a:rPr lang="ru-RU" dirty="0"/>
              <a:t> </a:t>
            </a:r>
            <a:r>
              <a:rPr lang="ru-RU" dirty="0" err="1"/>
              <a:t>громадянина</a:t>
            </a:r>
            <a:r>
              <a:rPr lang="ru-RU" dirty="0"/>
              <a:t> як </a:t>
            </a:r>
            <a:r>
              <a:rPr lang="ru-RU" dirty="0" err="1"/>
              <a:t>самостійного</a:t>
            </a:r>
            <a:r>
              <a:rPr lang="ru-RU" dirty="0"/>
              <a:t>, </a:t>
            </a:r>
            <a:r>
              <a:rPr lang="ru-RU" dirty="0" err="1"/>
              <a:t>індивідуального</a:t>
            </a:r>
            <a:r>
              <a:rPr lang="ru-RU" dirty="0"/>
              <a:t> члена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усвідомлює</a:t>
            </a:r>
            <a:r>
              <a:rPr lang="ru-RU" dirty="0"/>
              <a:t> себе таким, </a:t>
            </a:r>
            <a:r>
              <a:rPr lang="ru-RU" dirty="0" err="1"/>
              <a:t>наділений</a:t>
            </a:r>
            <a:r>
              <a:rPr lang="ru-RU" dirty="0"/>
              <a:t> </a:t>
            </a:r>
            <a:r>
              <a:rPr lang="ru-RU" dirty="0" err="1"/>
              <a:t>певним</a:t>
            </a:r>
            <a:r>
              <a:rPr lang="ru-RU" dirty="0"/>
              <a:t> комплексом </a:t>
            </a:r>
            <a:r>
              <a:rPr lang="ru-RU" dirty="0" err="1"/>
              <a:t>невідчужуваних</a:t>
            </a:r>
            <a:r>
              <a:rPr lang="ru-RU" dirty="0"/>
              <a:t> прав </a:t>
            </a:r>
            <a:r>
              <a:rPr lang="ru-RU" dirty="0" err="1"/>
              <a:t>і</a:t>
            </a:r>
            <a:r>
              <a:rPr lang="ru-RU" dirty="0"/>
              <a:t> свобод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перед </a:t>
            </a:r>
            <a:r>
              <a:rPr lang="ru-RU" dirty="0" err="1"/>
              <a:t>суспільством</a:t>
            </a:r>
            <a:r>
              <a:rPr lang="ru-RU" dirty="0"/>
              <a:t> за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ТЕОРІЯ ГРОМАДЯНСЬКОГО СУСПІЛЬСТВА.</a:t>
            </a:r>
          </a:p>
        </p:txBody>
      </p:sp>
      <p:pic>
        <p:nvPicPr>
          <p:cNvPr id="4" name="Содержимое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1988840"/>
            <a:ext cx="3131840" cy="3131840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дминистратор\Desktop\83._image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32656"/>
            <a:ext cx="6087047" cy="620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56317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Desktop\загруженно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80728"/>
            <a:ext cx="7984729" cy="519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886612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img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5062" y="4869160"/>
            <a:ext cx="8244646" cy="198884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571184" cy="634082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</a:rPr>
              <a:t>Головні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</a:rPr>
              <a:t>ознаки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</a:rPr>
              <a:t>громадянського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</a:rPr>
              <a:t>суспільства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: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48680"/>
            <a:ext cx="9144000" cy="4909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розмежування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компетенції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держави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суспільства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незалежність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інститутів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громадянського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суспільства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від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держави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в рамках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своєї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компетенції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демократія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плюралізм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політичній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сфері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ринкова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економіка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, основу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якої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складають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недержавні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підприємства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середній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клас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як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соціальна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основа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громадянського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суспільства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правова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держава,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пріоритет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прав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свобод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індивіда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перед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інтересами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держави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ідеологічний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політичний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плюралізм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свобода слова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засобів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масової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інформації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 descr="http://lib.mdpu.org.ua/e-book/politologiya/eBook/modul_1/1x1.gif"/>
          <p:cNvSpPr>
            <a:spLocks noChangeAspect="1" noChangeArrowheads="1"/>
          </p:cNvSpPr>
          <p:nvPr/>
        </p:nvSpPr>
        <p:spPr bwMode="auto">
          <a:xfrm>
            <a:off x="138113" y="-892175"/>
            <a:ext cx="190500" cy="76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дминистратор\Desktop\83._image0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32656"/>
            <a:ext cx="6120680" cy="6355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231336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177</TotalTime>
  <Words>165</Words>
  <Application>Microsoft Office PowerPoint</Application>
  <PresentationFormat>Экран 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Громадянське суспільство</vt:lpstr>
      <vt:lpstr>Громадянське суспільство:</vt:lpstr>
      <vt:lpstr>Презентация PowerPoint</vt:lpstr>
      <vt:lpstr>ТЕОРІЯ ГРОМАДЯНСЬКОГО СУСПІЛЬСТВА.</vt:lpstr>
      <vt:lpstr>Презентация PowerPoint</vt:lpstr>
      <vt:lpstr>Презентация PowerPoint</vt:lpstr>
      <vt:lpstr>Презентация PowerPoint</vt:lpstr>
      <vt:lpstr>Головні ознаки громадянського суспільства:</vt:lpstr>
      <vt:lpstr>Презентация PowerPoint</vt:lpstr>
      <vt:lpstr>Структурні елементи громадянського суспільства мають відповідати певним вимогам: 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Громадянське суспільство</dc:title>
  <dc:creator>Катя</dc:creator>
  <cp:lastModifiedBy>Admin</cp:lastModifiedBy>
  <cp:revision>13</cp:revision>
  <dcterms:created xsi:type="dcterms:W3CDTF">2013-10-23T17:00:58Z</dcterms:created>
  <dcterms:modified xsi:type="dcterms:W3CDTF">2014-03-31T19:28:14Z</dcterms:modified>
</cp:coreProperties>
</file>