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3096378-DB29-4B80-90BE-11B10E732BD4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9D3698-52B4-42A2-A938-298D8A7AD7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895732"/>
          </a:xfrm>
        </p:spPr>
        <p:txBody>
          <a:bodyPr/>
          <a:lstStyle/>
          <a:p>
            <a:pPr algn="ctr"/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>Сєров </a:t>
            </a:r>
            <a:r>
              <a:rPr lang="uk-UA" b="0" dirty="0" smtClean="0"/>
              <a:t>Валентин Олександрович</a:t>
            </a:r>
            <a:br>
              <a:rPr lang="uk-UA" b="0" dirty="0" smtClean="0"/>
            </a:br>
            <a:r>
              <a:rPr lang="uk-UA" b="0" dirty="0" smtClean="0"/>
              <a:t>та </a:t>
            </a:r>
            <a:br>
              <a:rPr lang="uk-UA" b="0" dirty="0" smtClean="0"/>
            </a:br>
            <a:r>
              <a:rPr lang="uk-UA" b="0" dirty="0" smtClean="0"/>
              <a:t>Левітан </a:t>
            </a:r>
            <a:r>
              <a:rPr lang="uk-UA" b="0" dirty="0" err="1" smtClean="0"/>
              <a:t>Ісаак</a:t>
            </a:r>
            <a:r>
              <a:rPr lang="uk-UA" b="0" dirty="0" smtClean="0"/>
              <a:t> Ілліч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5643578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Робота</a:t>
            </a:r>
          </a:p>
          <a:p>
            <a:r>
              <a:rPr lang="uk-UA" dirty="0" smtClean="0"/>
              <a:t>Учениці 11 класу</a:t>
            </a:r>
          </a:p>
          <a:p>
            <a:r>
              <a:rPr lang="uk-UA" dirty="0" err="1" smtClean="0"/>
              <a:t>Саєнко</a:t>
            </a:r>
            <a:r>
              <a:rPr lang="uk-UA" dirty="0" smtClean="0"/>
              <a:t> Ольги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500570"/>
            <a:ext cx="6758006" cy="1857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                    Левітан                                               Сєров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              </a:t>
            </a:r>
            <a:r>
              <a:rPr lang="uk-UA" sz="2000" dirty="0" err="1" smtClean="0">
                <a:latin typeface="Monotype Corsiva" pitchFamily="66" charset="0"/>
              </a:rPr>
              <a:t>Ісаак</a:t>
            </a:r>
            <a:r>
              <a:rPr lang="uk-UA" sz="2000" dirty="0" smtClean="0">
                <a:latin typeface="Monotype Corsiva" pitchFamily="66" charset="0"/>
              </a:rPr>
              <a:t>    Ілліч                                  Валентин Олександрович        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3554" name="Picture 2" descr="http://upload.wikimedia.org/wikipedia/commons/thumb/e/ef/Isaac_Levitan_selfportrait1880.jpg/300px-Isaac_Levitan_selfportrait18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2857500" cy="386715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6500826" y="2571744"/>
            <a:ext cx="1166770" cy="39176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556" name="Picture 4" descr="Walentin Aleksandrovich Serov Self-Portrait, 1880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00042"/>
            <a:ext cx="3013789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upload.wikimedia.org/wikipedia/commons/thumb/d/d9/Walentin_Aleksandrovich_Serov_Self-Portrait%2C_1883.jpg/91px-Walentin_Aleksandrovich_Serov_Self-Portrait%2C_18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396142"/>
            <a:ext cx="1866907" cy="24618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/>
          <a:lstStyle/>
          <a:p>
            <a:r>
              <a:rPr lang="uk-UA" dirty="0" smtClean="0"/>
              <a:t>Левітан                   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                Жанр</a:t>
            </a:r>
          </a:p>
          <a:p>
            <a:pPr>
              <a:buNone/>
            </a:pPr>
            <a:r>
              <a:rPr lang="uk-UA" dirty="0" smtClean="0"/>
              <a:t>*пейзаж                                 *портрет       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(жанр в образотворчому               (мальоване, скульптурне  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м</a:t>
            </a:r>
            <a:r>
              <a:rPr lang="uk-UA" dirty="0" smtClean="0">
                <a:latin typeface="Monotype Corsiva" pitchFamily="66" charset="0"/>
              </a:rPr>
              <a:t>истецтві,  в якому об</a:t>
            </a:r>
            <a:r>
              <a:rPr lang="en-US" dirty="0" smtClean="0">
                <a:latin typeface="Monotype Corsiva" pitchFamily="66" charset="0"/>
              </a:rPr>
              <a:t>’</a:t>
            </a:r>
            <a:r>
              <a:rPr lang="uk-UA" dirty="0" err="1" smtClean="0">
                <a:latin typeface="Monotype Corsiva" pitchFamily="66" charset="0"/>
              </a:rPr>
              <a:t>єктом</a:t>
            </a:r>
            <a:r>
              <a:rPr lang="uk-UA" dirty="0" smtClean="0">
                <a:latin typeface="Monotype Corsiva" pitchFamily="66" charset="0"/>
              </a:rPr>
              <a:t>      або фотографічне  </a:t>
            </a:r>
            <a:r>
              <a:rPr lang="uk-UA" dirty="0" err="1" smtClean="0">
                <a:latin typeface="Monotype Corsiva" pitchFamily="66" charset="0"/>
              </a:rPr>
              <a:t>зобра-</a:t>
            </a: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dirty="0" err="1" smtClean="0">
                <a:latin typeface="Monotype Corsiva" pitchFamily="66" charset="0"/>
              </a:rPr>
              <a:t>з</a:t>
            </a:r>
            <a:r>
              <a:rPr lang="uk-UA" dirty="0" err="1" smtClean="0">
                <a:latin typeface="Monotype Corsiva" pitchFamily="66" charset="0"/>
              </a:rPr>
              <a:t>ображння</a:t>
            </a:r>
            <a:r>
              <a:rPr lang="uk-UA" dirty="0" smtClean="0">
                <a:latin typeface="Monotype Corsiva" pitchFamily="66" charset="0"/>
              </a:rPr>
              <a:t> є природа)                     </a:t>
            </a:r>
            <a:r>
              <a:rPr lang="uk-UA" dirty="0" err="1" smtClean="0">
                <a:latin typeface="Monotype Corsiva" pitchFamily="66" charset="0"/>
              </a:rPr>
              <a:t>ження</a:t>
            </a:r>
            <a:r>
              <a:rPr lang="uk-UA" dirty="0" smtClean="0">
                <a:latin typeface="Monotype Corsiva" pitchFamily="66" charset="0"/>
              </a:rPr>
              <a:t> людини або груп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smtClean="0">
                <a:latin typeface="Monotype Corsiva" pitchFamily="66" charset="0"/>
              </a:rPr>
              <a:t>                                                         людей)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22530" name="Picture 2" descr="http://upload.wikimedia.org/wikipedia/commons/thumb/7/7b/Levitan_vesna_bolsh_voda.jpg/119px-Levitan_vesna_bolsh_vo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071942"/>
            <a:ext cx="2007406" cy="2361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Левітан                   </a:t>
            </a:r>
            <a:r>
              <a:rPr lang="uk-UA" dirty="0" smtClean="0"/>
              <a:t>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215338" cy="484632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Створював чудові, глибоко                  Демократизм,правдивість 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п</a:t>
            </a:r>
            <a:r>
              <a:rPr lang="uk-UA" dirty="0" smtClean="0">
                <a:latin typeface="Monotype Corsiva" pitchFamily="66" charset="0"/>
              </a:rPr>
              <a:t>роникливі образи російської </a:t>
            </a:r>
            <a:r>
              <a:rPr lang="uk-UA" dirty="0" err="1" smtClean="0">
                <a:latin typeface="Monotype Corsiva" pitchFamily="66" charset="0"/>
              </a:rPr>
              <a:t>при-</a:t>
            </a:r>
            <a:r>
              <a:rPr lang="uk-UA" dirty="0" smtClean="0">
                <a:latin typeface="Monotype Corsiva" pitchFamily="66" charset="0"/>
              </a:rPr>
              <a:t>      і щирість, пильна  увага до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роди, показавши задушевну                 людини і рідної природи,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к</a:t>
            </a:r>
            <a:r>
              <a:rPr lang="uk-UA" dirty="0" smtClean="0">
                <a:latin typeface="Monotype Corsiva" pitchFamily="66" charset="0"/>
              </a:rPr>
              <a:t>расу і виразність найбуденніших      гостре відчуття сучасного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її мотивів і картин .                            життя в поєднанні з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smtClean="0">
                <a:latin typeface="Monotype Corsiva" pitchFamily="66" charset="0"/>
              </a:rPr>
              <a:t>                                                              глибоким освоєнням 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smtClean="0">
                <a:latin typeface="Monotype Corsiva" pitchFamily="66" charset="0"/>
              </a:rPr>
              <a:t>                                                              художньої  спадщини.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Левітан                   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143900" cy="484632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Звертався до різноманітних          Поеми проникнуті </a:t>
            </a:r>
            <a:r>
              <a:rPr lang="uk-UA" dirty="0" err="1" smtClean="0">
                <a:latin typeface="Monotype Corsiva" pitchFamily="66" charset="0"/>
              </a:rPr>
              <a:t>життє-</a:t>
            </a: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о</a:t>
            </a:r>
            <a:r>
              <a:rPr lang="uk-UA" dirty="0" smtClean="0">
                <a:latin typeface="Monotype Corsiva" pitchFamily="66" charset="0"/>
              </a:rPr>
              <a:t>бразів  природи, передаючи           радісним , оптимістичним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Її у різних  станах – </a:t>
            </a:r>
            <a:r>
              <a:rPr lang="uk-UA" dirty="0" err="1" smtClean="0">
                <a:latin typeface="Monotype Corsiva" pitchFamily="66" charset="0"/>
              </a:rPr>
              <a:t>задум-</a:t>
            </a:r>
            <a:r>
              <a:rPr lang="uk-UA" dirty="0" smtClean="0">
                <a:latin typeface="Monotype Corsiva" pitchFamily="66" charset="0"/>
              </a:rPr>
              <a:t>           світовідчуттям художника,</a:t>
            </a:r>
          </a:p>
          <a:p>
            <a:pPr>
              <a:buNone/>
            </a:pPr>
            <a:r>
              <a:rPr lang="uk-UA" dirty="0" err="1" smtClean="0">
                <a:latin typeface="Monotype Corsiva" pitchFamily="66" charset="0"/>
              </a:rPr>
              <a:t>л</a:t>
            </a:r>
            <a:r>
              <a:rPr lang="uk-UA" dirty="0" err="1" smtClean="0">
                <a:latin typeface="Monotype Corsiva" pitchFamily="66" charset="0"/>
              </a:rPr>
              <a:t>ивою</a:t>
            </a:r>
            <a:r>
              <a:rPr lang="uk-UA" dirty="0" smtClean="0">
                <a:latin typeface="Monotype Corsiva" pitchFamily="66" charset="0"/>
              </a:rPr>
              <a:t> і радісною, сумною і             який сприймає світ у </a:t>
            </a:r>
            <a:r>
              <a:rPr lang="uk-UA" dirty="0" err="1" smtClean="0">
                <a:latin typeface="Monotype Corsiva" pitchFamily="66" charset="0"/>
              </a:rPr>
              <a:t>барви-</a:t>
            </a: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тріумфально-світлою.                    стому багатстві та </a:t>
            </a:r>
          </a:p>
          <a:p>
            <a:pPr>
              <a:buNone/>
            </a:pP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smtClean="0">
                <a:latin typeface="Monotype Corsiva" pitchFamily="66" charset="0"/>
              </a:rPr>
              <a:t>                                                          розмаїтті.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Левітан                   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286776" cy="5248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Реалістичне глибоко національне    Більш пізні  картини майстра</a:t>
            </a:r>
          </a:p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м</a:t>
            </a:r>
            <a:r>
              <a:rPr lang="uk-UA" sz="2400" dirty="0" smtClean="0">
                <a:latin typeface="Monotype Corsiva" pitchFamily="66" charset="0"/>
              </a:rPr>
              <a:t>истецтво посіло одне із чільних    приваблюють цілісним,правдивим</a:t>
            </a:r>
          </a:p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місць в історії пейзажного               і поетичним перетворенням </a:t>
            </a:r>
          </a:p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ж</a:t>
            </a:r>
            <a:r>
              <a:rPr lang="uk-UA" sz="2400" dirty="0" smtClean="0">
                <a:latin typeface="Monotype Corsiva" pitchFamily="66" charset="0"/>
              </a:rPr>
              <a:t>ивопису у світовому мистецтві    дійсності , красою і свіжістю</a:t>
            </a:r>
          </a:p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 </a:t>
            </a:r>
            <a:r>
              <a:rPr lang="uk-UA" sz="2400" dirty="0" smtClean="0">
                <a:latin typeface="Monotype Corsiva" pitchFamily="66" charset="0"/>
              </a:rPr>
              <a:t>                                                            колориту, передачею сонячного</a:t>
            </a:r>
          </a:p>
          <a:p>
            <a:pPr>
              <a:buNone/>
            </a:pPr>
            <a:r>
              <a:rPr lang="uk-UA" sz="2400" dirty="0" smtClean="0">
                <a:latin typeface="Monotype Corsiva" pitchFamily="66" charset="0"/>
              </a:rPr>
              <a:t> </a:t>
            </a:r>
            <a:r>
              <a:rPr lang="uk-UA" sz="2400" dirty="0" smtClean="0">
                <a:latin typeface="Monotype Corsiva" pitchFamily="66" charset="0"/>
              </a:rPr>
              <a:t>                                                            світла і повітря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uk-UA" dirty="0" smtClean="0"/>
              <a:t>Левітан                   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1439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err="1" smtClean="0">
                <a:latin typeface="Monotype Corsiva" pitchFamily="66" charset="0"/>
              </a:rPr>
              <a:t>“Золота</a:t>
            </a:r>
            <a:r>
              <a:rPr lang="uk-UA" sz="2000" dirty="0" smtClean="0">
                <a:latin typeface="Monotype Corsiva" pitchFamily="66" charset="0"/>
              </a:rPr>
              <a:t> </a:t>
            </a:r>
            <a:r>
              <a:rPr lang="uk-UA" sz="2000" dirty="0" err="1" smtClean="0">
                <a:latin typeface="Monotype Corsiva" pitchFamily="66" charset="0"/>
              </a:rPr>
              <a:t>осінь”-яскраве</a:t>
            </a:r>
            <a:r>
              <a:rPr lang="uk-UA" sz="2000" dirty="0" smtClean="0">
                <a:latin typeface="Monotype Corsiva" pitchFamily="66" charset="0"/>
              </a:rPr>
              <a:t>,мальовниче,           </a:t>
            </a:r>
            <a:r>
              <a:rPr lang="uk-UA" sz="2000" dirty="0" err="1" smtClean="0">
                <a:latin typeface="Monotype Corsiva" pitchFamily="66" charset="0"/>
              </a:rPr>
              <a:t>“Дівчинка</a:t>
            </a:r>
            <a:r>
              <a:rPr lang="uk-UA" sz="2000" dirty="0" smtClean="0">
                <a:latin typeface="Monotype Corsiva" pitchFamily="66" charset="0"/>
              </a:rPr>
              <a:t> з </a:t>
            </a:r>
            <a:r>
              <a:rPr lang="uk-UA" sz="2000" dirty="0" err="1" smtClean="0">
                <a:latin typeface="Monotype Corsiva" pitchFamily="66" charset="0"/>
              </a:rPr>
              <a:t>персиками”-одна</a:t>
            </a:r>
            <a:r>
              <a:rPr lang="uk-UA" sz="2000" dirty="0" smtClean="0">
                <a:latin typeface="Monotype Corsiva" pitchFamily="66" charset="0"/>
              </a:rPr>
              <a:t> з перших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д</a:t>
            </a:r>
            <a:r>
              <a:rPr lang="uk-UA" sz="2000" dirty="0" smtClean="0">
                <a:latin typeface="Monotype Corsiva" pitchFamily="66" charset="0"/>
              </a:rPr>
              <a:t>екоративне полотно . Вбачав особливу     відомих картин митця. Смугле обличчя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в</a:t>
            </a:r>
            <a:r>
              <a:rPr lang="uk-UA" sz="2000" dirty="0" smtClean="0">
                <a:latin typeface="Monotype Corsiva" pitchFamily="66" charset="0"/>
              </a:rPr>
              <a:t>елич осені у тому, як вона змушує             дівчинки відтіняється загальним </a:t>
            </a:r>
            <a:r>
              <a:rPr lang="uk-UA" sz="2000" dirty="0" err="1" smtClean="0">
                <a:latin typeface="Monotype Corsiva" pitchFamily="66" charset="0"/>
              </a:rPr>
              <a:t>блаки-</a:t>
            </a:r>
            <a:endParaRPr lang="uk-UA" sz="2000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з</a:t>
            </a:r>
            <a:r>
              <a:rPr lang="uk-UA" sz="2000" dirty="0" smtClean="0">
                <a:latin typeface="Monotype Corsiva" pitchFamily="66" charset="0"/>
              </a:rPr>
              <a:t>мінюватися  природу: змиває дощами      </a:t>
            </a:r>
            <a:r>
              <a:rPr lang="uk-UA" sz="2000" dirty="0" err="1" smtClean="0">
                <a:latin typeface="Monotype Corsiva" pitchFamily="66" charset="0"/>
              </a:rPr>
              <a:t>тним</a:t>
            </a:r>
            <a:r>
              <a:rPr lang="uk-UA" sz="2000" dirty="0" smtClean="0">
                <a:latin typeface="Monotype Corsiva" pitchFamily="66" charset="0"/>
              </a:rPr>
              <a:t> тоном полотна. Вона пильно,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з листя яскраво-зелені кольори, темні       з дитячою безпосередністю дивиться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в</a:t>
            </a:r>
            <a:r>
              <a:rPr lang="uk-UA" sz="2000" dirty="0" smtClean="0">
                <a:latin typeface="Monotype Corsiva" pitchFamily="66" charset="0"/>
              </a:rPr>
              <a:t>ідтінки літа змінюються на розкішне     на глядача, вся осяяна сонячним </a:t>
            </a:r>
            <a:r>
              <a:rPr lang="uk-UA" sz="2000" dirty="0" err="1" smtClean="0">
                <a:latin typeface="Monotype Corsiva" pitchFamily="66" charset="0"/>
              </a:rPr>
              <a:t>промін-</a:t>
            </a:r>
            <a:endParaRPr lang="uk-UA" sz="2000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з</a:t>
            </a:r>
            <a:r>
              <a:rPr lang="uk-UA" sz="2000" dirty="0" smtClean="0">
                <a:latin typeface="Monotype Corsiva" pitchFamily="66" charset="0"/>
              </a:rPr>
              <a:t>олото, пурпур і срібло. Картина </a:t>
            </a:r>
            <a:r>
              <a:rPr lang="uk-UA" sz="2000" dirty="0" err="1" smtClean="0">
                <a:latin typeface="Monotype Corsiva" pitchFamily="66" charset="0"/>
              </a:rPr>
              <a:t>пере-</a:t>
            </a:r>
            <a:r>
              <a:rPr lang="uk-UA" sz="2000" dirty="0" smtClean="0">
                <a:latin typeface="Monotype Corsiva" pitchFamily="66" charset="0"/>
              </a:rPr>
              <a:t>      </a:t>
            </a:r>
            <a:r>
              <a:rPr lang="uk-UA" sz="2000" dirty="0" err="1" smtClean="0">
                <a:latin typeface="Monotype Corsiva" pitchFamily="66" charset="0"/>
              </a:rPr>
              <a:t>ням</a:t>
            </a:r>
            <a:r>
              <a:rPr lang="uk-UA" sz="2000" dirty="0" smtClean="0">
                <a:latin typeface="Monotype Corsiva" pitchFamily="66" charset="0"/>
              </a:rPr>
              <a:t>. Персики пом</a:t>
            </a:r>
            <a:r>
              <a:rPr lang="en-US" sz="2000" dirty="0" smtClean="0">
                <a:latin typeface="Monotype Corsiva" pitchFamily="66" charset="0"/>
              </a:rPr>
              <a:t>’</a:t>
            </a:r>
            <a:r>
              <a:rPr lang="ru-RU" sz="2000" dirty="0" err="1" smtClean="0">
                <a:latin typeface="Monotype Corsiva" pitchFamily="66" charset="0"/>
              </a:rPr>
              <a:t>якшують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uk-UA" sz="2000" dirty="0" smtClean="0">
                <a:latin typeface="Monotype Corsiva" pitchFamily="66" charset="0"/>
              </a:rPr>
              <a:t> холодні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д</a:t>
            </a:r>
            <a:r>
              <a:rPr lang="uk-UA" sz="2000" dirty="0" smtClean="0">
                <a:latin typeface="Monotype Corsiva" pitchFamily="66" charset="0"/>
              </a:rPr>
              <a:t>ає  відчуття прощального суму і               тони </a:t>
            </a:r>
            <a:r>
              <a:rPr lang="uk-UA" sz="2000" dirty="0" err="1" smtClean="0">
                <a:latin typeface="Monotype Corsiva" pitchFamily="66" charset="0"/>
              </a:rPr>
              <a:t>картини.Від</a:t>
            </a:r>
            <a:r>
              <a:rPr lang="uk-UA" sz="2000" dirty="0" smtClean="0">
                <a:latin typeface="Monotype Corsiva" pitchFamily="66" charset="0"/>
              </a:rPr>
              <a:t> полотна віє свіжістю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п</a:t>
            </a:r>
            <a:r>
              <a:rPr lang="uk-UA" sz="2000" dirty="0" smtClean="0">
                <a:latin typeface="Monotype Corsiva" pitchFamily="66" charset="0"/>
              </a:rPr>
              <a:t>ередчуття зимових , холодних  днів.        </a:t>
            </a:r>
            <a:r>
              <a:rPr lang="uk-UA" sz="2000" dirty="0" smtClean="0">
                <a:latin typeface="Monotype Corsiva" pitchFamily="66" charset="0"/>
              </a:rPr>
              <a:t>ю</a:t>
            </a:r>
            <a:r>
              <a:rPr lang="uk-UA" sz="2000" dirty="0" smtClean="0">
                <a:latin typeface="Monotype Corsiva" pitchFamily="66" charset="0"/>
              </a:rPr>
              <a:t>ності, відчуттям захищеності від</a:t>
            </a:r>
          </a:p>
          <a:p>
            <a:pPr>
              <a:buNone/>
            </a:pPr>
            <a:r>
              <a:rPr lang="uk-UA" sz="2000" dirty="0" smtClean="0">
                <a:latin typeface="Monotype Corsiva" pitchFamily="66" charset="0"/>
              </a:rPr>
              <a:t> </a:t>
            </a:r>
            <a:r>
              <a:rPr lang="uk-UA" sz="2000" dirty="0" smtClean="0">
                <a:latin typeface="Monotype Corsiva" pitchFamily="66" charset="0"/>
              </a:rPr>
              <a:t>                                                                       прикрощів реального світу.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18434" name="Picture 2" descr="http://upload.wikimedia.org/wikipedia/commons/thumb/5/57/Levitan_Zolotaya_Osen.jpg/140px-Levitan_Zolotaya_Os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786322"/>
            <a:ext cx="3071834" cy="1643050"/>
          </a:xfrm>
          <a:prstGeom prst="rect">
            <a:avLst/>
          </a:prstGeom>
          <a:noFill/>
        </p:spPr>
      </p:pic>
      <p:pic>
        <p:nvPicPr>
          <p:cNvPr id="18438" name="Picture 6" descr="http://im0-tub-ua.yandex.net/i?id=dc29a2ff310cab8001592870e5115921-01-144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214950"/>
            <a:ext cx="2357454" cy="1452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http://upload.wikimedia.org/wikipedia/commons/thumb/b/b9/Levitan_VesnaVItalii.jpg/140px-Levitan_VesnaVItali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643446"/>
            <a:ext cx="2286016" cy="1428760"/>
          </a:xfrm>
          <a:prstGeom prst="rect">
            <a:avLst/>
          </a:prstGeom>
          <a:noFill/>
        </p:spPr>
      </p:pic>
      <p:pic>
        <p:nvPicPr>
          <p:cNvPr id="17412" name="Picture 4" descr="http://im3-tub-ua.yandex.net/i?id=9ee3fdc6c8915c06dc6da1534445abb1-140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14554"/>
            <a:ext cx="2614619" cy="1428750"/>
          </a:xfrm>
          <a:prstGeom prst="rect">
            <a:avLst/>
          </a:prstGeom>
          <a:noFill/>
        </p:spPr>
      </p:pic>
      <p:pic>
        <p:nvPicPr>
          <p:cNvPr id="17410" name="Picture 2" descr="http://upload.wikimedia.org/wikipedia/commons/thumb/d/df/Levitan_SolnechnyDen1876_7.jpg/103px-Levitan_SolnechnyDen1876_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214554"/>
            <a:ext cx="2857520" cy="14287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Левітан                   Сєров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143900" cy="5034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err="1" smtClean="0">
                <a:latin typeface="Monotype Corsiva" pitchFamily="66" charset="0"/>
              </a:rPr>
              <a:t>“Сонячний</a:t>
            </a: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err="1" smtClean="0">
                <a:latin typeface="Monotype Corsiva" pitchFamily="66" charset="0"/>
              </a:rPr>
              <a:t>день”</a:t>
            </a:r>
            <a:r>
              <a:rPr lang="uk-UA" dirty="0" smtClean="0">
                <a:latin typeface="Monotype Corsiva" pitchFamily="66" charset="0"/>
              </a:rPr>
              <a:t>                                </a:t>
            </a:r>
            <a:r>
              <a:rPr lang="uk-UA" dirty="0" err="1" smtClean="0">
                <a:latin typeface="Monotype Corsiva" pitchFamily="66" charset="0"/>
              </a:rPr>
              <a:t>“Портрет</a:t>
            </a: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err="1" smtClean="0">
                <a:latin typeface="Monotype Corsiva" pitchFamily="66" charset="0"/>
              </a:rPr>
              <a:t>Міки</a:t>
            </a: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err="1" smtClean="0">
                <a:latin typeface="Monotype Corsiva" pitchFamily="66" charset="0"/>
              </a:rPr>
              <a:t>Морозова”</a:t>
            </a: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dirty="0" err="1" smtClean="0">
                <a:latin typeface="Monotype Corsiva" pitchFamily="66" charset="0"/>
              </a:rPr>
              <a:t>“Весна</a:t>
            </a:r>
            <a:r>
              <a:rPr lang="uk-UA" dirty="0" smtClean="0">
                <a:latin typeface="Monotype Corsiva" pitchFamily="66" charset="0"/>
              </a:rPr>
              <a:t> в </a:t>
            </a:r>
            <a:r>
              <a:rPr lang="uk-UA" dirty="0" err="1" smtClean="0">
                <a:latin typeface="Monotype Corsiva" pitchFamily="66" charset="0"/>
              </a:rPr>
              <a:t>Італії”</a:t>
            </a:r>
            <a:r>
              <a:rPr lang="uk-UA" dirty="0" smtClean="0">
                <a:latin typeface="Monotype Corsiva" pitchFamily="66" charset="0"/>
              </a:rPr>
              <a:t>                                               </a:t>
            </a:r>
            <a:r>
              <a:rPr lang="uk-UA" dirty="0" err="1" smtClean="0">
                <a:latin typeface="Monotype Corsiva" pitchFamily="66" charset="0"/>
              </a:rPr>
              <a:t>“Діти”</a:t>
            </a:r>
            <a:r>
              <a:rPr lang="uk-UA" dirty="0" smtClean="0">
                <a:latin typeface="Monotype Corsiva" pitchFamily="66" charset="0"/>
              </a:rPr>
              <a:t>                                             </a:t>
            </a:r>
          </a:p>
        </p:txBody>
      </p:sp>
      <p:pic>
        <p:nvPicPr>
          <p:cNvPr id="17416" name="Picture 8" descr="http://im1-tub-ua.yandex.net/i?id=0e86a6dbefb84d86d1648367df7b0365-142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643446"/>
            <a:ext cx="214314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500306"/>
            <a:ext cx="60644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увагу!!!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322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  Сєров Валентин Олександрович та  Левітан Ісаак Ілліч   </vt:lpstr>
      <vt:lpstr>Слайд 2</vt:lpstr>
      <vt:lpstr>Левітан                   Сєров</vt:lpstr>
      <vt:lpstr>  Левітан                   Сєров</vt:lpstr>
      <vt:lpstr>Левітан                   Сєров</vt:lpstr>
      <vt:lpstr>Левітан                   Сєров</vt:lpstr>
      <vt:lpstr>Левітан                   Сєров</vt:lpstr>
      <vt:lpstr>Левітан                   Сєров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Сєров Валентин Олександрович та  Левітан Ісаак Ілліч</dc:title>
  <dc:creator>Пользователь</dc:creator>
  <cp:lastModifiedBy>Пользователь</cp:lastModifiedBy>
  <cp:revision>9</cp:revision>
  <dcterms:created xsi:type="dcterms:W3CDTF">2015-02-22T17:25:48Z</dcterms:created>
  <dcterms:modified xsi:type="dcterms:W3CDTF">2015-02-22T18:48:52Z</dcterms:modified>
</cp:coreProperties>
</file>