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7FE6"/>
    <a:srgbClr val="81DEFF"/>
    <a:srgbClr val="FEE29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religion BLIND GOSSIP - Par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642034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8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Гроші і релігія</a:t>
            </a:r>
            <a:endParaRPr lang="ru-RU" sz="8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89844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Раціоналістичний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напрямок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Представники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: Дж.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Кейнс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           Дж.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Гелбрейт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Л.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Харрісон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Г.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Кнапп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П. Сам</a:t>
            </a:r>
            <a:r>
              <a:rPr lang="uk-UA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уе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льсон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К.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Макконел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Починаючи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Аристотеля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до ХVIII ст. у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теорії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грошей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досить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поширеною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була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думка,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що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гроші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виникли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внаслідок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угоди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між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людьми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або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запроваджені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законодавчими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актами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держави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задля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полегшення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обміну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товарів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Таке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трактування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походження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грошей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дістало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назву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раціоналістичної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концепції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Уперше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цю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концепцію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висунув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Ар</a:t>
            </a:r>
            <a:r>
              <a:rPr lang="uk-UA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стотель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який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у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роботі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"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Нікомахова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етика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"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пише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: "Усе,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що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бере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участь в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обміні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повинне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бути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якимось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чином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порівняне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 Для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здійснення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обміну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повинна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існувати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якась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одиниця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(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виміру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),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причому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заснована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на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умовності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". </a:t>
            </a:r>
            <a:endParaRPr lang="ru-RU" sz="2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Обои на kards.qip.ru - Деньг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144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714488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Еволюційна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концепція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стверджує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що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гроші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з’явилися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незалежно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волі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людей у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результаті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тривалого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розвитку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обміну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коли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величезного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товарного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світу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виділився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особливий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товар,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що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виконував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роль грошей.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Багато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мислителів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стародавньої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Греції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вивчали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природу грошей,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їх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функції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роль в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організації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виробництва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Серед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них,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насамперед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слід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назвати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відомого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грецького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історика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філософа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Ксенофонта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(430-355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рр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 до н.е.).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Також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постулатів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цієї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концепції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дотримуються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К. Маркс,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К.Менгер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С.Маслова та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ін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Мир в Лицах... Записи в рубрике Мир в Лицах... **Покуда Виски есть, всё в мире ерунда** : LiveInternet - Российский Сервис Онла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035"/>
            <a:ext cx="3643306" cy="6888035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571868" y="0"/>
            <a:ext cx="557213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рироду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грошей та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їх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походження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намагались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з’ясувати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багато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вчених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але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найбільш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повній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мірі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це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вдалося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тільки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великому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німецькому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економісту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К. Марксу.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Маючи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озброєнні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метод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діалектичного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матеріалізму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вперше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історії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науки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застосувавши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його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аналізу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економічних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процесів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явищ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він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науково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розкрив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походження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грошей та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їх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сутність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 В основу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своєї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теорії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він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поклав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тезу про те,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гроші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це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продукт товарного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виробництва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виділив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наступні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форми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вартості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грошей,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призвели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появи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грошей.</a:t>
            </a:r>
            <a:endParaRPr kumimoji="0" lang="ru-RU" sz="2800" i="0" u="none" strike="noStrike" normalizeH="0" baseline="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474345"/>
            <a:ext cx="821533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Monotype Corsiva" pitchFamily="66" charset="0"/>
              </a:rPr>
              <a:t>Розгляд проблеми грошей здійснюється і нашими сучасниками. Зокрема, своїй концепції В. Ільїн вводить метафору грошей як «п'ятої стихії». </a:t>
            </a:r>
            <a:r>
              <a:rPr lang="ru-RU" sz="2400" b="1" dirty="0" smtClean="0">
                <a:latin typeface="Monotype Corsiva" pitchFamily="66" charset="0"/>
              </a:rPr>
              <a:t>На </a:t>
            </a:r>
            <a:r>
              <a:rPr lang="ru-RU" sz="2400" b="1" dirty="0" err="1" smtClean="0">
                <a:latin typeface="Monotype Corsiva" pitchFamily="66" charset="0"/>
              </a:rPr>
              <a:t>його</a:t>
            </a:r>
            <a:r>
              <a:rPr lang="ru-RU" sz="2400" b="1" dirty="0" smtClean="0">
                <a:latin typeface="Monotype Corsiva" pitchFamily="66" charset="0"/>
              </a:rPr>
              <a:t> думку, </a:t>
            </a:r>
            <a:r>
              <a:rPr lang="ru-RU" sz="2400" b="1" dirty="0" err="1" smtClean="0">
                <a:latin typeface="Monotype Corsiva" pitchFamily="66" charset="0"/>
              </a:rPr>
              <a:t>людина</a:t>
            </a:r>
            <a:r>
              <a:rPr lang="ru-RU" sz="2400" b="1" dirty="0" smtClean="0">
                <a:latin typeface="Monotype Corsiva" pitchFamily="66" charset="0"/>
              </a:rPr>
              <a:t> не </a:t>
            </a:r>
            <a:r>
              <a:rPr lang="ru-RU" sz="2400" b="1" dirty="0" err="1" smtClean="0">
                <a:latin typeface="Monotype Corsiva" pitchFamily="66" charset="0"/>
              </a:rPr>
              <a:t>відокремлює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повноти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свого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життя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від</a:t>
            </a:r>
            <a:r>
              <a:rPr lang="ru-RU" sz="2400" b="1" dirty="0" smtClean="0">
                <a:latin typeface="Monotype Corsiva" pitchFamily="66" charset="0"/>
              </a:rPr>
              <a:t> грошей, як </a:t>
            </a:r>
            <a:r>
              <a:rPr lang="ru-RU" sz="2400" b="1" dirty="0" err="1" smtClean="0">
                <a:latin typeface="Monotype Corsiva" pitchFamily="66" charset="0"/>
              </a:rPr>
              <a:t>би</a:t>
            </a:r>
            <a:r>
              <a:rPr lang="ru-RU" sz="2400" b="1" dirty="0" smtClean="0">
                <a:latin typeface="Monotype Corsiva" pitchFamily="66" charset="0"/>
              </a:rPr>
              <a:t> вона до них не </a:t>
            </a:r>
            <a:r>
              <a:rPr lang="ru-RU" sz="2400" b="1" dirty="0" err="1" smtClean="0">
                <a:latin typeface="Monotype Corsiva" pitchFamily="66" charset="0"/>
              </a:rPr>
              <a:t>ставилася</a:t>
            </a:r>
            <a:r>
              <a:rPr lang="uk-UA" sz="2400" b="1" dirty="0" smtClean="0">
                <a:latin typeface="Monotype Corsiva" pitchFamily="66" charset="0"/>
              </a:rPr>
              <a:t>.</a:t>
            </a:r>
            <a:r>
              <a:rPr lang="ru-RU" sz="2400" b="1" dirty="0" smtClean="0">
                <a:latin typeface="Monotype Corsiva" pitchFamily="66" charset="0"/>
              </a:rPr>
              <a:t> У </a:t>
            </a:r>
            <a:r>
              <a:rPr lang="ru-RU" sz="2400" b="1" dirty="0" err="1" smtClean="0">
                <a:latin typeface="Monotype Corsiva" pitchFamily="66" charset="0"/>
              </a:rPr>
              <a:t>сучасній</a:t>
            </a:r>
            <a:r>
              <a:rPr lang="ru-RU" sz="2400" b="1" dirty="0" smtClean="0">
                <a:latin typeface="Monotype Corsiva" pitchFamily="66" charset="0"/>
              </a:rPr>
              <a:t> «</a:t>
            </a:r>
            <a:r>
              <a:rPr lang="ru-RU" sz="2400" b="1" dirty="0" err="1" smtClean="0">
                <a:latin typeface="Monotype Corsiva" pitchFamily="66" charset="0"/>
              </a:rPr>
              <a:t>економічній</a:t>
            </a:r>
            <a:r>
              <a:rPr lang="ru-RU" sz="2400" b="1" dirty="0" smtClean="0">
                <a:latin typeface="Monotype Corsiva" pitchFamily="66" charset="0"/>
              </a:rPr>
              <a:t>» </a:t>
            </a:r>
            <a:r>
              <a:rPr lang="ru-RU" sz="2400" b="1" dirty="0" err="1" smtClean="0">
                <a:latin typeface="Monotype Corsiva" pitchFamily="66" charset="0"/>
              </a:rPr>
              <a:t>або</a:t>
            </a:r>
            <a:r>
              <a:rPr lang="ru-RU" sz="2400" b="1" dirty="0" smtClean="0">
                <a:latin typeface="Monotype Corsiva" pitchFamily="66" charset="0"/>
              </a:rPr>
              <a:t> «</a:t>
            </a:r>
            <a:r>
              <a:rPr lang="ru-RU" sz="2400" b="1" dirty="0" err="1" smtClean="0">
                <a:latin typeface="Monotype Corsiva" pitchFamily="66" charset="0"/>
              </a:rPr>
              <a:t>фінансовій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цивілізації</a:t>
            </a:r>
            <a:r>
              <a:rPr lang="ru-RU" sz="2400" b="1" dirty="0" smtClean="0">
                <a:latin typeface="Monotype Corsiva" pitchFamily="66" charset="0"/>
              </a:rPr>
              <a:t>» феномен грошей </a:t>
            </a:r>
            <a:r>
              <a:rPr lang="ru-RU" sz="2400" b="1" dirty="0" err="1" smtClean="0">
                <a:latin typeface="Monotype Corsiva" pitchFamily="66" charset="0"/>
              </a:rPr>
              <a:t>здобуває</a:t>
            </a:r>
            <a:r>
              <a:rPr lang="ru-RU" sz="2400" b="1" dirty="0" smtClean="0">
                <a:latin typeface="Monotype Corsiva" pitchFamily="66" charset="0"/>
              </a:rPr>
              <a:t> нового </a:t>
            </a:r>
            <a:r>
              <a:rPr lang="ru-RU" sz="2400" b="1" dirty="0" err="1" smtClean="0">
                <a:latin typeface="Monotype Corsiva" pitchFamily="66" charset="0"/>
              </a:rPr>
              <a:t>виміру</a:t>
            </a:r>
            <a:r>
              <a:rPr lang="ru-RU" sz="2400" b="1" dirty="0" smtClean="0">
                <a:latin typeface="Monotype Corsiva" pitchFamily="66" charset="0"/>
              </a:rPr>
              <a:t>, </a:t>
            </a:r>
            <a:r>
              <a:rPr lang="ru-RU" sz="2400" b="1" dirty="0" err="1" smtClean="0">
                <a:latin typeface="Monotype Corsiva" pitchFamily="66" charset="0"/>
              </a:rPr>
              <a:t>відтак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повин</a:t>
            </a:r>
            <a:r>
              <a:rPr lang="uk-UA" sz="2400" b="1" dirty="0" smtClean="0">
                <a:latin typeface="Monotype Corsiva" pitchFamily="66" charset="0"/>
              </a:rPr>
              <a:t>е</a:t>
            </a:r>
            <a:r>
              <a:rPr lang="ru-RU" sz="2400" b="1" dirty="0" err="1" smtClean="0">
                <a:latin typeface="Monotype Corsiva" pitchFamily="66" charset="0"/>
              </a:rPr>
              <a:t>н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посісти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й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більш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важливе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місце</a:t>
            </a:r>
            <a:r>
              <a:rPr lang="ru-RU" sz="2400" b="1" dirty="0" smtClean="0">
                <a:latin typeface="Monotype Corsiva" pitchFamily="66" charset="0"/>
              </a:rPr>
              <a:t> у</a:t>
            </a:r>
            <a:r>
              <a:rPr lang="uk-UA" sz="2400" b="1" dirty="0" smtClean="0">
                <a:latin typeface="Monotype Corsiva" pitchFamily="66" charset="0"/>
              </a:rPr>
              <a:t> житті людини</a:t>
            </a:r>
            <a:r>
              <a:rPr lang="ru-RU" sz="2400" b="1" dirty="0" smtClean="0">
                <a:latin typeface="Monotype Corsiva" pitchFamily="66" charset="0"/>
              </a:rPr>
              <a:t>. «</a:t>
            </a:r>
            <a:r>
              <a:rPr lang="ru-RU" sz="2400" b="1" dirty="0" err="1" smtClean="0">
                <a:latin typeface="Monotype Corsiva" pitchFamily="66" charset="0"/>
              </a:rPr>
              <a:t>Філософія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прагне</a:t>
            </a:r>
            <a:r>
              <a:rPr lang="ru-RU" sz="2400" b="1" dirty="0" smtClean="0">
                <a:latin typeface="Monotype Corsiva" pitchFamily="66" charset="0"/>
              </a:rPr>
              <a:t> до </a:t>
            </a:r>
            <a:r>
              <a:rPr lang="ru-RU" sz="2400" b="1" dirty="0" err="1" smtClean="0">
                <a:latin typeface="Monotype Corsiva" pitchFamily="66" charset="0"/>
              </a:rPr>
              <a:t>цілісного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сприйняття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світу</a:t>
            </a:r>
            <a:r>
              <a:rPr lang="ru-RU" sz="2400" b="1" dirty="0" smtClean="0">
                <a:latin typeface="Monotype Corsiva" pitchFamily="66" charset="0"/>
              </a:rPr>
              <a:t>, в </a:t>
            </a:r>
            <a:r>
              <a:rPr lang="ru-RU" sz="2400" b="1" dirty="0" err="1" smtClean="0">
                <a:latin typeface="Monotype Corsiva" pitchFamily="66" charset="0"/>
              </a:rPr>
              <a:t>центрі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якого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завжди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перебуває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людина</a:t>
            </a:r>
            <a:r>
              <a:rPr lang="ru-RU" sz="2400" b="1" dirty="0" smtClean="0">
                <a:latin typeface="Monotype Corsiva" pitchFamily="66" charset="0"/>
              </a:rPr>
              <a:t>. </a:t>
            </a:r>
            <a:r>
              <a:rPr lang="ru-RU" sz="2400" b="1" dirty="0" err="1" smtClean="0">
                <a:latin typeface="Monotype Corsiva" pitchFamily="66" charset="0"/>
              </a:rPr>
              <a:t>Сьогодні</a:t>
            </a:r>
            <a:r>
              <a:rPr lang="ru-RU" sz="2400" b="1" dirty="0" smtClean="0">
                <a:latin typeface="Monotype Corsiva" pitchFamily="66" charset="0"/>
              </a:rPr>
              <a:t> вона — у </a:t>
            </a:r>
            <a:r>
              <a:rPr lang="ru-RU" sz="2400" b="1" dirty="0" err="1" smtClean="0">
                <a:latin typeface="Monotype Corsiva" pitchFamily="66" charset="0"/>
              </a:rPr>
              <a:t>центрі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світу</a:t>
            </a:r>
            <a:r>
              <a:rPr lang="ru-RU" sz="2400" b="1" dirty="0" smtClean="0">
                <a:latin typeface="Monotype Corsiva" pitchFamily="66" charset="0"/>
              </a:rPr>
              <a:t> грошей, </a:t>
            </a:r>
            <a:r>
              <a:rPr lang="ru-RU" sz="2400" b="1" dirty="0" err="1" smtClean="0">
                <a:latin typeface="Monotype Corsiva" pitchFamily="66" charset="0"/>
              </a:rPr>
              <a:t>фокусуючи</a:t>
            </a:r>
            <a:r>
              <a:rPr lang="ru-RU" sz="2400" b="1" dirty="0" smtClean="0">
                <a:latin typeface="Monotype Corsiva" pitchFamily="66" charset="0"/>
              </a:rPr>
              <a:t> на них </a:t>
            </a:r>
            <a:r>
              <a:rPr lang="ru-RU" sz="2400" b="1" dirty="0" err="1" smtClean="0">
                <a:latin typeface="Monotype Corsiva" pitchFamily="66" charset="0"/>
              </a:rPr>
              <a:t>більшість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інтенцій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своєї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свідомості</a:t>
            </a:r>
            <a:r>
              <a:rPr lang="ru-RU" sz="2400" b="1" dirty="0" smtClean="0">
                <a:latin typeface="Monotype Corsiva" pitchFamily="66" charset="0"/>
              </a:rPr>
              <a:t>. </a:t>
            </a:r>
            <a:r>
              <a:rPr lang="ru-RU" sz="2400" b="1" dirty="0" err="1" smtClean="0">
                <a:latin typeface="Monotype Corsiva" pitchFamily="66" charset="0"/>
              </a:rPr>
              <a:t>Це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новий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світ</a:t>
            </a:r>
            <a:r>
              <a:rPr lang="ru-RU" sz="2400" b="1" dirty="0" smtClean="0">
                <a:latin typeface="Monotype Corsiva" pitchFamily="66" charset="0"/>
              </a:rPr>
              <a:t>, не </a:t>
            </a:r>
            <a:r>
              <a:rPr lang="ru-RU" sz="2400" b="1" dirty="0" err="1" smtClean="0">
                <a:latin typeface="Monotype Corsiva" pitchFamily="66" charset="0"/>
              </a:rPr>
              <a:t>утопічний</a:t>
            </a:r>
            <a:r>
              <a:rPr lang="ru-RU" sz="2400" b="1" dirty="0" smtClean="0">
                <a:latin typeface="Monotype Corsiva" pitchFamily="66" charset="0"/>
              </a:rPr>
              <a:t>, а </a:t>
            </a:r>
            <a:r>
              <a:rPr lang="ru-RU" sz="2400" b="1" dirty="0" err="1" smtClean="0">
                <a:latin typeface="Monotype Corsiva" pitchFamily="66" charset="0"/>
              </a:rPr>
              <a:t>реальний</a:t>
            </a:r>
            <a:r>
              <a:rPr lang="ru-RU" sz="2400" b="1" dirty="0" smtClean="0">
                <a:latin typeface="Monotype Corsiva" pitchFamily="66" charset="0"/>
              </a:rPr>
              <a:t>, </a:t>
            </a:r>
            <a:r>
              <a:rPr lang="ru-RU" sz="2400" b="1" dirty="0" err="1" smtClean="0">
                <a:latin typeface="Monotype Corsiva" pitchFamily="66" charset="0"/>
              </a:rPr>
              <a:t>створений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усім</a:t>
            </a:r>
            <a:r>
              <a:rPr lang="ru-RU" sz="2400" b="1" dirty="0" smtClean="0">
                <a:latin typeface="Monotype Corsiva" pitchFamily="66" charset="0"/>
              </a:rPr>
              <a:t> ходом </a:t>
            </a:r>
            <a:r>
              <a:rPr lang="ru-RU" sz="2400" b="1" dirty="0" err="1" smtClean="0">
                <a:latin typeface="Monotype Corsiva" pitchFamily="66" charset="0"/>
              </a:rPr>
              <a:t>розвитку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господарства</a:t>
            </a:r>
            <a:r>
              <a:rPr lang="ru-RU" sz="2400" b="1" dirty="0" smtClean="0">
                <a:latin typeface="Monotype Corsiva" pitchFamily="66" charset="0"/>
              </a:rPr>
              <a:t>, — </a:t>
            </a:r>
            <a:r>
              <a:rPr lang="ru-RU" sz="2400" b="1" dirty="0" err="1" smtClean="0">
                <a:latin typeface="Monotype Corsiva" pitchFamily="66" charset="0"/>
              </a:rPr>
              <a:t>зазначає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філософ</a:t>
            </a:r>
            <a:r>
              <a:rPr lang="ru-RU" sz="2400" b="1" dirty="0" smtClean="0">
                <a:latin typeface="Monotype Corsiva" pitchFamily="66" charset="0"/>
              </a:rPr>
              <a:t>. — </a:t>
            </a:r>
            <a:r>
              <a:rPr lang="ru-RU" sz="2400" b="1" dirty="0" err="1" smtClean="0">
                <a:latin typeface="Monotype Corsiva" pitchFamily="66" charset="0"/>
              </a:rPr>
              <a:t>Це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світ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раціональних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надій</a:t>
            </a:r>
            <a:r>
              <a:rPr lang="ru-RU" sz="2400" b="1" dirty="0" smtClean="0">
                <a:latin typeface="Monotype Corsiva" pitchFamily="66" charset="0"/>
              </a:rPr>
              <a:t> та </a:t>
            </a:r>
            <a:r>
              <a:rPr lang="ru-RU" sz="2400" b="1" dirty="0" err="1" smtClean="0">
                <a:latin typeface="Monotype Corsiva" pitchFamily="66" charset="0"/>
              </a:rPr>
              <a:t>екзистенційних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розчарувань</a:t>
            </a:r>
            <a:r>
              <a:rPr lang="ru-RU" sz="2400" b="1" dirty="0" smtClean="0">
                <a:latin typeface="Monotype Corsiva" pitchFamily="66" charset="0"/>
              </a:rPr>
              <a:t>, </a:t>
            </a:r>
            <a:r>
              <a:rPr lang="ru-RU" sz="2400" b="1" dirty="0" err="1" smtClean="0">
                <a:latin typeface="Monotype Corsiva" pitchFamily="66" charset="0"/>
              </a:rPr>
              <a:t>і</a:t>
            </a:r>
            <a:r>
              <a:rPr lang="ru-RU" sz="2400" b="1" dirty="0" smtClean="0">
                <a:latin typeface="Monotype Corsiva" pitchFamily="66" charset="0"/>
              </a:rPr>
              <a:t> разом </a:t>
            </a:r>
            <a:r>
              <a:rPr lang="ru-RU" sz="2400" b="1" dirty="0" err="1" smtClean="0">
                <a:latin typeface="Monotype Corsiva" pitchFamily="66" charset="0"/>
              </a:rPr>
              <a:t>із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тим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переконан</a:t>
            </a:r>
            <a:r>
              <a:rPr lang="uk-UA" sz="2400" b="1" dirty="0" smtClean="0">
                <a:latin typeface="Monotype Corsiva" pitchFamily="66" charset="0"/>
              </a:rPr>
              <a:t>о</a:t>
            </a:r>
            <a:r>
              <a:rPr lang="ru-RU" sz="2400" b="1" dirty="0" err="1" smtClean="0">
                <a:latin typeface="Monotype Corsiva" pitchFamily="66" charset="0"/>
              </a:rPr>
              <a:t>сті</a:t>
            </a:r>
            <a:r>
              <a:rPr lang="ru-RU" sz="2400" b="1" dirty="0" smtClean="0">
                <a:latin typeface="Monotype Corsiva" pitchFamily="66" charset="0"/>
              </a:rPr>
              <a:t>, </a:t>
            </a:r>
            <a:r>
              <a:rPr lang="ru-RU" sz="2400" b="1" dirty="0" err="1" smtClean="0">
                <a:latin typeface="Monotype Corsiva" pitchFamily="66" charset="0"/>
              </a:rPr>
              <a:t>що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гроші</a:t>
            </a:r>
            <a:r>
              <a:rPr lang="ru-RU" sz="2400" b="1" dirty="0" smtClean="0">
                <a:latin typeface="Monotype Corsiva" pitchFamily="66" charset="0"/>
              </a:rPr>
              <a:t> — „</a:t>
            </a:r>
            <a:r>
              <a:rPr lang="ru-RU" sz="2400" b="1" dirty="0" err="1" smtClean="0">
                <a:latin typeface="Monotype Corsiva" pitchFamily="66" charset="0"/>
              </a:rPr>
              <a:t>п'ята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стихія</a:t>
            </a:r>
            <a:r>
              <a:rPr lang="ru-RU" sz="2400" b="1" dirty="0" smtClean="0">
                <a:latin typeface="Monotype Corsiva" pitchFamily="66" charset="0"/>
              </a:rPr>
              <a:t>“, в </a:t>
            </a:r>
            <a:r>
              <a:rPr lang="ru-RU" sz="2400" b="1" dirty="0" err="1" smtClean="0">
                <a:latin typeface="Monotype Corsiva" pitchFamily="66" charset="0"/>
              </a:rPr>
              <a:t>якій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перебуває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людина</a:t>
            </a:r>
            <a:r>
              <a:rPr lang="ru-RU" sz="2400" b="1" dirty="0" smtClean="0">
                <a:latin typeface="Monotype Corsiva" pitchFamily="66" charset="0"/>
              </a:rPr>
              <a:t>». 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62468" name="Picture 4" descr="Клипарт &quot;Деньги&quot;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81350"/>
            <a:ext cx="1785918" cy="2076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Немного про религию Денис Климов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810259" cy="43576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86446" y="0"/>
            <a:ext cx="335755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Якщо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ж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розглядати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поняття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релігії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то -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це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зв'язок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Вищим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Святим,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відкритість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довіра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до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Нього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готовність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прийняти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в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своєму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житті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те,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що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виходить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від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Вищого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відкривається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людині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при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зустрічах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Ним.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4357694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Релігія - це продукт природних бажань і людської уяви, яке приписує трансцендентному Вищому буттю те, що людині хотілося б знайти в ньому згідно своїм приземленим інтересам і сподіванням.  </a:t>
            </a:r>
            <a:endParaRPr lang="ru-RU" sz="28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 descr="IslamRF.ru: Принцип взаимного милосердия как основание нравственного обновл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Духовність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рідко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слугує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темою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розмови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серед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тих,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хто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намагається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регулювати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нашу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економічну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діяльність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 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соціальних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науках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ця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тема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також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відсутня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можливо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завдяки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впливу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фр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йдистських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ідей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адже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першим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прихований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зміст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грошей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усвідомив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Зігмунд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Фройд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Проте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він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побачив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лише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негативний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їхній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бік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 Для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нього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гроші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асоціювалися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чимось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огидним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нікчемним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gmund Freud Iceberg Mod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805687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643438" y="214290"/>
            <a:ext cx="450056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Фройд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повстав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проти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лицемірства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панівної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релігії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вікторіанської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епохи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її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засудженням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того,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вважалося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ницою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»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частиною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людської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природи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Проте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він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зруйнував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табу, яке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забороняло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розглядати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гроші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як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важливу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частину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людського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життя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можливо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тому,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вважав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ніби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прагнення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до грошей не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початковим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інфантильним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спонуканням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а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можливо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тому,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часів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Фройда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гроші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ще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не стали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тим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універсальним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джерелом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енергії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яким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вони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сьогодні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-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єдиним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символом,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втілює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будь-які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бажання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i="0" u="none" strike="noStrike" normalizeH="0" baseline="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4" name="Picture 8" descr="Картинки анимации денег, банкноты и золотые монеты - настоящее богатст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6034"/>
            <a:ext cx="4286248" cy="4071966"/>
          </a:xfrm>
          <a:prstGeom prst="rect">
            <a:avLst/>
          </a:prstGeom>
          <a:noFill/>
        </p:spPr>
      </p:pic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0" y="0"/>
            <a:ext cx="892971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Для </a:t>
            </a:r>
            <a:r>
              <a:rPr kumimoji="0" lang="ru-RU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сьогоднішнього</a:t>
            </a: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світу</a:t>
            </a: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гроші</a:t>
            </a: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означають</a:t>
            </a: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майже</a:t>
            </a: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те ж </a:t>
            </a:r>
            <a:r>
              <a:rPr kumimoji="0" lang="ru-RU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саме</a:t>
            </a: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середні</a:t>
            </a: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століття</a:t>
            </a: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означав </a:t>
            </a:r>
            <a:r>
              <a:rPr kumimoji="0" lang="ru-RU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порятунок</a:t>
            </a: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душі</a:t>
            </a: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Найважливіші</a:t>
            </a: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війни</a:t>
            </a: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XX </a:t>
            </a:r>
            <a:r>
              <a:rPr kumimoji="0" lang="ru-RU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століття</a:t>
            </a: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велися</a:t>
            </a: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не через </a:t>
            </a:r>
            <a:r>
              <a:rPr kumimoji="0" lang="ru-RU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релігію</a:t>
            </a: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а через </a:t>
            </a:r>
            <a:r>
              <a:rPr kumimoji="0" lang="ru-RU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гроші</a:t>
            </a: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Постає</a:t>
            </a: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питання</a:t>
            </a: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uk-UA" sz="36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71934" y="2714620"/>
            <a:ext cx="50720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«Ч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є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в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нашому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сучасному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уявленні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про людей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місце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духовності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?</a:t>
            </a: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якщо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є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то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яким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чином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духовність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співвідноситься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грошима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?</a:t>
            </a: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»</a:t>
            </a:r>
            <a:endParaRPr lang="uk-UA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857232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Сьогодні</a:t>
            </a:r>
            <a:r>
              <a:rPr kumimoji="0" lang="ru-RU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гроші</a:t>
            </a:r>
            <a:r>
              <a:rPr kumimoji="0" lang="ru-RU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– головне </a:t>
            </a:r>
            <a:r>
              <a:rPr kumimoji="0" lang="ru-RU" sz="4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відображення</a:t>
            </a:r>
            <a:r>
              <a:rPr kumimoji="0" lang="ru-RU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матеріального</a:t>
            </a:r>
            <a:r>
              <a:rPr kumimoji="0" lang="ru-RU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того </a:t>
            </a:r>
            <a:r>
              <a:rPr kumimoji="0" lang="ru-RU" sz="4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приземленого</a:t>
            </a:r>
            <a:r>
              <a:rPr kumimoji="0" lang="ru-RU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світу</a:t>
            </a:r>
            <a:r>
              <a:rPr kumimoji="0" lang="ru-RU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4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коріння</a:t>
            </a:r>
            <a:r>
              <a:rPr kumimoji="0" lang="ru-RU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якого</a:t>
            </a:r>
            <a:r>
              <a:rPr kumimoji="0" lang="ru-RU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йдуть</a:t>
            </a:r>
            <a:r>
              <a:rPr kumimoji="0" lang="ru-RU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4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фізичні</a:t>
            </a:r>
            <a:r>
              <a:rPr kumimoji="0" lang="ru-RU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потреби </a:t>
            </a:r>
            <a:r>
              <a:rPr kumimoji="0" lang="ru-RU" sz="4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нашого</a:t>
            </a:r>
            <a:r>
              <a:rPr kumimoji="0" lang="ru-RU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тіла</a:t>
            </a:r>
            <a:r>
              <a:rPr kumimoji="0" lang="ru-RU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в </a:t>
            </a:r>
            <a:r>
              <a:rPr kumimoji="0" lang="ru-RU" sz="4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жадання</a:t>
            </a:r>
            <a:r>
              <a:rPr kumimoji="0" lang="ru-RU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страхи.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Духовність</a:t>
            </a:r>
            <a:r>
              <a:rPr kumimoji="0" lang="ru-RU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же – </a:t>
            </a:r>
            <a:r>
              <a:rPr kumimoji="0" lang="ru-RU" sz="4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це</a:t>
            </a:r>
            <a:r>
              <a:rPr kumimoji="0" lang="ru-RU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відображення</a:t>
            </a:r>
            <a:r>
              <a:rPr kumimoji="0" lang="ru-RU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кращих</a:t>
            </a:r>
            <a:r>
              <a:rPr kumimoji="0" lang="ru-RU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людських</a:t>
            </a:r>
            <a:r>
              <a:rPr kumimoji="0" lang="ru-RU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якостей</a:t>
            </a:r>
            <a:r>
              <a:rPr kumimoji="0" lang="ru-RU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4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здатності</a:t>
            </a:r>
            <a:r>
              <a:rPr kumimoji="0" lang="ru-RU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4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співчуття</a:t>
            </a:r>
            <a:r>
              <a:rPr kumimoji="0" lang="ru-RU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«</a:t>
            </a:r>
            <a:r>
              <a:rPr kumimoji="0" lang="ru-RU" sz="4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вищого</a:t>
            </a:r>
            <a:r>
              <a:rPr kumimoji="0" lang="ru-RU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» </a:t>
            </a:r>
            <a:r>
              <a:rPr kumimoji="0" lang="ru-RU" sz="4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світу</a:t>
            </a:r>
            <a:r>
              <a:rPr kumimoji="0" lang="ru-RU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пошуків</a:t>
            </a:r>
            <a:r>
              <a:rPr kumimoji="0" lang="ru-RU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сенсу</a:t>
            </a:r>
            <a:r>
              <a:rPr kumimoji="0" lang="ru-RU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життя</a:t>
            </a:r>
            <a:r>
              <a:rPr kumimoji="0" lang="ru-RU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4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прагнення</a:t>
            </a:r>
            <a:r>
              <a:rPr kumimoji="0" lang="ru-RU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до</a:t>
            </a:r>
            <a:r>
              <a:rPr kumimoji="0" lang="ru-RU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єдності</a:t>
            </a:r>
            <a:r>
              <a:rPr kumimoji="0" lang="ru-RU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4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спільності</a:t>
            </a:r>
            <a:r>
              <a:rPr kumimoji="0" lang="ru-RU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4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 descr="Federal Flood Aid to Colorado Reaches $246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242886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Людина –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істота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в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якій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співіснують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матеріалізм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духовність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Боротьба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між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цими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двома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сторонами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людської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природи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освітлюється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працях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видатних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вчених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1000108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Актуальність</a:t>
            </a:r>
            <a:r>
              <a:rPr kumimoji="0" lang="ru-RU" sz="28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дослідження</a:t>
            </a:r>
            <a:r>
              <a:rPr kumimoji="0" lang="uk-UA" sz="28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проблеми «гроші і релігія»</a:t>
            </a:r>
            <a:r>
              <a:rPr kumimoji="0" lang="ru-RU" sz="28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визначається</a:t>
            </a:r>
            <a:r>
              <a:rPr kumimoji="0" lang="ru-RU" sz="28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чинниками</a:t>
            </a:r>
            <a:r>
              <a:rPr kumimoji="0" lang="ru-RU" sz="28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об’єктивного</a:t>
            </a:r>
            <a:r>
              <a:rPr kumimoji="0" lang="ru-RU" sz="28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800" b="1" i="0" u="none" strike="noStrike" normalizeH="0" baseline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суб’єктивного</a:t>
            </a:r>
            <a:r>
              <a:rPr kumimoji="0" lang="ru-RU" sz="28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характеру.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До числа </a:t>
            </a:r>
            <a:r>
              <a:rPr lang="ru-RU" sz="28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об’єктивних</a:t>
            </a:r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 причин </a:t>
            </a:r>
            <a:r>
              <a:rPr lang="ru-RU" sz="28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слід</a:t>
            </a:r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віднести</a:t>
            </a:r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значне</a:t>
            </a:r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підвищення</a:t>
            </a:r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ролі</a:t>
            </a:r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 грошей у </a:t>
            </a:r>
            <a:r>
              <a:rPr lang="ru-RU" sz="28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сучасному</a:t>
            </a:r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суспільстві</a:t>
            </a:r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. </a:t>
            </a:r>
            <a:r>
              <a:rPr lang="ru-RU" sz="28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Гроші</a:t>
            </a:r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перетворюються</a:t>
            </a:r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 в </a:t>
            </a:r>
            <a:r>
              <a:rPr lang="ru-RU" sz="28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універсальну</a:t>
            </a:r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міру</a:t>
            </a:r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життя</a:t>
            </a:r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, через </a:t>
            </a:r>
            <a:r>
              <a:rPr lang="ru-RU" sz="28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їх</a:t>
            </a:r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 призму </a:t>
            </a:r>
            <a:r>
              <a:rPr lang="ru-RU" sz="28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відбувається</a:t>
            </a:r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вироблення</a:t>
            </a:r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системи</a:t>
            </a:r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цінностей</a:t>
            </a:r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, нова </a:t>
            </a:r>
            <a:r>
              <a:rPr lang="ru-RU" sz="28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аксіологія</a:t>
            </a:r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, </a:t>
            </a:r>
            <a:r>
              <a:rPr lang="ru-RU" sz="28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нова</a:t>
            </a:r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етика</a:t>
            </a:r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і</a:t>
            </a:r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, </a:t>
            </a:r>
            <a:r>
              <a:rPr lang="ru-RU" sz="28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насамперед</a:t>
            </a:r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, </a:t>
            </a:r>
            <a:r>
              <a:rPr lang="ru-RU" sz="28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новий</a:t>
            </a:r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підхід</a:t>
            </a:r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 до </a:t>
            </a:r>
            <a:r>
              <a:rPr lang="ru-RU" sz="28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релігії</a:t>
            </a:r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.</a:t>
            </a:r>
          </a:p>
          <a:p>
            <a:pPr algn="ctr"/>
            <a:r>
              <a:rPr lang="ru-RU" sz="28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Суб’єктивним</a:t>
            </a:r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 моментом в </a:t>
            </a:r>
            <a:r>
              <a:rPr lang="ru-RU" sz="28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обґрунтуванні</a:t>
            </a:r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актуальності</a:t>
            </a:r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обраної</a:t>
            </a:r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 теми </a:t>
            </a:r>
            <a:r>
              <a:rPr lang="ru-RU" sz="28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є</a:t>
            </a:r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 той факт, </a:t>
            </a:r>
            <a:r>
              <a:rPr lang="ru-RU" sz="28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що</a:t>
            </a:r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 проблема </a:t>
            </a:r>
            <a:r>
              <a:rPr lang="ru-RU" sz="28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людських</a:t>
            </a:r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цінностей</a:t>
            </a:r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надзвичайно</a:t>
            </a:r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загострюється</a:t>
            </a:r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 в </a:t>
            </a:r>
            <a:r>
              <a:rPr lang="ru-RU" sz="28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умовах</a:t>
            </a:r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сучасності</a:t>
            </a:r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itchFamily="66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0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Зокрема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буддисти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християни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іудеї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розробили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норми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регулюють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економічну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діяльність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таким чином,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щоб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кожен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прагнув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задовольняти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тільки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власні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потреби, а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потреби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спільноти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 Такими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були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ідея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середнього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шляху» в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буддизмі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уявлення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про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любов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ближнього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християнстві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міцва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іудаїзмі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 Всю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історію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людства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можна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розглядати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як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історію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боротьби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між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силами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егоїстичного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матеріалізму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та голосом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духовності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цього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випливає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гроші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теж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можуть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бути одним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елементів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роблять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можливими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прояви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духовності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Проте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гонитва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грошима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заради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егоїстичних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цілей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суперечить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духовним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цінностям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Дилемою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питання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межі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між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любов’ю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власної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особистості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любов’ю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інших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7154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err="1" smtClean="0">
                <a:latin typeface="Monotype Corsiva" pitchFamily="66" charset="0"/>
              </a:rPr>
              <a:t>Висновки</a:t>
            </a:r>
            <a:r>
              <a:rPr lang="ru-RU" sz="8000" b="1" dirty="0" smtClean="0">
                <a:latin typeface="Monotype Corsiva" pitchFamily="66" charset="0"/>
              </a:rPr>
              <a:t>:</a:t>
            </a:r>
            <a:br>
              <a:rPr lang="ru-RU" sz="8000" b="1" dirty="0" smtClean="0">
                <a:latin typeface="Monotype Corsiva" pitchFamily="66" charset="0"/>
              </a:rPr>
            </a:br>
            <a:endParaRPr lang="ru-RU" sz="8000" b="1" dirty="0">
              <a:latin typeface="Monotype Corsiva" pitchFamily="66" charset="0"/>
            </a:endParaRP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1142984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Виходячи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вище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сказаного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можна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зрозуміти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Біблія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визнає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багатство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може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бути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певним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благом. У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ній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прославляється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заможність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благочестивих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людей в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ізраїльській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історії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: Давида,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Йосафата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Єзекії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Іова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після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його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випробування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ін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. Про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матеріальне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благополуччя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Авраама,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Ісаака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, Якова говориться як про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нагороду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послану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Богом. У Старому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Завіті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відзначаються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позитивні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сторони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багатства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, те,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воно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дає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свободу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незалежність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дозволяє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допомагати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іншим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людям,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припускає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наявність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хороших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людських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якостей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ініціативності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кмітливості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сміливості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стриманості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вміння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ін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Хтось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них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залишив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своє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багатство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як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Мойсей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Апостол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Павло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, а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хтось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кінця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свого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життя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мав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величезні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статки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високе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місце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суспільстві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0" y="0"/>
            <a:ext cx="850109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Біблія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того,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щоб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жили  добре,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гроші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забезпечували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сім'ї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дітей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Важливішим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ставлення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грошей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багатства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тобто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схиляється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серце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Бога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грошей. Тому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гроші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можуть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бути як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прокляттям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так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благословенням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Все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залежить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серця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0419" name="Picture 3" descr="Религия Записи в рубрике Религия Дивная И100рия : LiveIntern…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698"/>
            <a:ext cx="9144000" cy="6884698"/>
          </a:xfrm>
          <a:prstGeom prst="rect">
            <a:avLst/>
          </a:prstGeom>
          <a:noFill/>
        </p:spPr>
      </p:pic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4786314" y="214290"/>
            <a:ext cx="400049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Біблія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проти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того,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щоб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ми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всі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жили  добре,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мали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гроші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забезпечували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свої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сім'ї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дітей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Важливішим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ставлення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до грошей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багатства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тобто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куди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схиляється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серце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до Бога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до грошей. Тому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гроші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можуть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бути як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прокляттям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так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благословенням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 Все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залежить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серця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50017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Дякую за увагу!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4282" y="1214422"/>
            <a:ext cx="864399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Мета </a:t>
            </a:r>
            <a:r>
              <a:rPr kumimoji="0" lang="uk-UA" sz="3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роботи</a:t>
            </a:r>
            <a:r>
              <a:rPr kumimoji="0" lang="ru-RU" sz="3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полягає</a:t>
            </a:r>
            <a:r>
              <a:rPr kumimoji="0" lang="ru-RU" sz="3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3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дослідженні</a:t>
            </a:r>
            <a:r>
              <a:rPr kumimoji="0" lang="ru-RU" sz="3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змісту</a:t>
            </a:r>
            <a:r>
              <a:rPr kumimoji="0" lang="ru-RU" sz="3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3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природи</a:t>
            </a:r>
            <a:r>
              <a:rPr kumimoji="0" lang="ru-RU" sz="3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грошей, </a:t>
            </a:r>
            <a:r>
              <a:rPr kumimoji="0" lang="ru-RU" sz="3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їх</a:t>
            </a:r>
            <a:r>
              <a:rPr kumimoji="0" lang="ru-RU" sz="3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безпосередній</a:t>
            </a:r>
            <a:r>
              <a:rPr kumimoji="0" lang="ru-RU" sz="3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вплив</a:t>
            </a:r>
            <a:r>
              <a:rPr kumimoji="0" lang="ru-RU" sz="3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3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розвиток</a:t>
            </a:r>
            <a:r>
              <a:rPr kumimoji="0" lang="ru-RU" sz="3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3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функціонування</a:t>
            </a:r>
            <a:r>
              <a:rPr kumimoji="0" lang="ru-RU" sz="3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релігії</a:t>
            </a:r>
            <a:r>
              <a:rPr kumimoji="0" lang="ru-RU" sz="3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3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житті</a:t>
            </a:r>
            <a:r>
              <a:rPr kumimoji="0" lang="ru-RU" sz="3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uk-UA" sz="3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та фігуруванні  теми грошей у біблійних текстах.</a:t>
            </a:r>
            <a:endParaRPr kumimoji="0" lang="uk-UA" sz="36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7651" name="Picture 3" descr="Предметы картинки 14 gif анимации смайлики рисунки аватарки …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2179" y="3571876"/>
            <a:ext cx="3739863" cy="2938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1000108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Аналіз останніх досліджень. Протягом багатьох століть становлення культури й цивілізації гроші в різних контекстах поставали предметом дослідження в працях </a:t>
            </a:r>
            <a:r>
              <a:rPr kumimoji="0" lang="uk-UA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Арістотеля</a:t>
            </a:r>
            <a:r>
              <a:rPr kumimoji="0" lang="uk-UA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Платона, Д. Юма, А. Сміта, Д. Рікардо, К. Маркса, Г. </a:t>
            </a:r>
            <a:r>
              <a:rPr kumimoji="0" lang="uk-UA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Зіммеля</a:t>
            </a:r>
            <a:r>
              <a:rPr kumimoji="0" lang="uk-UA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В. </a:t>
            </a:r>
            <a:r>
              <a:rPr kumimoji="0" lang="uk-UA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Зомбарта</a:t>
            </a:r>
            <a:r>
              <a:rPr kumimoji="0" lang="uk-UA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та багатьох інших. 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До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змісту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цього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феномена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зверталися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економісти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соціологи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літератори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та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психологи,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історики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правознавці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Висвітлення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етичних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екзистенційних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моментів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пов’язаних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грошима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можна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знайти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працях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вітчизняних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зарубіжних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дослідників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Зокрема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проблеми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взаємодії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економіки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етики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знайшли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свій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відбиток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в роботах таких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дослідників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як Ф.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Даллмар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П.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Козловський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А.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Хеллер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Я.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Бахофен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М.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Елоян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І.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Забаєв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А. Гусейнов, Ю. Бородай, І. Агапова, М.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Смахтіна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Ю.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Гранін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Ігумен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Євменій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278605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Виклад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основного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матеріалу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9" name="Picture 3" descr="Jesus christ anim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485775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800" b="1" i="0" u="none" strike="noStrike" normalizeH="0" baseline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Виклад</a:t>
            </a:r>
            <a:r>
              <a:rPr kumimoji="0" lang="ru-RU" sz="8800" b="1" i="0" u="none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основного </a:t>
            </a:r>
            <a:r>
              <a:rPr kumimoji="0" lang="ru-RU" sz="8800" b="1" i="0" u="none" strike="noStrike" normalizeH="0" baseline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матеріалу</a:t>
            </a:r>
            <a:endParaRPr kumimoji="0" lang="ru-RU" sz="8800" b="1" i="0" u="none" strike="noStrike" normalizeH="0" baseline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82341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Гроші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Святе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Письмо —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поняття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,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здавалося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б, не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сумісні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. Спаситель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повчає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: «Не можете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Богові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служити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й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мамоні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».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Проте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біблійні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тексти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рясніють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згадками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як про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дорогоцінні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метали, так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монети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.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Старозавітні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притчі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розповідають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про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гроші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,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що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були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витрачені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на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будівництво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та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оздоблення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скинії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; про царя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тирського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Хірама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,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який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подарував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Соломонові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120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талантів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золота, про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добровільні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 дари на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відновлення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Господнього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храму 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тощо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85794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При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уважному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досліджені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Нового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Завіту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виявилось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що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кожен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7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вірш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стосується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грошей.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Біблійне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ставлення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до грошей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різностороннє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 І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ті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хто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гроші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прославляють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ті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хто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проклинає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їх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зможуть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знайти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підтвердження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своїх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думок в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біблій</a:t>
            </a:r>
            <a:r>
              <a:rPr lang="uk-UA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их текстах.</a:t>
            </a:r>
          </a:p>
          <a:p>
            <a:pPr algn="ctr"/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Біблія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говорить про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гроші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в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різних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контекстах.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Це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закони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про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приватну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власність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купівля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товарів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збір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грошей на ремонт храму,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допомога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бідним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податки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 та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ін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  Але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головна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тема грошей в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Біблії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це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тема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багатства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бідності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</a:t>
            </a:r>
          </a:p>
          <a:p>
            <a:endParaRPr lang="ru-RU" dirty="0">
              <a:latin typeface="Monotype Corsiva" pitchFamily="66" charset="0"/>
            </a:endParaRPr>
          </a:p>
        </p:txBody>
      </p:sp>
      <p:pic>
        <p:nvPicPr>
          <p:cNvPr id="30722" name="Picture 2" descr="fdlrstraini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7" y="3429000"/>
            <a:ext cx="4786312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500166" y="785794"/>
            <a:ext cx="742952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Отож,  г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роші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це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аж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ніяк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сатанинський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винахід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як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стверджує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релігія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Гроші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це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матеріалізований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через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працю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еквівалент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життєвої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енергії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 А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оскільки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ця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енергія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дається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кожному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нас при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народженні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то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вихід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цього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«болота» - практично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неможливо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якщо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людина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сама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цього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захоче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Кожен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має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право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вибирати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свій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шлях сам.</a:t>
            </a:r>
            <a:endParaRPr kumimoji="0" lang="ru-RU" sz="3200" i="0" u="none" strike="noStrike" normalizeH="0" baseline="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2771" name="Picture 3" descr="Деньги psd исходники для photoshop &quot; Все клипар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83894"/>
            <a:ext cx="3929058" cy="2674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Конкурс от AUTOKOLO выиграй деньги, а не безделушку &quot; Призолов: Всеукраинский портал про акции и конкурс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142984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Незважаючи на багатовікові дослідження і велику кількість теоретичних концепцій грошей, людство сьогодні не має однозначної й остаточної відповіді на питання, «Що ж таке гроші?».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Щоб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дати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науково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достовірне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тлумачення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сутності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грошей,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потрібно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насамперед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дослідити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їх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походження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: яке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умовно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можна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звести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двох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основних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загальних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напрямків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раціоналістичного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й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еволюційного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181</TotalTime>
  <Words>1646</Words>
  <PresentationFormat>Экран (4:3)</PresentationFormat>
  <Paragraphs>34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Поток</vt:lpstr>
      <vt:lpstr>Тема Office</vt:lpstr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Висновки: </vt:lpstr>
      <vt:lpstr>Слайд 22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Альонка</dc:creator>
  <cp:lastModifiedBy>Admin</cp:lastModifiedBy>
  <cp:revision>21</cp:revision>
  <dcterms:created xsi:type="dcterms:W3CDTF">2014-11-03T19:37:36Z</dcterms:created>
  <dcterms:modified xsi:type="dcterms:W3CDTF">2015-01-27T17:35:16Z</dcterms:modified>
</cp:coreProperties>
</file>